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0" d="100"/>
          <a:sy n="90" d="100"/>
        </p:scale>
        <p:origin x="370" y="6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1253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Welcome families. This session focuses on children’s social care direct payments, with a brief explanation of how education and health personal budgets differ. Invite questions throughout. All examples depend on assessment, eligibility and agreement with the relevant funding body.</a:t>
            </a:r>
          </a:p>
          <a:p>
            <a:endParaRPr/>
          </a:p>
          <a:p>
            <a:r>
              <a:t>Sources checked 6 October 2026:</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 personal budget is the amount identified to meet assessed needs. A direct payment is one way to manage it. Education, health and social care payments each have their own rules. The payment is for agreed support and is not general family income. If a person is paid as a worker, their wages have separate tax and benefit implications. Families can also discuss council-arranged or third-party support.</a:t>
            </a:r>
          </a:p>
          <a:p>
            <a:endParaRPr/>
          </a:p>
          <a:p>
            <a:r>
              <a:t>Sources checked 6 October 2026:</a:t>
            </a:r>
          </a:p>
          <a:p>
            <a:r>
              <a:t>https://www.cheshireeast.gov.uk/livewell/local-offer-for-children-with-sen-and-disabilities/money-and-benefits/personalisation-and-personal-budgets/personalisation-and-personal-budgets-in-cheshire-east.aspx</a:t>
            </a:r>
          </a:p>
          <a:p>
            <a:r>
              <a:t>https://www.cheshireeast.gov.uk/livewell/direct-payments/direct-payments-frequently-asked-questions.aspx</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These are possible uses, not automatic entitlements. Funding may cover the support needed to attend an activity; activity tickets, transport and other costs must be expressly agreed. Ask how each proposed use meets the outcomes in the plan. Different local short-break schemes have different eligibility criteria and are not all direct payments.</a:t>
            </a:r>
          </a:p>
          <a:p>
            <a:endParaRPr/>
          </a:p>
          <a:p>
            <a:r>
              <a:t>Sources checked 6 October 2026:</a:t>
            </a:r>
          </a:p>
          <a:p>
            <a:r>
              <a:t>https://www.cheshireeast.gov.uk/livewell/local-offer-for-children-with-sen-and-disabilities/money-and-benefits/personalisation-and-personal-budgets/personal-budgets-for-social-care.aspx</a:t>
            </a:r>
          </a:p>
          <a:p>
            <a:r>
              <a:t>https://www.cheshirewestandchester.gov.uk/asset-library/short-breaks-statement-2026-27.pdf</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For children, the payment is usually managed by a parent with parental responsibility or another agreed person. Arrangements can change as a young person gets older. Ask the council about payroll, insurance, employment advice, managed accounts and record-keeping support. Check the rules before paying a relative, especially someone living in the same household; exceptions may require council approval. This is funding for the child’s agreed support. Adult arrangements differ.</a:t>
            </a:r>
          </a:p>
          <a:p>
            <a:endParaRPr/>
          </a:p>
          <a:p>
            <a:r>
              <a:t>Sources checked 6 October 2026:</a:t>
            </a:r>
          </a:p>
          <a:p>
            <a:r>
              <a:t>https://cheshireeastcs.trixonline.co.uk/chapter/personal-budgets-and-direct-payments</a:t>
            </a:r>
          </a:p>
          <a:p>
            <a:r>
              <a:t>https://www.cheshireeast.gov.uk/livewell/direct-payments/how-to-apply-for-and-manage-a-direct-payment.aspx</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EHCP means Education, Health and Care Plan. A personal budget is not additional funding above the agreed provision, and not every budget element can be received as cash. An education personal budget cannot buy a school or college place. Delivery on school or college premises requires the relevant setting’s consent. Eligibility for children’s social care is assessed separately: an EHCP alone does not determine a social care direct payment.</a:t>
            </a:r>
          </a:p>
          <a:p>
            <a:endParaRPr/>
          </a:p>
          <a:p>
            <a:r>
              <a:t>Sources checked 6 October 2026:</a:t>
            </a:r>
          </a:p>
          <a:p>
            <a:r>
              <a:t>https://www.cheshireeast.gov.uk/livewell/local-offer-for-children-with-sen-and-disabilities/money-and-benefits/personalisation-and-personal-budgets/personal-budgets-for-education-and-ehc.aspx</a:t>
            </a:r>
          </a:p>
          <a:p>
            <a:r>
              <a:t>https://www.cheshireeast.gov.uk/livewell/local-offer-for-children-with-sen-and-disabilities/money-and-benefits/personalisation-and-personal-budgets/personalisation-and-personal-budgets-in-cheshire-east.aspx</a:t>
            </a:r>
          </a:p>
          <a:p>
            <a:r>
              <a:t>https://www.cheshireeast.gov.uk/livewell/local-offer-for-children-with-sen-and-disabilities/money-and-benefits/personalisation-and-personal-budgets/personal-budgets-for-social-care.aspx</a:t>
            </a:r>
          </a:p>
          <a:p>
            <a:r>
              <a:t>https://cheshireeastcs.trixonline.co.uk/chapter/personal-budgets-and-direct-payments</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quotation is suggested wording, not a required form or legal test. Families should describe their child’s individual support needs rather than rely on the diagnosis alone. Include the child’s views and interests. An EHCP can be helpful evidence but should not be presented as a prerequisite for requesting a social care assessment. Ask the council which assessment route is appropriate and what happens next.</a:t>
            </a:r>
          </a:p>
          <a:p>
            <a:endParaRPr/>
          </a:p>
          <a:p>
            <a:r>
              <a:t>Sources checked 6 October 2026:</a:t>
            </a:r>
          </a:p>
          <a:p>
            <a:r>
              <a:t>https://www.cheshireeast.gov.uk/livewell/care-and-support-for-children/services-from-childrens-social-care/assessments.aspx</a:t>
            </a:r>
          </a:p>
          <a:p>
            <a:r>
              <a:t>https://www.cheshireeast.gov.uk/livewell/local-offer-for-children-with-sen-and-disabilities/money-and-benefits/personalisation-and-personal-budgets/personal-budgets-for-social-care.aspx</a:t>
            </a:r>
          </a:p>
          <a:p>
            <a:r>
              <a:t>https://www.cheshirewestandchester.gov.uk/asset-library/short-breaks-statement-2026-27.pdf</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These are prompts to help families prepare, not a fixed checklist or scoring system. Describe typical days and more difficult days, what the child enjoys, what is currently missing and the support needed to participate. Include the effect on the wider family. School and other professionals may be asked for information. Needs and outcomes guide the decision, not diagnosis alone.</a:t>
            </a:r>
          </a:p>
          <a:p>
            <a:endParaRPr/>
          </a:p>
          <a:p>
            <a:r>
              <a:t>Sources checked 6 October 2026:</a:t>
            </a:r>
          </a:p>
          <a:p>
            <a:r>
              <a:t>https://www.cheshireeast.gov.uk/livewell/care-and-support-for-children/services-from-childrens-social-care/assessments.aspx</a:t>
            </a:r>
          </a:p>
          <a:p>
            <a:r>
              <a:t>https://www.cheshirewestandchester.gov.uk/asset-library/short-breaks-statement-2026-27.pdf</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 broad outline: local procedures and timescales vary. Ask for the decision and agreed arrangements in writing, including payment method, how unused funds are handled and what records are required. If needs change, contact the council to request a review. If support or a direct payment is refused, ask for the reasons and the route for a review. Do not promise a particular award or start date.</a:t>
            </a:r>
          </a:p>
          <a:p>
            <a:endParaRPr/>
          </a:p>
          <a:p>
            <a:r>
              <a:t>Sources checked 6 October 2026:</a:t>
            </a:r>
          </a:p>
          <a:p>
            <a:r>
              <a:t>https://www.cheshireeast.gov.uk/livewell/local-offer-for-children-with-sen-and-disabilities/money-and-benefits/personalisation-and-personal-budgets/personalisation-and-personal-budgets-in-cheshire-east.aspx</a:t>
            </a:r>
          </a:p>
          <a:p>
            <a:r>
              <a:t>https://www.cheshireeast.gov.uk/livewell/care-and-support-for-children/services-from-childrens-social-care/assessments.aspx</a:t>
            </a:r>
          </a:p>
          <a:p>
            <a:r>
              <a:t>https://www.cheshirewestandchester.gov.uk/asset-library/short-breaks-statement-2026-27.pdf</a:t>
            </a:r>
          </a:p>
          <a:p>
            <a:r>
              <a:t>https://cheshireeastcs.trixonline.co.uk/chapter/personal-budgets-and-direct-payments</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Cheshire East publishes 0300 123 5012 option 3 for assessment requests. Use the children’s direct payments email for payment-specific questions. Cheshire West and Chester’s 2026–27 Short Breaks Statement directs families requesting an assessment to iART (Integrated Access and Referral Team), 0300 123 7047. The short breaks phone and email are for information about the offer. Contact details checked 6 October 2026; confirm again if the presentation is reused later.</a:t>
            </a:r>
          </a:p>
          <a:p>
            <a:endParaRPr/>
          </a:p>
          <a:p>
            <a:r>
              <a:t>Sources checked 6 October 2026:</a:t>
            </a:r>
          </a:p>
          <a:p>
            <a:r>
              <a:t>https://www.cheshireeast.gov.uk/livewell/care-and-support-for-children/services-from-childrens-social-care/assessments.aspx</a:t>
            </a:r>
          </a:p>
          <a:p>
            <a:r>
              <a:t>https://www.cheshireeast.gov.uk/livewell/direct-payments/how-to-apply-for-and-manage-a-direct-payment.aspx</a:t>
            </a:r>
          </a:p>
          <a:p>
            <a:r>
              <a:t>https://www.cheshirewestandchester.gov.uk/residents/health-and-social-care/children-and-young-people/children-with-disabilities/short-breaks</a:t>
            </a:r>
          </a:p>
          <a:p>
            <a:r>
              <a:t>https://www.cheshirewestandchester.gov.uk/asset-library/short-breaks-statement-2026-27.pdf</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Invite questions. Keep answers focused on the family’s assessed needs and agreed plan. Direct families to the relevant council for individual funding decisions. This deck focuses on children; adult social care has different assessment and financial arrangements. The supplied presentation has been reformatted and clarified, with the Oaklands School event date retained.</a:t>
            </a:r>
          </a:p>
          <a:p>
            <a:endParaRPr/>
          </a:p>
          <a:p>
            <a:r>
              <a:t>Sources checked 6 October 2026:</a:t>
            </a:r>
          </a:p>
          <a:p>
            <a:r>
              <a:t>https://www.cheshireeast.gov.uk/livewell/local-offer-for-children-with-sen-and-disabilities/money-and-benefits/personalisation-and-personal-budgets/personalisation-and-personal-budgets-in-cheshire-east.aspx</a:t>
            </a:r>
          </a:p>
          <a:p>
            <a:r>
              <a:t>https://www.cheshireeast.gov.uk/livewell/local-offer-for-children-with-sen-and-disabilities/money-and-benefits/personalisation-and-personal-budgets/personal-budgets-for-social-care.aspx</a:t>
            </a:r>
          </a:p>
          <a:p>
            <a:r>
              <a:t>https://www.cheshirewestandchester.gov.uk/residents/health-and-social-care/children-and-young-people/children-with-disabilities/short-breaks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hyperlink" Target="mailto:shortbreaks@cheshirewestandchester.gov.uk" TargetMode="External"/><Relationship Id="rId4" Type="http://schemas.openxmlformats.org/officeDocument/2006/relationships/hyperlink" Target="mailto:childrensdirectpayments@cheshireeast.gov.uk"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2438399" cy="82296"/>
          </a:xfrm>
          <a:prstGeom prst="rect">
            <a:avLst/>
          </a:prstGeom>
          <a:solidFill>
            <a:srgbClr val="08C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2438399" y="0"/>
            <a:ext cx="2438399" cy="82296"/>
          </a:xfrm>
          <a:prstGeom prst="rect">
            <a:avLst/>
          </a:prstGeom>
          <a:solidFill>
            <a:srgbClr val="F91E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4876799" y="0"/>
            <a:ext cx="2438399" cy="82296"/>
          </a:xfrm>
          <a:prstGeom prst="rect">
            <a:avLst/>
          </a:prstGeom>
          <a:solidFill>
            <a:srgbClr val="FFCC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199" y="0"/>
            <a:ext cx="2438399" cy="82296"/>
          </a:xfrm>
          <a:prstGeom prst="rect">
            <a:avLst/>
          </a:prstGeom>
          <a:solidFill>
            <a:srgbClr val="40B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9753599" y="0"/>
            <a:ext cx="2438399" cy="82296"/>
          </a:xfrm>
          <a:prstGeom prst="rect">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566928" y="6419088"/>
            <a:ext cx="11018520" cy="12801"/>
          </a:xfrm>
          <a:prstGeom prst="rect">
            <a:avLst/>
          </a:prstGeom>
          <a:solidFill>
            <a:srgbClr val="E4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66928" y="6510528"/>
            <a:ext cx="1526059" cy="153888"/>
          </a:xfrm>
          <a:prstGeom prst="rect">
            <a:avLst/>
          </a:prstGeom>
          <a:noFill/>
        </p:spPr>
        <p:txBody>
          <a:bodyPr wrap="none" lIns="0" tIns="0" rIns="0" bIns="0" anchor="t">
            <a:spAutoFit/>
          </a:bodyPr>
          <a:lstStyle/>
          <a:p>
            <a:pPr algn="l">
              <a:lnSpc>
                <a:spcPts val="1170"/>
              </a:lnSpc>
              <a:spcBef>
                <a:spcPts val="0"/>
              </a:spcBef>
              <a:spcAft>
                <a:spcPts val="0"/>
              </a:spcAft>
            </a:pPr>
            <a:r>
              <a:rPr sz="1000" b="0" dirty="0">
                <a:solidFill>
                  <a:srgbClr val="555B68"/>
                </a:solidFill>
                <a:latin typeface="Arial"/>
              </a:rPr>
              <a:t>Down Syndrome Cheshire </a:t>
            </a:r>
            <a:endParaRPr lang="en-GB" sz="1000" dirty="0">
              <a:solidFill>
                <a:srgbClr val="555B68"/>
              </a:solidFill>
              <a:latin typeface="Arial"/>
            </a:endParaRPr>
          </a:p>
        </p:txBody>
      </p:sp>
      <p:sp>
        <p:nvSpPr>
          <p:cNvPr id="10" name="TextBox 9"/>
          <p:cNvSpPr txBox="1"/>
          <p:nvPr/>
        </p:nvSpPr>
        <p:spPr>
          <a:xfrm>
            <a:off x="10671048" y="6492240"/>
            <a:ext cx="914400" cy="237744"/>
          </a:xfrm>
          <a:prstGeom prst="rect">
            <a:avLst/>
          </a:prstGeom>
          <a:noFill/>
        </p:spPr>
        <p:txBody>
          <a:bodyPr wrap="none" lIns="0" tIns="0" rIns="0" bIns="0" anchor="t">
            <a:spAutoFit/>
          </a:bodyPr>
          <a:lstStyle/>
          <a:p>
            <a:pPr algn="r">
              <a:lnSpc>
                <a:spcPts val="1287"/>
              </a:lnSpc>
              <a:spcBef>
                <a:spcPts val="0"/>
              </a:spcBef>
              <a:spcAft>
                <a:spcPts val="0"/>
              </a:spcAft>
            </a:pPr>
            <a:r>
              <a:rPr sz="1100" b="0">
                <a:solidFill>
                  <a:srgbClr val="555B68"/>
                </a:solidFill>
                <a:latin typeface="Arial"/>
              </a:rPr>
              <a:t>01 / 10</a:t>
            </a:r>
          </a:p>
        </p:txBody>
      </p:sp>
      <p:sp>
        <p:nvSpPr>
          <p:cNvPr id="11" name="TextBox 10"/>
          <p:cNvSpPr txBox="1"/>
          <p:nvPr/>
        </p:nvSpPr>
        <p:spPr>
          <a:xfrm>
            <a:off x="621792" y="667512"/>
            <a:ext cx="6102696" cy="235642"/>
          </a:xfrm>
          <a:prstGeom prst="rect">
            <a:avLst/>
          </a:prstGeom>
          <a:noFill/>
        </p:spPr>
        <p:txBody>
          <a:bodyPr wrap="none" lIns="0" tIns="0" rIns="0" bIns="0" anchor="t">
            <a:spAutoFit/>
          </a:bodyPr>
          <a:lstStyle/>
          <a:p>
            <a:pPr algn="l">
              <a:lnSpc>
                <a:spcPts val="1638"/>
              </a:lnSpc>
              <a:spcBef>
                <a:spcPts val="0"/>
              </a:spcBef>
              <a:spcAft>
                <a:spcPts val="0"/>
              </a:spcAft>
            </a:pPr>
            <a:r>
              <a:rPr sz="2800" b="1" dirty="0">
                <a:solidFill>
                  <a:srgbClr val="921397"/>
                </a:solidFill>
                <a:latin typeface="Arial"/>
              </a:rPr>
              <a:t>A GUIDE FOR PARENTS &amp; CARERS</a:t>
            </a:r>
          </a:p>
        </p:txBody>
      </p:sp>
      <p:sp>
        <p:nvSpPr>
          <p:cNvPr id="12" name="TextBox 11"/>
          <p:cNvSpPr txBox="1"/>
          <p:nvPr/>
        </p:nvSpPr>
        <p:spPr>
          <a:xfrm>
            <a:off x="621792" y="1408176"/>
            <a:ext cx="6903720" cy="932688"/>
          </a:xfrm>
          <a:prstGeom prst="rect">
            <a:avLst/>
          </a:prstGeom>
          <a:noFill/>
        </p:spPr>
        <p:txBody>
          <a:bodyPr wrap="none" lIns="0" tIns="0" rIns="0" bIns="0" anchor="t">
            <a:spAutoFit/>
          </a:bodyPr>
          <a:lstStyle/>
          <a:p>
            <a:pPr algn="l">
              <a:lnSpc>
                <a:spcPts val="5733"/>
              </a:lnSpc>
              <a:spcBef>
                <a:spcPts val="0"/>
              </a:spcBef>
              <a:spcAft>
                <a:spcPts val="0"/>
              </a:spcAft>
            </a:pPr>
            <a:r>
              <a:rPr sz="4900" b="1">
                <a:solidFill>
                  <a:srgbClr val="252735"/>
                </a:solidFill>
                <a:latin typeface="Arial"/>
              </a:rPr>
              <a:t>Direct payments</a:t>
            </a:r>
          </a:p>
        </p:txBody>
      </p:sp>
      <p:sp>
        <p:nvSpPr>
          <p:cNvPr id="13" name="TextBox 12"/>
          <p:cNvSpPr txBox="1"/>
          <p:nvPr/>
        </p:nvSpPr>
        <p:spPr>
          <a:xfrm>
            <a:off x="621792" y="2587752"/>
            <a:ext cx="6492240" cy="1133856"/>
          </a:xfrm>
          <a:prstGeom prst="rect">
            <a:avLst/>
          </a:prstGeom>
          <a:noFill/>
        </p:spPr>
        <p:txBody>
          <a:bodyPr wrap="none" lIns="0" tIns="0" rIns="0" bIns="0" anchor="t">
            <a:spAutoFit/>
          </a:bodyPr>
          <a:lstStyle/>
          <a:p>
            <a:pPr algn="l">
              <a:lnSpc>
                <a:spcPts val="3276"/>
              </a:lnSpc>
              <a:spcBef>
                <a:spcPts val="0"/>
              </a:spcBef>
              <a:spcAft>
                <a:spcPts val="0"/>
              </a:spcAft>
            </a:pPr>
            <a:r>
              <a:rPr sz="2800" b="0">
                <a:solidFill>
                  <a:srgbClr val="555B68"/>
                </a:solidFill>
                <a:latin typeface="Arial"/>
              </a:rPr>
              <a:t>What they are and</a:t>
            </a:r>
          </a:p>
          <a:p>
            <a:pPr algn="l">
              <a:lnSpc>
                <a:spcPts val="3276"/>
              </a:lnSpc>
              <a:spcBef>
                <a:spcPts val="0"/>
              </a:spcBef>
              <a:spcAft>
                <a:spcPts val="0"/>
              </a:spcAft>
            </a:pPr>
            <a:r>
              <a:rPr sz="2800" b="0">
                <a:solidFill>
                  <a:srgbClr val="555B68"/>
                </a:solidFill>
                <a:latin typeface="Arial"/>
              </a:rPr>
              <a:t>how they can support your child</a:t>
            </a:r>
          </a:p>
        </p:txBody>
      </p:sp>
      <p:sp>
        <p:nvSpPr>
          <p:cNvPr id="14" name="Rounded Rectangle 13"/>
          <p:cNvSpPr/>
          <p:nvPr/>
        </p:nvSpPr>
        <p:spPr>
          <a:xfrm>
            <a:off x="7973568" y="667512"/>
            <a:ext cx="3611880" cy="5394960"/>
          </a:xfrm>
          <a:prstGeom prst="roundRect">
            <a:avLst>
              <a:gd name="adj" fmla="val 5063"/>
            </a:avLst>
          </a:prstGeom>
          <a:solidFill>
            <a:srgbClr val="F7F8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5" name="Picture 14" descr="slide1_4.png"/>
          <p:cNvPicPr>
            <a:picLocks noChangeAspect="1"/>
          </p:cNvPicPr>
          <p:nvPr/>
        </p:nvPicPr>
        <p:blipFill>
          <a:blip r:embed="rId3"/>
          <a:stretch>
            <a:fillRect/>
          </a:stretch>
        </p:blipFill>
        <p:spPr>
          <a:xfrm>
            <a:off x="8247888" y="1316736"/>
            <a:ext cx="3063240" cy="2553004"/>
          </a:xfrm>
          <a:prstGeom prst="rect">
            <a:avLst/>
          </a:prstGeom>
        </p:spPr>
      </p:pic>
      <p:sp>
        <p:nvSpPr>
          <p:cNvPr id="16" name="TextBox 15"/>
          <p:cNvSpPr txBox="1"/>
          <p:nvPr/>
        </p:nvSpPr>
        <p:spPr>
          <a:xfrm>
            <a:off x="8266175" y="4352544"/>
            <a:ext cx="3008376" cy="777240"/>
          </a:xfrm>
          <a:prstGeom prst="rect">
            <a:avLst/>
          </a:prstGeom>
          <a:noFill/>
        </p:spPr>
        <p:txBody>
          <a:bodyPr wrap="none" lIns="0" tIns="0" rIns="0" bIns="0" anchor="t">
            <a:spAutoFit/>
          </a:bodyPr>
          <a:lstStyle/>
          <a:p>
            <a:pPr algn="ctr">
              <a:lnSpc>
                <a:spcPts val="2574"/>
              </a:lnSpc>
              <a:spcBef>
                <a:spcPts val="0"/>
              </a:spcBef>
              <a:spcAft>
                <a:spcPts val="0"/>
              </a:spcAft>
            </a:pPr>
            <a:r>
              <a:rPr sz="2200" b="1">
                <a:solidFill>
                  <a:srgbClr val="921397"/>
                </a:solidFill>
                <a:latin typeface="Arial"/>
              </a:rPr>
              <a:t>Choice. Flexibility.</a:t>
            </a:r>
          </a:p>
          <a:p>
            <a:pPr algn="ctr">
              <a:lnSpc>
                <a:spcPts val="2574"/>
              </a:lnSpc>
              <a:spcBef>
                <a:spcPts val="0"/>
              </a:spcBef>
              <a:spcAft>
                <a:spcPts val="0"/>
              </a:spcAft>
            </a:pPr>
            <a:r>
              <a:rPr sz="2200" b="1">
                <a:solidFill>
                  <a:srgbClr val="921397"/>
                </a:solidFill>
                <a:latin typeface="Arial"/>
              </a:rPr>
              <a:t>Individual support.</a:t>
            </a:r>
          </a:p>
        </p:txBody>
      </p:sp>
      <p:sp>
        <p:nvSpPr>
          <p:cNvPr id="17" name="TextBox 16"/>
          <p:cNvSpPr txBox="1"/>
          <p:nvPr/>
        </p:nvSpPr>
        <p:spPr>
          <a:xfrm>
            <a:off x="621792" y="4681728"/>
            <a:ext cx="4626266" cy="346249"/>
          </a:xfrm>
          <a:prstGeom prst="rect">
            <a:avLst/>
          </a:prstGeom>
          <a:noFill/>
        </p:spPr>
        <p:txBody>
          <a:bodyPr wrap="none" lIns="0" tIns="0" rIns="0" bIns="0" anchor="t">
            <a:spAutoFit/>
          </a:bodyPr>
          <a:lstStyle/>
          <a:p>
            <a:pPr algn="l">
              <a:lnSpc>
                <a:spcPts val="2690"/>
              </a:lnSpc>
              <a:spcBef>
                <a:spcPts val="0"/>
              </a:spcBef>
              <a:spcAft>
                <a:spcPts val="0"/>
              </a:spcAft>
            </a:pPr>
            <a:r>
              <a:rPr sz="2300" b="1" dirty="0">
                <a:solidFill>
                  <a:srgbClr val="252735"/>
                </a:solidFill>
                <a:latin typeface="Arial"/>
              </a:rPr>
              <a:t>Oaklands School </a:t>
            </a:r>
            <a:r>
              <a:rPr lang="en-GB" sz="2300" b="1" dirty="0">
                <a:solidFill>
                  <a:srgbClr val="252735"/>
                </a:solidFill>
                <a:latin typeface="Arial"/>
              </a:rPr>
              <a:t>C</a:t>
            </a:r>
            <a:r>
              <a:rPr sz="2300" b="1" dirty="0" err="1">
                <a:solidFill>
                  <a:srgbClr val="252735"/>
                </a:solidFill>
                <a:latin typeface="Arial"/>
              </a:rPr>
              <a:t>offee</a:t>
            </a:r>
            <a:r>
              <a:rPr sz="2300" b="1" dirty="0">
                <a:solidFill>
                  <a:srgbClr val="252735"/>
                </a:solidFill>
                <a:latin typeface="Arial"/>
              </a:rPr>
              <a:t> </a:t>
            </a:r>
            <a:r>
              <a:rPr lang="en-GB" sz="2300" b="1" dirty="0">
                <a:solidFill>
                  <a:srgbClr val="252735"/>
                </a:solidFill>
                <a:latin typeface="Arial"/>
              </a:rPr>
              <a:t>M</a:t>
            </a:r>
            <a:r>
              <a:rPr sz="2300" b="1" dirty="0" err="1">
                <a:solidFill>
                  <a:srgbClr val="252735"/>
                </a:solidFill>
                <a:latin typeface="Arial"/>
              </a:rPr>
              <a:t>orning</a:t>
            </a:r>
            <a:endParaRPr sz="2300" b="1" dirty="0">
              <a:solidFill>
                <a:srgbClr val="252735"/>
              </a:solidFill>
              <a:latin typeface="Arial"/>
            </a:endParaRPr>
          </a:p>
        </p:txBody>
      </p:sp>
      <p:sp>
        <p:nvSpPr>
          <p:cNvPr id="18" name="TextBox 17"/>
          <p:cNvSpPr txBox="1"/>
          <p:nvPr/>
        </p:nvSpPr>
        <p:spPr>
          <a:xfrm>
            <a:off x="621792" y="5285232"/>
            <a:ext cx="1628651" cy="320601"/>
          </a:xfrm>
          <a:prstGeom prst="rect">
            <a:avLst/>
          </a:prstGeom>
          <a:noFill/>
        </p:spPr>
        <p:txBody>
          <a:bodyPr wrap="none" lIns="0" tIns="0" rIns="0" bIns="0" anchor="t">
            <a:spAutoFit/>
          </a:bodyPr>
          <a:lstStyle/>
          <a:p>
            <a:pPr algn="l">
              <a:lnSpc>
                <a:spcPts val="2457"/>
              </a:lnSpc>
              <a:spcBef>
                <a:spcPts val="0"/>
              </a:spcBef>
              <a:spcAft>
                <a:spcPts val="0"/>
              </a:spcAft>
            </a:pPr>
            <a:r>
              <a:rPr sz="2100" b="0" dirty="0">
                <a:solidFill>
                  <a:srgbClr val="555B68"/>
                </a:solidFill>
                <a:latin typeface="Arial"/>
              </a:rPr>
              <a:t>October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2438399" cy="82296"/>
          </a:xfrm>
          <a:prstGeom prst="rect">
            <a:avLst/>
          </a:prstGeom>
          <a:solidFill>
            <a:srgbClr val="08C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2438399" y="0"/>
            <a:ext cx="2438399" cy="82296"/>
          </a:xfrm>
          <a:prstGeom prst="rect">
            <a:avLst/>
          </a:prstGeom>
          <a:solidFill>
            <a:srgbClr val="F91E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4876799" y="0"/>
            <a:ext cx="2438399" cy="82296"/>
          </a:xfrm>
          <a:prstGeom prst="rect">
            <a:avLst/>
          </a:prstGeom>
          <a:solidFill>
            <a:srgbClr val="FFCC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199" y="0"/>
            <a:ext cx="2438399" cy="82296"/>
          </a:xfrm>
          <a:prstGeom prst="rect">
            <a:avLst/>
          </a:prstGeom>
          <a:solidFill>
            <a:srgbClr val="40B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9753599" y="0"/>
            <a:ext cx="2438399" cy="82296"/>
          </a:xfrm>
          <a:prstGeom prst="rect">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66928" y="338328"/>
            <a:ext cx="9875520" cy="256032"/>
          </a:xfrm>
          <a:prstGeom prst="rect">
            <a:avLst/>
          </a:prstGeom>
          <a:noFill/>
        </p:spPr>
        <p:txBody>
          <a:bodyPr wrap="none" lIns="0" tIns="0" rIns="0" bIns="0" anchor="t">
            <a:spAutoFit/>
          </a:bodyPr>
          <a:lstStyle/>
          <a:p>
            <a:pPr algn="l">
              <a:lnSpc>
                <a:spcPts val="1404"/>
              </a:lnSpc>
              <a:spcBef>
                <a:spcPts val="0"/>
              </a:spcBef>
              <a:spcAft>
                <a:spcPts val="0"/>
              </a:spcAft>
            </a:pPr>
            <a:r>
              <a:rPr sz="1200" b="1">
                <a:solidFill>
                  <a:srgbClr val="921397"/>
                </a:solidFill>
                <a:latin typeface="Arial"/>
              </a:rPr>
              <a:t>01 / UNDERSTANDING THE FUNDING</a:t>
            </a:r>
          </a:p>
        </p:txBody>
      </p:sp>
      <p:sp>
        <p:nvSpPr>
          <p:cNvPr id="9" name="TextBox 8"/>
          <p:cNvSpPr txBox="1"/>
          <p:nvPr/>
        </p:nvSpPr>
        <p:spPr>
          <a:xfrm>
            <a:off x="566928" y="804672"/>
            <a:ext cx="10104120" cy="731520"/>
          </a:xfrm>
          <a:prstGeom prst="rect">
            <a:avLst/>
          </a:prstGeom>
          <a:noFill/>
        </p:spPr>
        <p:txBody>
          <a:bodyPr wrap="none" lIns="0" tIns="0" rIns="0" bIns="0" anchor="t">
            <a:spAutoFit/>
          </a:bodyPr>
          <a:lstStyle/>
          <a:p>
            <a:pPr algn="l">
              <a:lnSpc>
                <a:spcPts val="3978"/>
              </a:lnSpc>
              <a:spcBef>
                <a:spcPts val="0"/>
              </a:spcBef>
              <a:spcAft>
                <a:spcPts val="0"/>
              </a:spcAft>
            </a:pPr>
            <a:r>
              <a:rPr sz="3400" b="1">
                <a:solidFill>
                  <a:srgbClr val="252735"/>
                </a:solidFill>
                <a:latin typeface="Arial"/>
              </a:rPr>
              <a:t>What is a direct payment?</a:t>
            </a:r>
          </a:p>
        </p:txBody>
      </p:sp>
      <p:pic>
        <p:nvPicPr>
          <p:cNvPr id="10" name="Picture 9" descr="slide1_4.png"/>
          <p:cNvPicPr>
            <a:picLocks noChangeAspect="1"/>
          </p:cNvPicPr>
          <p:nvPr/>
        </p:nvPicPr>
        <p:blipFill>
          <a:blip r:embed="rId3"/>
          <a:stretch>
            <a:fillRect/>
          </a:stretch>
        </p:blipFill>
        <p:spPr>
          <a:xfrm>
            <a:off x="10844784" y="320040"/>
            <a:ext cx="777240" cy="647395"/>
          </a:xfrm>
          <a:prstGeom prst="rect">
            <a:avLst/>
          </a:prstGeom>
        </p:spPr>
      </p:pic>
      <p:sp>
        <p:nvSpPr>
          <p:cNvPr id="11" name="Rectangle 10"/>
          <p:cNvSpPr/>
          <p:nvPr/>
        </p:nvSpPr>
        <p:spPr>
          <a:xfrm>
            <a:off x="566928" y="6419088"/>
            <a:ext cx="11018520" cy="12801"/>
          </a:xfrm>
          <a:prstGeom prst="rect">
            <a:avLst/>
          </a:prstGeom>
          <a:solidFill>
            <a:srgbClr val="E4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66928" y="6510528"/>
            <a:ext cx="1490793" cy="153888"/>
          </a:xfrm>
          <a:prstGeom prst="rect">
            <a:avLst/>
          </a:prstGeom>
          <a:noFill/>
        </p:spPr>
        <p:txBody>
          <a:bodyPr wrap="none" lIns="0" tIns="0" rIns="0" bIns="0" anchor="t">
            <a:spAutoFit/>
          </a:bodyPr>
          <a:lstStyle/>
          <a:p>
            <a:pPr algn="l">
              <a:lnSpc>
                <a:spcPts val="1170"/>
              </a:lnSpc>
              <a:spcBef>
                <a:spcPts val="0"/>
              </a:spcBef>
              <a:spcAft>
                <a:spcPts val="0"/>
              </a:spcAft>
            </a:pPr>
            <a:r>
              <a:rPr sz="1000" b="0" dirty="0">
                <a:solidFill>
                  <a:srgbClr val="555B68"/>
                </a:solidFill>
                <a:latin typeface="Arial"/>
              </a:rPr>
              <a:t>Down Syndrome Cheshire</a:t>
            </a:r>
          </a:p>
        </p:txBody>
      </p:sp>
      <p:sp>
        <p:nvSpPr>
          <p:cNvPr id="13" name="TextBox 12"/>
          <p:cNvSpPr txBox="1"/>
          <p:nvPr/>
        </p:nvSpPr>
        <p:spPr>
          <a:xfrm>
            <a:off x="10671048" y="6492240"/>
            <a:ext cx="914400" cy="237744"/>
          </a:xfrm>
          <a:prstGeom prst="rect">
            <a:avLst/>
          </a:prstGeom>
          <a:noFill/>
        </p:spPr>
        <p:txBody>
          <a:bodyPr wrap="none" lIns="0" tIns="0" rIns="0" bIns="0" anchor="t">
            <a:spAutoFit/>
          </a:bodyPr>
          <a:lstStyle/>
          <a:p>
            <a:pPr algn="r">
              <a:lnSpc>
                <a:spcPts val="1287"/>
              </a:lnSpc>
              <a:spcBef>
                <a:spcPts val="0"/>
              </a:spcBef>
              <a:spcAft>
                <a:spcPts val="0"/>
              </a:spcAft>
            </a:pPr>
            <a:r>
              <a:rPr sz="1100" b="0">
                <a:solidFill>
                  <a:srgbClr val="555B68"/>
                </a:solidFill>
                <a:latin typeface="Arial"/>
              </a:rPr>
              <a:t>02 / 10</a:t>
            </a:r>
          </a:p>
        </p:txBody>
      </p:sp>
      <p:sp>
        <p:nvSpPr>
          <p:cNvPr id="14" name="TextBox 13"/>
          <p:cNvSpPr txBox="1"/>
          <p:nvPr/>
        </p:nvSpPr>
        <p:spPr>
          <a:xfrm>
            <a:off x="594360" y="1728216"/>
            <a:ext cx="10881360" cy="1005840"/>
          </a:xfrm>
          <a:prstGeom prst="rect">
            <a:avLst/>
          </a:prstGeom>
          <a:noFill/>
        </p:spPr>
        <p:txBody>
          <a:bodyPr wrap="none" lIns="0" tIns="0" rIns="0" bIns="0" anchor="t">
            <a:spAutoFit/>
          </a:bodyPr>
          <a:lstStyle/>
          <a:p>
            <a:pPr algn="l">
              <a:lnSpc>
                <a:spcPts val="3158"/>
              </a:lnSpc>
              <a:spcBef>
                <a:spcPts val="0"/>
              </a:spcBef>
              <a:spcAft>
                <a:spcPts val="0"/>
              </a:spcAft>
            </a:pPr>
            <a:r>
              <a:rPr sz="2700" b="1">
                <a:solidFill>
                  <a:srgbClr val="252735"/>
                </a:solidFill>
                <a:latin typeface="Arial"/>
              </a:rPr>
              <a:t>Funding to arrange agreed support for your child, instead of the</a:t>
            </a:r>
          </a:p>
          <a:p>
            <a:pPr algn="l">
              <a:lnSpc>
                <a:spcPts val="3158"/>
              </a:lnSpc>
              <a:spcBef>
                <a:spcPts val="0"/>
              </a:spcBef>
              <a:spcAft>
                <a:spcPts val="0"/>
              </a:spcAft>
            </a:pPr>
            <a:r>
              <a:rPr sz="2700" b="1">
                <a:solidFill>
                  <a:srgbClr val="252735"/>
                </a:solidFill>
                <a:latin typeface="Arial"/>
              </a:rPr>
              <a:t>council arranging that support for you.</a:t>
            </a:r>
          </a:p>
        </p:txBody>
      </p:sp>
      <p:sp>
        <p:nvSpPr>
          <p:cNvPr id="15" name="Rounded Rectangle 14"/>
          <p:cNvSpPr/>
          <p:nvPr/>
        </p:nvSpPr>
        <p:spPr>
          <a:xfrm>
            <a:off x="566928" y="3063240"/>
            <a:ext cx="3483864" cy="2029968"/>
          </a:xfrm>
          <a:prstGeom prst="roundRect">
            <a:avLst>
              <a:gd name="adj" fmla="val 7207"/>
            </a:avLst>
          </a:prstGeom>
          <a:solidFill>
            <a:srgbClr val="EAFBF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566928" y="3246120"/>
            <a:ext cx="54864" cy="1664208"/>
          </a:xfrm>
          <a:prstGeom prst="rect">
            <a:avLst/>
          </a:prstGeom>
          <a:solidFill>
            <a:srgbClr val="08C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22960" y="3319272"/>
            <a:ext cx="2971800" cy="594360"/>
          </a:xfrm>
          <a:prstGeom prst="rect">
            <a:avLst/>
          </a:prstGeom>
          <a:noFill/>
        </p:spPr>
        <p:txBody>
          <a:bodyPr wrap="none" lIns="0" tIns="0" rIns="0" bIns="0" anchor="t">
            <a:spAutoFit/>
          </a:bodyPr>
          <a:lstStyle/>
          <a:p>
            <a:pPr algn="l">
              <a:lnSpc>
                <a:spcPts val="2808"/>
              </a:lnSpc>
              <a:spcBef>
                <a:spcPts val="0"/>
              </a:spcBef>
              <a:spcAft>
                <a:spcPts val="0"/>
              </a:spcAft>
            </a:pPr>
            <a:r>
              <a:rPr sz="2400" b="1">
                <a:solidFill>
                  <a:srgbClr val="252735"/>
                </a:solidFill>
                <a:latin typeface="Arial"/>
              </a:rPr>
              <a:t>Choice</a:t>
            </a:r>
          </a:p>
        </p:txBody>
      </p:sp>
      <p:sp>
        <p:nvSpPr>
          <p:cNvPr id="18" name="TextBox 17"/>
          <p:cNvSpPr txBox="1"/>
          <p:nvPr/>
        </p:nvSpPr>
        <p:spPr>
          <a:xfrm>
            <a:off x="822960" y="3995928"/>
            <a:ext cx="2971800" cy="987552"/>
          </a:xfrm>
          <a:prstGeom prst="rect">
            <a:avLst/>
          </a:prstGeom>
          <a:noFill/>
        </p:spPr>
        <p:txBody>
          <a:bodyPr wrap="none" lIns="0" tIns="0" rIns="0" bIns="0" anchor="t">
            <a:spAutoFit/>
          </a:bodyPr>
          <a:lstStyle/>
          <a:p>
            <a:pPr algn="l">
              <a:lnSpc>
                <a:spcPts val="2574"/>
              </a:lnSpc>
              <a:spcBef>
                <a:spcPts val="0"/>
              </a:spcBef>
              <a:spcAft>
                <a:spcPts val="0"/>
              </a:spcAft>
            </a:pPr>
            <a:r>
              <a:rPr sz="2200" b="0">
                <a:solidFill>
                  <a:srgbClr val="555B68"/>
                </a:solidFill>
                <a:latin typeface="Arial"/>
              </a:rPr>
              <a:t>Choose who provides</a:t>
            </a:r>
          </a:p>
          <a:p>
            <a:pPr algn="l">
              <a:lnSpc>
                <a:spcPts val="2574"/>
              </a:lnSpc>
              <a:spcBef>
                <a:spcPts val="0"/>
              </a:spcBef>
              <a:spcAft>
                <a:spcPts val="0"/>
              </a:spcAft>
            </a:pPr>
            <a:r>
              <a:rPr sz="2200" b="0">
                <a:solidFill>
                  <a:srgbClr val="555B68"/>
                </a:solidFill>
                <a:latin typeface="Arial"/>
              </a:rPr>
              <a:t>the agreed support.</a:t>
            </a:r>
          </a:p>
        </p:txBody>
      </p:sp>
      <p:sp>
        <p:nvSpPr>
          <p:cNvPr id="19" name="Rounded Rectangle 18"/>
          <p:cNvSpPr/>
          <p:nvPr/>
        </p:nvSpPr>
        <p:spPr>
          <a:xfrm>
            <a:off x="4334256" y="3063240"/>
            <a:ext cx="3483864" cy="2029968"/>
          </a:xfrm>
          <a:prstGeom prst="roundRect">
            <a:avLst>
              <a:gd name="adj" fmla="val 7207"/>
            </a:avLst>
          </a:prstGeom>
          <a:solidFill>
            <a:srgbClr val="EEF9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4334256" y="3246120"/>
            <a:ext cx="54864" cy="1664208"/>
          </a:xfrm>
          <a:prstGeom prst="rect">
            <a:avLst/>
          </a:prstGeom>
          <a:solidFill>
            <a:srgbClr val="40B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4590288" y="3319272"/>
            <a:ext cx="2971800" cy="594360"/>
          </a:xfrm>
          <a:prstGeom prst="rect">
            <a:avLst/>
          </a:prstGeom>
          <a:noFill/>
        </p:spPr>
        <p:txBody>
          <a:bodyPr wrap="none" lIns="0" tIns="0" rIns="0" bIns="0" anchor="t">
            <a:spAutoFit/>
          </a:bodyPr>
          <a:lstStyle/>
          <a:p>
            <a:pPr algn="l">
              <a:lnSpc>
                <a:spcPts val="2808"/>
              </a:lnSpc>
              <a:spcBef>
                <a:spcPts val="0"/>
              </a:spcBef>
              <a:spcAft>
                <a:spcPts val="0"/>
              </a:spcAft>
            </a:pPr>
            <a:r>
              <a:rPr sz="2400" b="1">
                <a:solidFill>
                  <a:srgbClr val="252735"/>
                </a:solidFill>
                <a:latin typeface="Arial"/>
              </a:rPr>
              <a:t>Flexibility</a:t>
            </a:r>
          </a:p>
        </p:txBody>
      </p:sp>
      <p:sp>
        <p:nvSpPr>
          <p:cNvPr id="22" name="TextBox 21"/>
          <p:cNvSpPr txBox="1"/>
          <p:nvPr/>
        </p:nvSpPr>
        <p:spPr>
          <a:xfrm>
            <a:off x="4590288" y="3995928"/>
            <a:ext cx="2971800" cy="987552"/>
          </a:xfrm>
          <a:prstGeom prst="rect">
            <a:avLst/>
          </a:prstGeom>
          <a:noFill/>
        </p:spPr>
        <p:txBody>
          <a:bodyPr wrap="none" lIns="0" tIns="0" rIns="0" bIns="0" anchor="t">
            <a:spAutoFit/>
          </a:bodyPr>
          <a:lstStyle/>
          <a:p>
            <a:pPr algn="l">
              <a:lnSpc>
                <a:spcPts val="2574"/>
              </a:lnSpc>
              <a:spcBef>
                <a:spcPts val="0"/>
              </a:spcBef>
              <a:spcAft>
                <a:spcPts val="0"/>
              </a:spcAft>
            </a:pPr>
            <a:r>
              <a:rPr sz="2200" b="0">
                <a:solidFill>
                  <a:srgbClr val="555B68"/>
                </a:solidFill>
                <a:latin typeface="Arial"/>
              </a:rPr>
              <a:t>Arrange support</a:t>
            </a:r>
          </a:p>
          <a:p>
            <a:pPr algn="l">
              <a:lnSpc>
                <a:spcPts val="2574"/>
              </a:lnSpc>
              <a:spcBef>
                <a:spcPts val="0"/>
              </a:spcBef>
              <a:spcAft>
                <a:spcPts val="0"/>
              </a:spcAft>
            </a:pPr>
            <a:r>
              <a:rPr sz="2200" b="0">
                <a:solidFill>
                  <a:srgbClr val="555B68"/>
                </a:solidFill>
                <a:latin typeface="Arial"/>
              </a:rPr>
              <a:t>around your child’s</a:t>
            </a:r>
          </a:p>
          <a:p>
            <a:pPr algn="l">
              <a:lnSpc>
                <a:spcPts val="2574"/>
              </a:lnSpc>
              <a:spcBef>
                <a:spcPts val="0"/>
              </a:spcBef>
              <a:spcAft>
                <a:spcPts val="0"/>
              </a:spcAft>
            </a:pPr>
            <a:r>
              <a:rPr sz="2200" b="0">
                <a:solidFill>
                  <a:srgbClr val="555B68"/>
                </a:solidFill>
                <a:latin typeface="Arial"/>
              </a:rPr>
              <a:t>needs.</a:t>
            </a:r>
          </a:p>
        </p:txBody>
      </p:sp>
      <p:sp>
        <p:nvSpPr>
          <p:cNvPr id="23" name="Rounded Rectangle 22"/>
          <p:cNvSpPr/>
          <p:nvPr/>
        </p:nvSpPr>
        <p:spPr>
          <a:xfrm>
            <a:off x="8101583" y="3063240"/>
            <a:ext cx="3483864" cy="2029968"/>
          </a:xfrm>
          <a:prstGeom prst="roundRect">
            <a:avLst>
              <a:gd name="adj" fmla="val 7207"/>
            </a:avLst>
          </a:prstGeom>
          <a:solidFill>
            <a:srgbClr val="F5EB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8101583" y="3246120"/>
            <a:ext cx="54864" cy="1664208"/>
          </a:xfrm>
          <a:prstGeom prst="rect">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8357615" y="3319272"/>
            <a:ext cx="2971800" cy="594360"/>
          </a:xfrm>
          <a:prstGeom prst="rect">
            <a:avLst/>
          </a:prstGeom>
          <a:noFill/>
        </p:spPr>
        <p:txBody>
          <a:bodyPr wrap="none" lIns="0" tIns="0" rIns="0" bIns="0" anchor="t">
            <a:spAutoFit/>
          </a:bodyPr>
          <a:lstStyle/>
          <a:p>
            <a:pPr algn="l">
              <a:lnSpc>
                <a:spcPts val="2808"/>
              </a:lnSpc>
              <a:spcBef>
                <a:spcPts val="0"/>
              </a:spcBef>
              <a:spcAft>
                <a:spcPts val="0"/>
              </a:spcAft>
            </a:pPr>
            <a:r>
              <a:rPr sz="2400" b="1">
                <a:solidFill>
                  <a:srgbClr val="252735"/>
                </a:solidFill>
                <a:latin typeface="Arial"/>
              </a:rPr>
              <a:t>Control</a:t>
            </a:r>
          </a:p>
        </p:txBody>
      </p:sp>
      <p:sp>
        <p:nvSpPr>
          <p:cNvPr id="26" name="TextBox 25"/>
          <p:cNvSpPr txBox="1"/>
          <p:nvPr/>
        </p:nvSpPr>
        <p:spPr>
          <a:xfrm>
            <a:off x="8357615" y="3995928"/>
            <a:ext cx="2971800" cy="987552"/>
          </a:xfrm>
          <a:prstGeom prst="rect">
            <a:avLst/>
          </a:prstGeom>
          <a:noFill/>
        </p:spPr>
        <p:txBody>
          <a:bodyPr wrap="none" lIns="0" tIns="0" rIns="0" bIns="0" anchor="t">
            <a:spAutoFit/>
          </a:bodyPr>
          <a:lstStyle/>
          <a:p>
            <a:pPr algn="l">
              <a:lnSpc>
                <a:spcPts val="2574"/>
              </a:lnSpc>
              <a:spcBef>
                <a:spcPts val="0"/>
              </a:spcBef>
              <a:spcAft>
                <a:spcPts val="0"/>
              </a:spcAft>
            </a:pPr>
            <a:r>
              <a:rPr sz="2200" b="0">
                <a:solidFill>
                  <a:srgbClr val="555B68"/>
                </a:solidFill>
                <a:latin typeface="Arial"/>
              </a:rPr>
              <a:t>Help shape how</a:t>
            </a:r>
          </a:p>
          <a:p>
            <a:pPr algn="l">
              <a:lnSpc>
                <a:spcPts val="2574"/>
              </a:lnSpc>
              <a:spcBef>
                <a:spcPts val="0"/>
              </a:spcBef>
              <a:spcAft>
                <a:spcPts val="0"/>
              </a:spcAft>
            </a:pPr>
            <a:r>
              <a:rPr sz="2200" b="0">
                <a:solidFill>
                  <a:srgbClr val="555B68"/>
                </a:solidFill>
                <a:latin typeface="Arial"/>
              </a:rPr>
              <a:t>agreed outcomes are</a:t>
            </a:r>
          </a:p>
          <a:p>
            <a:pPr algn="l">
              <a:lnSpc>
                <a:spcPts val="2574"/>
              </a:lnSpc>
              <a:spcBef>
                <a:spcPts val="0"/>
              </a:spcBef>
              <a:spcAft>
                <a:spcPts val="0"/>
              </a:spcAft>
            </a:pPr>
            <a:r>
              <a:rPr sz="2200" b="0">
                <a:solidFill>
                  <a:srgbClr val="555B68"/>
                </a:solidFill>
                <a:latin typeface="Arial"/>
              </a:rPr>
              <a:t>met.</a:t>
            </a:r>
          </a:p>
        </p:txBody>
      </p:sp>
      <p:sp>
        <p:nvSpPr>
          <p:cNvPr id="27" name="Rounded Rectangle 26"/>
          <p:cNvSpPr/>
          <p:nvPr/>
        </p:nvSpPr>
        <p:spPr>
          <a:xfrm>
            <a:off x="566928" y="5605272"/>
            <a:ext cx="11018520" cy="585216"/>
          </a:xfrm>
          <a:prstGeom prst="roundRect">
            <a:avLst>
              <a:gd name="adj" fmla="val 15000"/>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804672" y="5737859"/>
            <a:ext cx="10543032" cy="365760"/>
          </a:xfrm>
          <a:prstGeom prst="rect">
            <a:avLst/>
          </a:prstGeom>
          <a:noFill/>
        </p:spPr>
        <p:txBody>
          <a:bodyPr wrap="none" lIns="0" tIns="0" rIns="0" bIns="0" anchor="t">
            <a:spAutoFit/>
          </a:bodyPr>
          <a:lstStyle/>
          <a:p>
            <a:pPr algn="l">
              <a:lnSpc>
                <a:spcPts val="2457"/>
              </a:lnSpc>
              <a:spcBef>
                <a:spcPts val="0"/>
              </a:spcBef>
              <a:spcAft>
                <a:spcPts val="0"/>
              </a:spcAft>
            </a:pPr>
            <a:r>
              <a:rPr sz="2100" b="1">
                <a:solidFill>
                  <a:srgbClr val="FFFFFF"/>
                </a:solidFill>
                <a:latin typeface="Arial"/>
              </a:rPr>
              <a:t>Direct payments themselves do not affect benefit entitlement.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2438399" cy="82296"/>
          </a:xfrm>
          <a:prstGeom prst="rect">
            <a:avLst/>
          </a:prstGeom>
          <a:solidFill>
            <a:srgbClr val="08C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2438399" y="0"/>
            <a:ext cx="2438399" cy="82296"/>
          </a:xfrm>
          <a:prstGeom prst="rect">
            <a:avLst/>
          </a:prstGeom>
          <a:solidFill>
            <a:srgbClr val="F91E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4876799" y="0"/>
            <a:ext cx="2438399" cy="82296"/>
          </a:xfrm>
          <a:prstGeom prst="rect">
            <a:avLst/>
          </a:prstGeom>
          <a:solidFill>
            <a:srgbClr val="FFCC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199" y="0"/>
            <a:ext cx="2438399" cy="82296"/>
          </a:xfrm>
          <a:prstGeom prst="rect">
            <a:avLst/>
          </a:prstGeom>
          <a:solidFill>
            <a:srgbClr val="40B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9753599" y="0"/>
            <a:ext cx="2438399" cy="82296"/>
          </a:xfrm>
          <a:prstGeom prst="rect">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66928" y="338328"/>
            <a:ext cx="9875520" cy="256032"/>
          </a:xfrm>
          <a:prstGeom prst="rect">
            <a:avLst/>
          </a:prstGeom>
          <a:noFill/>
        </p:spPr>
        <p:txBody>
          <a:bodyPr wrap="none" lIns="0" tIns="0" rIns="0" bIns="0" anchor="t">
            <a:spAutoFit/>
          </a:bodyPr>
          <a:lstStyle/>
          <a:p>
            <a:pPr algn="l">
              <a:lnSpc>
                <a:spcPts val="1404"/>
              </a:lnSpc>
              <a:spcBef>
                <a:spcPts val="0"/>
              </a:spcBef>
              <a:spcAft>
                <a:spcPts val="0"/>
              </a:spcAft>
            </a:pPr>
            <a:r>
              <a:rPr sz="1200" b="1">
                <a:solidFill>
                  <a:srgbClr val="921397"/>
                </a:solidFill>
                <a:latin typeface="Arial"/>
              </a:rPr>
              <a:t>02 / TURNING FUNDING INTO SUPPORT</a:t>
            </a:r>
          </a:p>
        </p:txBody>
      </p:sp>
      <p:sp>
        <p:nvSpPr>
          <p:cNvPr id="9" name="TextBox 8"/>
          <p:cNvSpPr txBox="1"/>
          <p:nvPr/>
        </p:nvSpPr>
        <p:spPr>
          <a:xfrm>
            <a:off x="566928" y="804672"/>
            <a:ext cx="10104120" cy="731520"/>
          </a:xfrm>
          <a:prstGeom prst="rect">
            <a:avLst/>
          </a:prstGeom>
          <a:noFill/>
        </p:spPr>
        <p:txBody>
          <a:bodyPr wrap="none" lIns="0" tIns="0" rIns="0" bIns="0" anchor="t">
            <a:spAutoFit/>
          </a:bodyPr>
          <a:lstStyle/>
          <a:p>
            <a:pPr algn="l">
              <a:lnSpc>
                <a:spcPts val="3978"/>
              </a:lnSpc>
              <a:spcBef>
                <a:spcPts val="0"/>
              </a:spcBef>
              <a:spcAft>
                <a:spcPts val="0"/>
              </a:spcAft>
            </a:pPr>
            <a:r>
              <a:rPr sz="3400" b="1">
                <a:solidFill>
                  <a:srgbClr val="252735"/>
                </a:solidFill>
                <a:latin typeface="Arial"/>
              </a:rPr>
              <a:t>What could it be used for?</a:t>
            </a:r>
          </a:p>
        </p:txBody>
      </p:sp>
      <p:pic>
        <p:nvPicPr>
          <p:cNvPr id="10" name="Picture 9" descr="slide1_4.png"/>
          <p:cNvPicPr>
            <a:picLocks noChangeAspect="1"/>
          </p:cNvPicPr>
          <p:nvPr/>
        </p:nvPicPr>
        <p:blipFill>
          <a:blip r:embed="rId3"/>
          <a:stretch>
            <a:fillRect/>
          </a:stretch>
        </p:blipFill>
        <p:spPr>
          <a:xfrm>
            <a:off x="10844784" y="320040"/>
            <a:ext cx="777240" cy="647395"/>
          </a:xfrm>
          <a:prstGeom prst="rect">
            <a:avLst/>
          </a:prstGeom>
        </p:spPr>
      </p:pic>
      <p:sp>
        <p:nvSpPr>
          <p:cNvPr id="11" name="Rectangle 10"/>
          <p:cNvSpPr/>
          <p:nvPr/>
        </p:nvSpPr>
        <p:spPr>
          <a:xfrm>
            <a:off x="566928" y="6419088"/>
            <a:ext cx="11018520" cy="12801"/>
          </a:xfrm>
          <a:prstGeom prst="rect">
            <a:avLst/>
          </a:prstGeom>
          <a:solidFill>
            <a:srgbClr val="E4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66928" y="6510528"/>
            <a:ext cx="1570943" cy="153888"/>
          </a:xfrm>
          <a:prstGeom prst="rect">
            <a:avLst/>
          </a:prstGeom>
          <a:noFill/>
        </p:spPr>
        <p:txBody>
          <a:bodyPr wrap="none" lIns="0" tIns="0" rIns="0" bIns="0" anchor="t">
            <a:spAutoFit/>
          </a:bodyPr>
          <a:lstStyle/>
          <a:p>
            <a:pPr algn="l">
              <a:lnSpc>
                <a:spcPts val="1170"/>
              </a:lnSpc>
              <a:spcBef>
                <a:spcPts val="0"/>
              </a:spcBef>
              <a:spcAft>
                <a:spcPts val="0"/>
              </a:spcAft>
            </a:pPr>
            <a:r>
              <a:rPr sz="1000" b="0" dirty="0">
                <a:solidFill>
                  <a:srgbClr val="555B68"/>
                </a:solidFill>
                <a:latin typeface="Arial"/>
              </a:rPr>
              <a:t>Down Syndrome Cheshire </a:t>
            </a:r>
          </a:p>
        </p:txBody>
      </p:sp>
      <p:sp>
        <p:nvSpPr>
          <p:cNvPr id="13" name="TextBox 12"/>
          <p:cNvSpPr txBox="1"/>
          <p:nvPr/>
        </p:nvSpPr>
        <p:spPr>
          <a:xfrm>
            <a:off x="10671048" y="6492240"/>
            <a:ext cx="914400" cy="237744"/>
          </a:xfrm>
          <a:prstGeom prst="rect">
            <a:avLst/>
          </a:prstGeom>
          <a:noFill/>
        </p:spPr>
        <p:txBody>
          <a:bodyPr wrap="none" lIns="0" tIns="0" rIns="0" bIns="0" anchor="t">
            <a:spAutoFit/>
          </a:bodyPr>
          <a:lstStyle/>
          <a:p>
            <a:pPr algn="r">
              <a:lnSpc>
                <a:spcPts val="1287"/>
              </a:lnSpc>
              <a:spcBef>
                <a:spcPts val="0"/>
              </a:spcBef>
              <a:spcAft>
                <a:spcPts val="0"/>
              </a:spcAft>
            </a:pPr>
            <a:r>
              <a:rPr sz="1100" b="0">
                <a:solidFill>
                  <a:srgbClr val="555B68"/>
                </a:solidFill>
                <a:latin typeface="Arial"/>
              </a:rPr>
              <a:t>03 / 10</a:t>
            </a:r>
          </a:p>
        </p:txBody>
      </p:sp>
      <p:sp>
        <p:nvSpPr>
          <p:cNvPr id="14" name="TextBox 13"/>
          <p:cNvSpPr txBox="1"/>
          <p:nvPr/>
        </p:nvSpPr>
        <p:spPr>
          <a:xfrm>
            <a:off x="594360" y="1700784"/>
            <a:ext cx="10972800" cy="502920"/>
          </a:xfrm>
          <a:prstGeom prst="rect">
            <a:avLst/>
          </a:prstGeom>
          <a:noFill/>
        </p:spPr>
        <p:txBody>
          <a:bodyPr wrap="none" lIns="0" tIns="0" rIns="0" bIns="0" anchor="t">
            <a:spAutoFit/>
          </a:bodyPr>
          <a:lstStyle/>
          <a:p>
            <a:pPr algn="l">
              <a:lnSpc>
                <a:spcPts val="2574"/>
              </a:lnSpc>
              <a:spcBef>
                <a:spcPts val="0"/>
              </a:spcBef>
              <a:spcAft>
                <a:spcPts val="0"/>
              </a:spcAft>
            </a:pPr>
            <a:r>
              <a:rPr sz="2200" b="0">
                <a:solidFill>
                  <a:srgbClr val="555B68"/>
                </a:solidFill>
                <a:latin typeface="Arial"/>
              </a:rPr>
              <a:t>Examples, where they meet assessed needs and are agreed in the support plan.</a:t>
            </a:r>
          </a:p>
        </p:txBody>
      </p:sp>
      <p:sp>
        <p:nvSpPr>
          <p:cNvPr id="15" name="Rounded Rectangle 14"/>
          <p:cNvSpPr/>
          <p:nvPr/>
        </p:nvSpPr>
        <p:spPr>
          <a:xfrm>
            <a:off x="566928" y="2441448"/>
            <a:ext cx="5367528" cy="1344168"/>
          </a:xfrm>
          <a:prstGeom prst="roundRect">
            <a:avLst>
              <a:gd name="adj" fmla="val 10204"/>
            </a:avLst>
          </a:prstGeom>
          <a:solidFill>
            <a:srgbClr val="EAFBF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566928" y="2606040"/>
            <a:ext cx="54864" cy="923544"/>
          </a:xfrm>
          <a:prstGeom prst="rect">
            <a:avLst/>
          </a:prstGeom>
          <a:solidFill>
            <a:srgbClr val="08C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95528" y="2606040"/>
            <a:ext cx="4892040" cy="384048"/>
          </a:xfrm>
          <a:prstGeom prst="rect">
            <a:avLst/>
          </a:prstGeom>
          <a:noFill/>
        </p:spPr>
        <p:txBody>
          <a:bodyPr wrap="none" lIns="0" tIns="0" rIns="0" bIns="0" anchor="t">
            <a:spAutoFit/>
          </a:bodyPr>
          <a:lstStyle/>
          <a:p>
            <a:pPr algn="l">
              <a:lnSpc>
                <a:spcPts val="2690"/>
              </a:lnSpc>
              <a:spcBef>
                <a:spcPts val="0"/>
              </a:spcBef>
              <a:spcAft>
                <a:spcPts val="0"/>
              </a:spcAft>
            </a:pPr>
            <a:r>
              <a:rPr sz="2300" b="1">
                <a:solidFill>
                  <a:srgbClr val="252735"/>
                </a:solidFill>
                <a:latin typeface="Arial"/>
              </a:rPr>
              <a:t>A personal assistant</a:t>
            </a:r>
          </a:p>
        </p:txBody>
      </p:sp>
      <p:sp>
        <p:nvSpPr>
          <p:cNvPr id="18" name="TextBox 17"/>
          <p:cNvSpPr txBox="1"/>
          <p:nvPr/>
        </p:nvSpPr>
        <p:spPr>
          <a:xfrm>
            <a:off x="795528" y="3063240"/>
            <a:ext cx="4892040" cy="640080"/>
          </a:xfrm>
          <a:prstGeom prst="rect">
            <a:avLst/>
          </a:prstGeom>
          <a:noFill/>
        </p:spPr>
        <p:txBody>
          <a:bodyPr wrap="none" lIns="0" tIns="0" rIns="0" bIns="0" anchor="t">
            <a:spAutoFit/>
          </a:bodyPr>
          <a:lstStyle/>
          <a:p>
            <a:pPr algn="l">
              <a:lnSpc>
                <a:spcPts val="2222"/>
              </a:lnSpc>
              <a:spcBef>
                <a:spcPts val="0"/>
              </a:spcBef>
              <a:spcAft>
                <a:spcPts val="0"/>
              </a:spcAft>
            </a:pPr>
            <a:r>
              <a:rPr sz="1900" b="0">
                <a:solidFill>
                  <a:srgbClr val="555B68"/>
                </a:solidFill>
                <a:latin typeface="Arial"/>
              </a:rPr>
              <a:t>Individual support at home or out in the</a:t>
            </a:r>
          </a:p>
          <a:p>
            <a:pPr algn="l">
              <a:lnSpc>
                <a:spcPts val="2222"/>
              </a:lnSpc>
              <a:spcBef>
                <a:spcPts val="0"/>
              </a:spcBef>
              <a:spcAft>
                <a:spcPts val="0"/>
              </a:spcAft>
            </a:pPr>
            <a:r>
              <a:rPr sz="1900" b="0">
                <a:solidFill>
                  <a:srgbClr val="555B68"/>
                </a:solidFill>
                <a:latin typeface="Arial"/>
              </a:rPr>
              <a:t>community.</a:t>
            </a:r>
          </a:p>
        </p:txBody>
      </p:sp>
      <p:sp>
        <p:nvSpPr>
          <p:cNvPr id="19" name="Rounded Rectangle 18"/>
          <p:cNvSpPr/>
          <p:nvPr/>
        </p:nvSpPr>
        <p:spPr>
          <a:xfrm>
            <a:off x="6217920" y="2441448"/>
            <a:ext cx="5367528" cy="1344168"/>
          </a:xfrm>
          <a:prstGeom prst="roundRect">
            <a:avLst>
              <a:gd name="adj" fmla="val 10204"/>
            </a:avLst>
          </a:prstGeom>
          <a:solidFill>
            <a:srgbClr val="EEF9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6217920" y="2606040"/>
            <a:ext cx="54864" cy="923544"/>
          </a:xfrm>
          <a:prstGeom prst="rect">
            <a:avLst/>
          </a:prstGeom>
          <a:solidFill>
            <a:srgbClr val="40B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446520" y="2606040"/>
            <a:ext cx="4892040" cy="384048"/>
          </a:xfrm>
          <a:prstGeom prst="rect">
            <a:avLst/>
          </a:prstGeom>
          <a:noFill/>
        </p:spPr>
        <p:txBody>
          <a:bodyPr wrap="none" lIns="0" tIns="0" rIns="0" bIns="0" anchor="t">
            <a:spAutoFit/>
          </a:bodyPr>
          <a:lstStyle/>
          <a:p>
            <a:pPr algn="l">
              <a:lnSpc>
                <a:spcPts val="2690"/>
              </a:lnSpc>
              <a:spcBef>
                <a:spcPts val="0"/>
              </a:spcBef>
              <a:spcAft>
                <a:spcPts val="0"/>
              </a:spcAft>
            </a:pPr>
            <a:r>
              <a:rPr sz="2300" b="1">
                <a:solidFill>
                  <a:srgbClr val="252735"/>
                </a:solidFill>
                <a:latin typeface="Arial"/>
              </a:rPr>
              <a:t>Community activities</a:t>
            </a:r>
          </a:p>
        </p:txBody>
      </p:sp>
      <p:sp>
        <p:nvSpPr>
          <p:cNvPr id="22" name="TextBox 21"/>
          <p:cNvSpPr txBox="1"/>
          <p:nvPr/>
        </p:nvSpPr>
        <p:spPr>
          <a:xfrm>
            <a:off x="6446520" y="3063240"/>
            <a:ext cx="4892040" cy="640080"/>
          </a:xfrm>
          <a:prstGeom prst="rect">
            <a:avLst/>
          </a:prstGeom>
          <a:noFill/>
        </p:spPr>
        <p:txBody>
          <a:bodyPr wrap="none" lIns="0" tIns="0" rIns="0" bIns="0" anchor="t">
            <a:spAutoFit/>
          </a:bodyPr>
          <a:lstStyle/>
          <a:p>
            <a:pPr algn="l">
              <a:lnSpc>
                <a:spcPts val="2222"/>
              </a:lnSpc>
              <a:spcBef>
                <a:spcPts val="0"/>
              </a:spcBef>
              <a:spcAft>
                <a:spcPts val="0"/>
              </a:spcAft>
            </a:pPr>
            <a:r>
              <a:rPr sz="1900" b="0">
                <a:solidFill>
                  <a:srgbClr val="555B68"/>
                </a:solidFill>
                <a:latin typeface="Arial"/>
              </a:rPr>
              <a:t>Support to join swimming, sport, cinema trips</a:t>
            </a:r>
          </a:p>
          <a:p>
            <a:pPr algn="l">
              <a:lnSpc>
                <a:spcPts val="2222"/>
              </a:lnSpc>
              <a:spcBef>
                <a:spcPts val="0"/>
              </a:spcBef>
              <a:spcAft>
                <a:spcPts val="0"/>
              </a:spcAft>
            </a:pPr>
            <a:r>
              <a:rPr sz="1900" b="0">
                <a:solidFill>
                  <a:srgbClr val="555B68"/>
                </a:solidFill>
                <a:latin typeface="Arial"/>
              </a:rPr>
              <a:t>or other activities.</a:t>
            </a:r>
          </a:p>
        </p:txBody>
      </p:sp>
      <p:sp>
        <p:nvSpPr>
          <p:cNvPr id="23" name="Rounded Rectangle 22"/>
          <p:cNvSpPr/>
          <p:nvPr/>
        </p:nvSpPr>
        <p:spPr>
          <a:xfrm>
            <a:off x="566928" y="3858768"/>
            <a:ext cx="5367528" cy="1344168"/>
          </a:xfrm>
          <a:prstGeom prst="roundRect">
            <a:avLst>
              <a:gd name="adj" fmla="val 10204"/>
            </a:avLst>
          </a:prstGeom>
          <a:solidFill>
            <a:srgbClr val="F5EB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566928" y="4023359"/>
            <a:ext cx="54864" cy="923544"/>
          </a:xfrm>
          <a:prstGeom prst="rect">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795528" y="4023359"/>
            <a:ext cx="4892040" cy="384048"/>
          </a:xfrm>
          <a:prstGeom prst="rect">
            <a:avLst/>
          </a:prstGeom>
          <a:noFill/>
        </p:spPr>
        <p:txBody>
          <a:bodyPr wrap="none" lIns="0" tIns="0" rIns="0" bIns="0" anchor="t">
            <a:spAutoFit/>
          </a:bodyPr>
          <a:lstStyle/>
          <a:p>
            <a:pPr algn="l">
              <a:lnSpc>
                <a:spcPts val="2690"/>
              </a:lnSpc>
              <a:spcBef>
                <a:spcPts val="0"/>
              </a:spcBef>
              <a:spcAft>
                <a:spcPts val="0"/>
              </a:spcAft>
            </a:pPr>
            <a:r>
              <a:rPr sz="2300" b="1">
                <a:solidFill>
                  <a:srgbClr val="252735"/>
                </a:solidFill>
                <a:latin typeface="Arial"/>
              </a:rPr>
              <a:t>Short breaks</a:t>
            </a:r>
          </a:p>
        </p:txBody>
      </p:sp>
      <p:sp>
        <p:nvSpPr>
          <p:cNvPr id="26" name="TextBox 25"/>
          <p:cNvSpPr txBox="1"/>
          <p:nvPr/>
        </p:nvSpPr>
        <p:spPr>
          <a:xfrm>
            <a:off x="795528" y="4480559"/>
            <a:ext cx="4892040" cy="640080"/>
          </a:xfrm>
          <a:prstGeom prst="rect">
            <a:avLst/>
          </a:prstGeom>
          <a:noFill/>
        </p:spPr>
        <p:txBody>
          <a:bodyPr wrap="none" lIns="0" tIns="0" rIns="0" bIns="0" anchor="t">
            <a:spAutoFit/>
          </a:bodyPr>
          <a:lstStyle/>
          <a:p>
            <a:pPr algn="l">
              <a:lnSpc>
                <a:spcPts val="2222"/>
              </a:lnSpc>
              <a:spcBef>
                <a:spcPts val="0"/>
              </a:spcBef>
              <a:spcAft>
                <a:spcPts val="0"/>
              </a:spcAft>
            </a:pPr>
            <a:r>
              <a:rPr sz="1900" b="0">
                <a:solidFill>
                  <a:srgbClr val="555B68"/>
                </a:solidFill>
                <a:latin typeface="Arial"/>
              </a:rPr>
              <a:t>Agreed support that gives your child</a:t>
            </a:r>
          </a:p>
          <a:p>
            <a:pPr algn="l">
              <a:lnSpc>
                <a:spcPts val="2222"/>
              </a:lnSpc>
              <a:spcBef>
                <a:spcPts val="0"/>
              </a:spcBef>
              <a:spcAft>
                <a:spcPts val="0"/>
              </a:spcAft>
            </a:pPr>
            <a:r>
              <a:rPr sz="1900" b="0">
                <a:solidFill>
                  <a:srgbClr val="555B68"/>
                </a:solidFill>
                <a:latin typeface="Arial"/>
              </a:rPr>
              <a:t>opportunities and carers a break.</a:t>
            </a:r>
          </a:p>
        </p:txBody>
      </p:sp>
      <p:sp>
        <p:nvSpPr>
          <p:cNvPr id="27" name="Rounded Rectangle 26"/>
          <p:cNvSpPr/>
          <p:nvPr/>
        </p:nvSpPr>
        <p:spPr>
          <a:xfrm>
            <a:off x="6217920" y="3858768"/>
            <a:ext cx="5367528" cy="1344168"/>
          </a:xfrm>
          <a:prstGeom prst="roundRect">
            <a:avLst>
              <a:gd name="adj" fmla="val 10204"/>
            </a:avLst>
          </a:prstGeom>
          <a:solidFill>
            <a:srgbClr val="FFF8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6217920" y="4023359"/>
            <a:ext cx="54864" cy="923544"/>
          </a:xfrm>
          <a:prstGeom prst="rect">
            <a:avLst/>
          </a:prstGeom>
          <a:solidFill>
            <a:srgbClr val="FFCC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446520" y="4023359"/>
            <a:ext cx="4892040" cy="384048"/>
          </a:xfrm>
          <a:prstGeom prst="rect">
            <a:avLst/>
          </a:prstGeom>
          <a:noFill/>
        </p:spPr>
        <p:txBody>
          <a:bodyPr wrap="none" lIns="0" tIns="0" rIns="0" bIns="0" anchor="t">
            <a:spAutoFit/>
          </a:bodyPr>
          <a:lstStyle/>
          <a:p>
            <a:pPr algn="l">
              <a:lnSpc>
                <a:spcPts val="2690"/>
              </a:lnSpc>
              <a:spcBef>
                <a:spcPts val="0"/>
              </a:spcBef>
              <a:spcAft>
                <a:spcPts val="0"/>
              </a:spcAft>
            </a:pPr>
            <a:r>
              <a:rPr sz="2300" b="1">
                <a:solidFill>
                  <a:srgbClr val="252735"/>
                </a:solidFill>
                <a:latin typeface="Arial"/>
              </a:rPr>
              <a:t>Clubs and day activities</a:t>
            </a:r>
          </a:p>
        </p:txBody>
      </p:sp>
      <p:sp>
        <p:nvSpPr>
          <p:cNvPr id="30" name="TextBox 29"/>
          <p:cNvSpPr txBox="1"/>
          <p:nvPr/>
        </p:nvSpPr>
        <p:spPr>
          <a:xfrm>
            <a:off x="6446520" y="4480559"/>
            <a:ext cx="4892040" cy="640080"/>
          </a:xfrm>
          <a:prstGeom prst="rect">
            <a:avLst/>
          </a:prstGeom>
          <a:noFill/>
        </p:spPr>
        <p:txBody>
          <a:bodyPr wrap="none" lIns="0" tIns="0" rIns="0" bIns="0" anchor="t">
            <a:spAutoFit/>
          </a:bodyPr>
          <a:lstStyle/>
          <a:p>
            <a:pPr algn="l">
              <a:lnSpc>
                <a:spcPts val="2222"/>
              </a:lnSpc>
              <a:spcBef>
                <a:spcPts val="0"/>
              </a:spcBef>
              <a:spcAft>
                <a:spcPts val="0"/>
              </a:spcAft>
            </a:pPr>
            <a:r>
              <a:rPr sz="1900" b="0">
                <a:solidFill>
                  <a:srgbClr val="555B68"/>
                </a:solidFill>
                <a:latin typeface="Arial"/>
              </a:rPr>
              <a:t>Support to build friendships, confidence and</a:t>
            </a:r>
          </a:p>
          <a:p>
            <a:pPr algn="l">
              <a:lnSpc>
                <a:spcPts val="2222"/>
              </a:lnSpc>
              <a:spcBef>
                <a:spcPts val="0"/>
              </a:spcBef>
              <a:spcAft>
                <a:spcPts val="0"/>
              </a:spcAft>
            </a:pPr>
            <a:r>
              <a:rPr sz="1900" b="0">
                <a:solidFill>
                  <a:srgbClr val="555B68"/>
                </a:solidFill>
                <a:latin typeface="Arial"/>
              </a:rPr>
              <a:t>independence.</a:t>
            </a:r>
          </a:p>
        </p:txBody>
      </p:sp>
      <p:sp>
        <p:nvSpPr>
          <p:cNvPr id="31" name="Rounded Rectangle 30"/>
          <p:cNvSpPr/>
          <p:nvPr/>
        </p:nvSpPr>
        <p:spPr>
          <a:xfrm>
            <a:off x="566928" y="5605272"/>
            <a:ext cx="11018520" cy="585216"/>
          </a:xfrm>
          <a:prstGeom prst="roundRect">
            <a:avLst>
              <a:gd name="adj" fmla="val 15000"/>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804672" y="5737859"/>
            <a:ext cx="10543032" cy="365760"/>
          </a:xfrm>
          <a:prstGeom prst="rect">
            <a:avLst/>
          </a:prstGeom>
          <a:noFill/>
        </p:spPr>
        <p:txBody>
          <a:bodyPr wrap="none" lIns="0" tIns="0" rIns="0" bIns="0" anchor="t">
            <a:spAutoFit/>
          </a:bodyPr>
          <a:lstStyle/>
          <a:p>
            <a:pPr algn="l">
              <a:lnSpc>
                <a:spcPts val="2340"/>
              </a:lnSpc>
              <a:spcBef>
                <a:spcPts val="0"/>
              </a:spcBef>
              <a:spcAft>
                <a:spcPts val="0"/>
              </a:spcAft>
            </a:pPr>
            <a:r>
              <a:rPr sz="2000" b="1">
                <a:solidFill>
                  <a:srgbClr val="FFFFFF"/>
                </a:solidFill>
                <a:latin typeface="Arial"/>
              </a:rPr>
              <a:t>Agree the support and any activity costs with the council before spending.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2438399" cy="82296"/>
          </a:xfrm>
          <a:prstGeom prst="rect">
            <a:avLst/>
          </a:prstGeom>
          <a:solidFill>
            <a:srgbClr val="08C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2438399" y="0"/>
            <a:ext cx="2438399" cy="82296"/>
          </a:xfrm>
          <a:prstGeom prst="rect">
            <a:avLst/>
          </a:prstGeom>
          <a:solidFill>
            <a:srgbClr val="F91E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4876799" y="0"/>
            <a:ext cx="2438399" cy="82296"/>
          </a:xfrm>
          <a:prstGeom prst="rect">
            <a:avLst/>
          </a:prstGeom>
          <a:solidFill>
            <a:srgbClr val="FFCC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199" y="0"/>
            <a:ext cx="2438399" cy="82296"/>
          </a:xfrm>
          <a:prstGeom prst="rect">
            <a:avLst/>
          </a:prstGeom>
          <a:solidFill>
            <a:srgbClr val="40B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9753599" y="0"/>
            <a:ext cx="2438399" cy="82296"/>
          </a:xfrm>
          <a:prstGeom prst="rect">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66928" y="338328"/>
            <a:ext cx="9875520" cy="256032"/>
          </a:xfrm>
          <a:prstGeom prst="rect">
            <a:avLst/>
          </a:prstGeom>
          <a:noFill/>
        </p:spPr>
        <p:txBody>
          <a:bodyPr wrap="none" lIns="0" tIns="0" rIns="0" bIns="0" anchor="t">
            <a:spAutoFit/>
          </a:bodyPr>
          <a:lstStyle/>
          <a:p>
            <a:pPr algn="l">
              <a:lnSpc>
                <a:spcPts val="1404"/>
              </a:lnSpc>
              <a:spcBef>
                <a:spcPts val="0"/>
              </a:spcBef>
              <a:spcAft>
                <a:spcPts val="0"/>
              </a:spcAft>
            </a:pPr>
            <a:r>
              <a:rPr sz="1200" b="1">
                <a:solidFill>
                  <a:srgbClr val="921397"/>
                </a:solidFill>
                <a:latin typeface="Arial"/>
              </a:rPr>
              <a:t>03 / MAKING IT WORK DAY TO DAY</a:t>
            </a:r>
          </a:p>
        </p:txBody>
      </p:sp>
      <p:sp>
        <p:nvSpPr>
          <p:cNvPr id="9" name="TextBox 8"/>
          <p:cNvSpPr txBox="1"/>
          <p:nvPr/>
        </p:nvSpPr>
        <p:spPr>
          <a:xfrm>
            <a:off x="566928" y="804672"/>
            <a:ext cx="10104120" cy="731520"/>
          </a:xfrm>
          <a:prstGeom prst="rect">
            <a:avLst/>
          </a:prstGeom>
          <a:noFill/>
        </p:spPr>
        <p:txBody>
          <a:bodyPr wrap="none" lIns="0" tIns="0" rIns="0" bIns="0" anchor="t">
            <a:spAutoFit/>
          </a:bodyPr>
          <a:lstStyle/>
          <a:p>
            <a:pPr algn="l">
              <a:lnSpc>
                <a:spcPts val="3978"/>
              </a:lnSpc>
              <a:spcBef>
                <a:spcPts val="0"/>
              </a:spcBef>
              <a:spcAft>
                <a:spcPts val="0"/>
              </a:spcAft>
            </a:pPr>
            <a:r>
              <a:rPr sz="3400" b="1">
                <a:solidFill>
                  <a:srgbClr val="252735"/>
                </a:solidFill>
                <a:latin typeface="Arial"/>
              </a:rPr>
              <a:t>Who manages the payment?</a:t>
            </a:r>
          </a:p>
        </p:txBody>
      </p:sp>
      <p:pic>
        <p:nvPicPr>
          <p:cNvPr id="10" name="Picture 9" descr="slide1_4.png"/>
          <p:cNvPicPr>
            <a:picLocks noChangeAspect="1"/>
          </p:cNvPicPr>
          <p:nvPr/>
        </p:nvPicPr>
        <p:blipFill>
          <a:blip r:embed="rId3"/>
          <a:stretch>
            <a:fillRect/>
          </a:stretch>
        </p:blipFill>
        <p:spPr>
          <a:xfrm>
            <a:off x="10844784" y="320040"/>
            <a:ext cx="777240" cy="647395"/>
          </a:xfrm>
          <a:prstGeom prst="rect">
            <a:avLst/>
          </a:prstGeom>
        </p:spPr>
      </p:pic>
      <p:sp>
        <p:nvSpPr>
          <p:cNvPr id="11" name="Rectangle 10"/>
          <p:cNvSpPr/>
          <p:nvPr/>
        </p:nvSpPr>
        <p:spPr>
          <a:xfrm>
            <a:off x="566928" y="6419088"/>
            <a:ext cx="11018520" cy="12801"/>
          </a:xfrm>
          <a:prstGeom prst="rect">
            <a:avLst/>
          </a:prstGeom>
          <a:solidFill>
            <a:srgbClr val="E4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66928" y="6510528"/>
            <a:ext cx="1570943" cy="153888"/>
          </a:xfrm>
          <a:prstGeom prst="rect">
            <a:avLst/>
          </a:prstGeom>
          <a:noFill/>
        </p:spPr>
        <p:txBody>
          <a:bodyPr wrap="none" lIns="0" tIns="0" rIns="0" bIns="0" anchor="t">
            <a:spAutoFit/>
          </a:bodyPr>
          <a:lstStyle/>
          <a:p>
            <a:pPr algn="l">
              <a:lnSpc>
                <a:spcPts val="1170"/>
              </a:lnSpc>
              <a:spcBef>
                <a:spcPts val="0"/>
              </a:spcBef>
              <a:spcAft>
                <a:spcPts val="0"/>
              </a:spcAft>
            </a:pPr>
            <a:r>
              <a:rPr sz="1000" b="0" dirty="0">
                <a:solidFill>
                  <a:srgbClr val="555B68"/>
                </a:solidFill>
                <a:latin typeface="Arial"/>
              </a:rPr>
              <a:t>Down Syndrome Cheshire </a:t>
            </a:r>
          </a:p>
        </p:txBody>
      </p:sp>
      <p:sp>
        <p:nvSpPr>
          <p:cNvPr id="13" name="TextBox 12"/>
          <p:cNvSpPr txBox="1"/>
          <p:nvPr/>
        </p:nvSpPr>
        <p:spPr>
          <a:xfrm>
            <a:off x="10671048" y="6492240"/>
            <a:ext cx="914400" cy="237744"/>
          </a:xfrm>
          <a:prstGeom prst="rect">
            <a:avLst/>
          </a:prstGeom>
          <a:noFill/>
        </p:spPr>
        <p:txBody>
          <a:bodyPr wrap="none" lIns="0" tIns="0" rIns="0" bIns="0" anchor="t">
            <a:spAutoFit/>
          </a:bodyPr>
          <a:lstStyle/>
          <a:p>
            <a:pPr algn="r">
              <a:lnSpc>
                <a:spcPts val="1287"/>
              </a:lnSpc>
              <a:spcBef>
                <a:spcPts val="0"/>
              </a:spcBef>
              <a:spcAft>
                <a:spcPts val="0"/>
              </a:spcAft>
            </a:pPr>
            <a:r>
              <a:rPr sz="1100" b="0">
                <a:solidFill>
                  <a:srgbClr val="555B68"/>
                </a:solidFill>
                <a:latin typeface="Arial"/>
              </a:rPr>
              <a:t>04 / 10</a:t>
            </a:r>
          </a:p>
        </p:txBody>
      </p:sp>
      <p:sp>
        <p:nvSpPr>
          <p:cNvPr id="14" name="Rounded Rectangle 13"/>
          <p:cNvSpPr/>
          <p:nvPr/>
        </p:nvSpPr>
        <p:spPr>
          <a:xfrm>
            <a:off x="566928" y="1773936"/>
            <a:ext cx="5367528" cy="3575304"/>
          </a:xfrm>
          <a:prstGeom prst="roundRect">
            <a:avLst>
              <a:gd name="adj" fmla="val 4092"/>
            </a:avLst>
          </a:prstGeom>
          <a:solidFill>
            <a:srgbClr val="EAFBF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566928" y="1956816"/>
            <a:ext cx="54864" cy="3209544"/>
          </a:xfrm>
          <a:prstGeom prst="rect">
            <a:avLst/>
          </a:prstGeom>
          <a:solidFill>
            <a:srgbClr val="08C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22960" y="2029967"/>
            <a:ext cx="4855464" cy="594360"/>
          </a:xfrm>
          <a:prstGeom prst="rect">
            <a:avLst/>
          </a:prstGeom>
          <a:noFill/>
        </p:spPr>
        <p:txBody>
          <a:bodyPr wrap="none" lIns="0" tIns="0" rIns="0" bIns="0" anchor="t">
            <a:spAutoFit/>
          </a:bodyPr>
          <a:lstStyle/>
          <a:p>
            <a:pPr algn="l">
              <a:lnSpc>
                <a:spcPts val="2808"/>
              </a:lnSpc>
              <a:spcBef>
                <a:spcPts val="0"/>
              </a:spcBef>
              <a:spcAft>
                <a:spcPts val="0"/>
              </a:spcAft>
            </a:pPr>
            <a:r>
              <a:rPr sz="2400" b="1">
                <a:solidFill>
                  <a:srgbClr val="252735"/>
                </a:solidFill>
                <a:latin typeface="Arial"/>
              </a:rPr>
              <a:t>Family or agreed representative</a:t>
            </a:r>
          </a:p>
        </p:txBody>
      </p:sp>
      <p:sp>
        <p:nvSpPr>
          <p:cNvPr id="17" name="TextBox 16"/>
          <p:cNvSpPr txBox="1"/>
          <p:nvPr/>
        </p:nvSpPr>
        <p:spPr>
          <a:xfrm>
            <a:off x="822960" y="2706624"/>
            <a:ext cx="4855464" cy="2532888"/>
          </a:xfrm>
          <a:prstGeom prst="rect">
            <a:avLst/>
          </a:prstGeom>
          <a:noFill/>
        </p:spPr>
        <p:txBody>
          <a:bodyPr wrap="none" lIns="0" tIns="0" rIns="0" bIns="0" anchor="t">
            <a:spAutoFit/>
          </a:bodyPr>
          <a:lstStyle/>
          <a:p>
            <a:pPr algn="l">
              <a:lnSpc>
                <a:spcPts val="2574"/>
              </a:lnSpc>
              <a:spcBef>
                <a:spcPts val="0"/>
              </a:spcBef>
              <a:spcAft>
                <a:spcPts val="0"/>
              </a:spcAft>
            </a:pPr>
            <a:r>
              <a:rPr sz="2200" b="0">
                <a:solidFill>
                  <a:srgbClr val="555B68"/>
                </a:solidFill>
                <a:latin typeface="Arial"/>
              </a:rPr>
              <a:t>Arrange the agreed support.</a:t>
            </a:r>
          </a:p>
          <a:p>
            <a:pPr algn="l">
              <a:lnSpc>
                <a:spcPts val="2574"/>
              </a:lnSpc>
              <a:spcBef>
                <a:spcPts val="0"/>
              </a:spcBef>
              <a:spcAft>
                <a:spcPts val="0"/>
              </a:spcAft>
            </a:pPr>
            <a:r>
              <a:rPr sz="2200" b="0">
                <a:solidFill>
                  <a:srgbClr val="555B68"/>
                </a:solidFill>
                <a:latin typeface="Arial"/>
              </a:rPr>
              <a:t>Keep receipts and spending records.</a:t>
            </a:r>
          </a:p>
          <a:p>
            <a:pPr algn="l">
              <a:lnSpc>
                <a:spcPts val="2574"/>
              </a:lnSpc>
              <a:spcBef>
                <a:spcPts val="0"/>
              </a:spcBef>
              <a:spcAft>
                <a:spcPts val="0"/>
              </a:spcAft>
            </a:pPr>
            <a:r>
              <a:rPr sz="2200" b="0">
                <a:solidFill>
                  <a:srgbClr val="555B68"/>
                </a:solidFill>
                <a:latin typeface="Arial"/>
              </a:rPr>
              <a:t>Follow the direct payment agreement.</a:t>
            </a:r>
          </a:p>
          <a:p>
            <a:pPr algn="l">
              <a:lnSpc>
                <a:spcPts val="2574"/>
              </a:lnSpc>
              <a:spcBef>
                <a:spcPts val="0"/>
              </a:spcBef>
              <a:spcAft>
                <a:spcPts val="0"/>
              </a:spcAft>
            </a:pPr>
            <a:r>
              <a:rPr sz="2200" b="0">
                <a:solidFill>
                  <a:srgbClr val="555B68"/>
                </a:solidFill>
                <a:latin typeface="Arial"/>
              </a:rPr>
              <a:t>Ask for help with managing the</a:t>
            </a:r>
          </a:p>
          <a:p>
            <a:pPr algn="l">
              <a:lnSpc>
                <a:spcPts val="2574"/>
              </a:lnSpc>
              <a:spcBef>
                <a:spcPts val="0"/>
              </a:spcBef>
              <a:spcAft>
                <a:spcPts val="0"/>
              </a:spcAft>
            </a:pPr>
            <a:r>
              <a:rPr sz="2200" b="0">
                <a:solidFill>
                  <a:srgbClr val="555B68"/>
                </a:solidFill>
                <a:latin typeface="Arial"/>
              </a:rPr>
              <a:t>account.</a:t>
            </a:r>
          </a:p>
        </p:txBody>
      </p:sp>
      <p:sp>
        <p:nvSpPr>
          <p:cNvPr id="18" name="Rounded Rectangle 17"/>
          <p:cNvSpPr/>
          <p:nvPr/>
        </p:nvSpPr>
        <p:spPr>
          <a:xfrm>
            <a:off x="6217920" y="1773936"/>
            <a:ext cx="5367528" cy="3575304"/>
          </a:xfrm>
          <a:prstGeom prst="roundRect">
            <a:avLst>
              <a:gd name="adj" fmla="val 4092"/>
            </a:avLst>
          </a:prstGeom>
          <a:solidFill>
            <a:srgbClr val="F5EB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6217920" y="1956816"/>
            <a:ext cx="54864" cy="3209544"/>
          </a:xfrm>
          <a:prstGeom prst="rect">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473952" y="2029967"/>
            <a:ext cx="4855464" cy="594360"/>
          </a:xfrm>
          <a:prstGeom prst="rect">
            <a:avLst/>
          </a:prstGeom>
          <a:noFill/>
        </p:spPr>
        <p:txBody>
          <a:bodyPr wrap="none" lIns="0" tIns="0" rIns="0" bIns="0" anchor="t">
            <a:spAutoFit/>
          </a:bodyPr>
          <a:lstStyle/>
          <a:p>
            <a:pPr algn="l">
              <a:lnSpc>
                <a:spcPts val="2808"/>
              </a:lnSpc>
              <a:spcBef>
                <a:spcPts val="0"/>
              </a:spcBef>
              <a:spcAft>
                <a:spcPts val="0"/>
              </a:spcAft>
            </a:pPr>
            <a:r>
              <a:rPr sz="2400" b="1">
                <a:solidFill>
                  <a:srgbClr val="252735"/>
                </a:solidFill>
                <a:latin typeface="Arial"/>
              </a:rPr>
              <a:t>The council</a:t>
            </a:r>
          </a:p>
        </p:txBody>
      </p:sp>
      <p:sp>
        <p:nvSpPr>
          <p:cNvPr id="21" name="TextBox 20"/>
          <p:cNvSpPr txBox="1"/>
          <p:nvPr/>
        </p:nvSpPr>
        <p:spPr>
          <a:xfrm>
            <a:off x="6473952" y="2706624"/>
            <a:ext cx="4855464" cy="2532888"/>
          </a:xfrm>
          <a:prstGeom prst="rect">
            <a:avLst/>
          </a:prstGeom>
          <a:noFill/>
        </p:spPr>
        <p:txBody>
          <a:bodyPr wrap="none" lIns="0" tIns="0" rIns="0" bIns="0" anchor="t">
            <a:spAutoFit/>
          </a:bodyPr>
          <a:lstStyle/>
          <a:p>
            <a:pPr algn="l">
              <a:lnSpc>
                <a:spcPts val="2574"/>
              </a:lnSpc>
              <a:spcBef>
                <a:spcPts val="0"/>
              </a:spcBef>
              <a:spcAft>
                <a:spcPts val="0"/>
              </a:spcAft>
            </a:pPr>
            <a:r>
              <a:rPr sz="2200" b="0">
                <a:solidFill>
                  <a:srgbClr val="555B68"/>
                </a:solidFill>
                <a:latin typeface="Arial"/>
              </a:rPr>
              <a:t>Assess needs and agree the plan.</a:t>
            </a:r>
          </a:p>
          <a:p>
            <a:pPr algn="l">
              <a:lnSpc>
                <a:spcPts val="2574"/>
              </a:lnSpc>
              <a:spcBef>
                <a:spcPts val="0"/>
              </a:spcBef>
              <a:spcAft>
                <a:spcPts val="0"/>
              </a:spcAft>
            </a:pPr>
            <a:r>
              <a:rPr sz="2200" b="0">
                <a:solidFill>
                  <a:srgbClr val="555B68"/>
                </a:solidFill>
                <a:latin typeface="Arial"/>
              </a:rPr>
              <a:t>Set the funding and conditions.</a:t>
            </a:r>
          </a:p>
          <a:p>
            <a:pPr algn="l">
              <a:lnSpc>
                <a:spcPts val="2574"/>
              </a:lnSpc>
              <a:spcBef>
                <a:spcPts val="0"/>
              </a:spcBef>
              <a:spcAft>
                <a:spcPts val="0"/>
              </a:spcAft>
            </a:pPr>
            <a:r>
              <a:rPr sz="2200" b="0">
                <a:solidFill>
                  <a:srgbClr val="555B68"/>
                </a:solidFill>
                <a:latin typeface="Arial"/>
              </a:rPr>
              <a:t>Review whether support is working.</a:t>
            </a:r>
          </a:p>
          <a:p>
            <a:pPr algn="l">
              <a:lnSpc>
                <a:spcPts val="2574"/>
              </a:lnSpc>
              <a:spcBef>
                <a:spcPts val="0"/>
              </a:spcBef>
              <a:spcAft>
                <a:spcPts val="0"/>
              </a:spcAft>
            </a:pPr>
            <a:r>
              <a:rPr sz="2200" b="0">
                <a:solidFill>
                  <a:srgbClr val="555B68"/>
                </a:solidFill>
                <a:latin typeface="Arial"/>
              </a:rPr>
              <a:t>Check that spending is as agreed.</a:t>
            </a:r>
          </a:p>
        </p:txBody>
      </p:sp>
      <p:sp>
        <p:nvSpPr>
          <p:cNvPr id="22" name="Rounded Rectangle 21"/>
          <p:cNvSpPr/>
          <p:nvPr/>
        </p:nvSpPr>
        <p:spPr>
          <a:xfrm>
            <a:off x="566928" y="5605272"/>
            <a:ext cx="11018520" cy="585216"/>
          </a:xfrm>
          <a:prstGeom prst="roundRect">
            <a:avLst>
              <a:gd name="adj" fmla="val 15000"/>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804672" y="5737859"/>
            <a:ext cx="10543032" cy="365760"/>
          </a:xfrm>
          <a:prstGeom prst="rect">
            <a:avLst/>
          </a:prstGeom>
          <a:noFill/>
        </p:spPr>
        <p:txBody>
          <a:bodyPr wrap="none" lIns="0" tIns="0" rIns="0" bIns="0" anchor="t">
            <a:spAutoFit/>
          </a:bodyPr>
          <a:lstStyle/>
          <a:p>
            <a:pPr algn="l">
              <a:lnSpc>
                <a:spcPts val="2457"/>
              </a:lnSpc>
              <a:spcBef>
                <a:spcPts val="0"/>
              </a:spcBef>
              <a:spcAft>
                <a:spcPts val="0"/>
              </a:spcAft>
            </a:pPr>
            <a:r>
              <a:rPr sz="2100" b="1">
                <a:solidFill>
                  <a:srgbClr val="FFFFFF"/>
                </a:solidFill>
                <a:latin typeface="Arial"/>
              </a:rPr>
              <a:t>Employing a personal assistant brings employer responsibilities.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2438399" cy="82296"/>
          </a:xfrm>
          <a:prstGeom prst="rect">
            <a:avLst/>
          </a:prstGeom>
          <a:solidFill>
            <a:srgbClr val="08C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2438399" y="0"/>
            <a:ext cx="2438399" cy="82296"/>
          </a:xfrm>
          <a:prstGeom prst="rect">
            <a:avLst/>
          </a:prstGeom>
          <a:solidFill>
            <a:srgbClr val="F91E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4876799" y="0"/>
            <a:ext cx="2438399" cy="82296"/>
          </a:xfrm>
          <a:prstGeom prst="rect">
            <a:avLst/>
          </a:prstGeom>
          <a:solidFill>
            <a:srgbClr val="FFCC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199" y="0"/>
            <a:ext cx="2438399" cy="82296"/>
          </a:xfrm>
          <a:prstGeom prst="rect">
            <a:avLst/>
          </a:prstGeom>
          <a:solidFill>
            <a:srgbClr val="40B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9753599" y="0"/>
            <a:ext cx="2438399" cy="82296"/>
          </a:xfrm>
          <a:prstGeom prst="rect">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66928" y="338328"/>
            <a:ext cx="9875520" cy="256032"/>
          </a:xfrm>
          <a:prstGeom prst="rect">
            <a:avLst/>
          </a:prstGeom>
          <a:noFill/>
        </p:spPr>
        <p:txBody>
          <a:bodyPr wrap="none" lIns="0" tIns="0" rIns="0" bIns="0" anchor="t">
            <a:spAutoFit/>
          </a:bodyPr>
          <a:lstStyle/>
          <a:p>
            <a:pPr algn="l">
              <a:lnSpc>
                <a:spcPts val="1404"/>
              </a:lnSpc>
              <a:spcBef>
                <a:spcPts val="0"/>
              </a:spcBef>
              <a:spcAft>
                <a:spcPts val="0"/>
              </a:spcAft>
            </a:pPr>
            <a:r>
              <a:rPr sz="1200" b="1">
                <a:solidFill>
                  <a:srgbClr val="921397"/>
                </a:solidFill>
                <a:latin typeface="Arial"/>
              </a:rPr>
              <a:t>04 / UNDERSTANDING THE DIFFERENT ROUTES</a:t>
            </a:r>
          </a:p>
        </p:txBody>
      </p:sp>
      <p:sp>
        <p:nvSpPr>
          <p:cNvPr id="9" name="TextBox 8"/>
          <p:cNvSpPr txBox="1"/>
          <p:nvPr/>
        </p:nvSpPr>
        <p:spPr>
          <a:xfrm>
            <a:off x="566928" y="804672"/>
            <a:ext cx="10104120" cy="731520"/>
          </a:xfrm>
          <a:prstGeom prst="rect">
            <a:avLst/>
          </a:prstGeom>
          <a:noFill/>
        </p:spPr>
        <p:txBody>
          <a:bodyPr wrap="none" lIns="0" tIns="0" rIns="0" bIns="0" anchor="t">
            <a:spAutoFit/>
          </a:bodyPr>
          <a:lstStyle/>
          <a:p>
            <a:pPr algn="l">
              <a:lnSpc>
                <a:spcPts val="3978"/>
              </a:lnSpc>
              <a:spcBef>
                <a:spcPts val="0"/>
              </a:spcBef>
              <a:spcAft>
                <a:spcPts val="0"/>
              </a:spcAft>
            </a:pPr>
            <a:r>
              <a:rPr sz="3400" b="1">
                <a:solidFill>
                  <a:srgbClr val="252735"/>
                </a:solidFill>
                <a:latin typeface="Arial"/>
              </a:rPr>
              <a:t>EHCPs and social care: how do they fit?</a:t>
            </a:r>
          </a:p>
        </p:txBody>
      </p:sp>
      <p:pic>
        <p:nvPicPr>
          <p:cNvPr id="10" name="Picture 9" descr="slide1_4.png"/>
          <p:cNvPicPr>
            <a:picLocks noChangeAspect="1"/>
          </p:cNvPicPr>
          <p:nvPr/>
        </p:nvPicPr>
        <p:blipFill>
          <a:blip r:embed="rId3"/>
          <a:stretch>
            <a:fillRect/>
          </a:stretch>
        </p:blipFill>
        <p:spPr>
          <a:xfrm>
            <a:off x="10844784" y="320040"/>
            <a:ext cx="777240" cy="647395"/>
          </a:xfrm>
          <a:prstGeom prst="rect">
            <a:avLst/>
          </a:prstGeom>
        </p:spPr>
      </p:pic>
      <p:sp>
        <p:nvSpPr>
          <p:cNvPr id="11" name="Rectangle 10"/>
          <p:cNvSpPr/>
          <p:nvPr/>
        </p:nvSpPr>
        <p:spPr>
          <a:xfrm>
            <a:off x="566928" y="6419088"/>
            <a:ext cx="11018520" cy="12801"/>
          </a:xfrm>
          <a:prstGeom prst="rect">
            <a:avLst/>
          </a:prstGeom>
          <a:solidFill>
            <a:srgbClr val="E4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66928" y="6510528"/>
            <a:ext cx="1570943" cy="153888"/>
          </a:xfrm>
          <a:prstGeom prst="rect">
            <a:avLst/>
          </a:prstGeom>
          <a:noFill/>
        </p:spPr>
        <p:txBody>
          <a:bodyPr wrap="none" lIns="0" tIns="0" rIns="0" bIns="0" anchor="t">
            <a:spAutoFit/>
          </a:bodyPr>
          <a:lstStyle/>
          <a:p>
            <a:pPr algn="l">
              <a:lnSpc>
                <a:spcPts val="1170"/>
              </a:lnSpc>
              <a:spcBef>
                <a:spcPts val="0"/>
              </a:spcBef>
              <a:spcAft>
                <a:spcPts val="0"/>
              </a:spcAft>
            </a:pPr>
            <a:r>
              <a:rPr sz="1000" b="0" dirty="0">
                <a:solidFill>
                  <a:srgbClr val="555B68"/>
                </a:solidFill>
                <a:latin typeface="Arial"/>
              </a:rPr>
              <a:t>Down Syndrome Cheshire </a:t>
            </a:r>
          </a:p>
        </p:txBody>
      </p:sp>
      <p:sp>
        <p:nvSpPr>
          <p:cNvPr id="13" name="TextBox 12"/>
          <p:cNvSpPr txBox="1"/>
          <p:nvPr/>
        </p:nvSpPr>
        <p:spPr>
          <a:xfrm>
            <a:off x="10671048" y="6492240"/>
            <a:ext cx="914400" cy="237744"/>
          </a:xfrm>
          <a:prstGeom prst="rect">
            <a:avLst/>
          </a:prstGeom>
          <a:noFill/>
        </p:spPr>
        <p:txBody>
          <a:bodyPr wrap="none" lIns="0" tIns="0" rIns="0" bIns="0" anchor="t">
            <a:spAutoFit/>
          </a:bodyPr>
          <a:lstStyle/>
          <a:p>
            <a:pPr algn="r">
              <a:lnSpc>
                <a:spcPts val="1287"/>
              </a:lnSpc>
              <a:spcBef>
                <a:spcPts val="0"/>
              </a:spcBef>
              <a:spcAft>
                <a:spcPts val="0"/>
              </a:spcAft>
            </a:pPr>
            <a:r>
              <a:rPr sz="1100" b="0">
                <a:solidFill>
                  <a:srgbClr val="555B68"/>
                </a:solidFill>
                <a:latin typeface="Arial"/>
              </a:rPr>
              <a:t>05 / 10</a:t>
            </a:r>
          </a:p>
        </p:txBody>
      </p:sp>
      <p:sp>
        <p:nvSpPr>
          <p:cNvPr id="14" name="Rounded Rectangle 13"/>
          <p:cNvSpPr/>
          <p:nvPr/>
        </p:nvSpPr>
        <p:spPr>
          <a:xfrm>
            <a:off x="566928" y="1773936"/>
            <a:ext cx="5367528" cy="3291840"/>
          </a:xfrm>
          <a:prstGeom prst="roundRect">
            <a:avLst>
              <a:gd name="adj" fmla="val 4444"/>
            </a:avLst>
          </a:prstGeom>
          <a:solidFill>
            <a:srgbClr val="F5EB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566928" y="1956816"/>
            <a:ext cx="54864" cy="2926080"/>
          </a:xfrm>
          <a:prstGeom prst="rect">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22960" y="2029967"/>
            <a:ext cx="4855464" cy="594360"/>
          </a:xfrm>
          <a:prstGeom prst="rect">
            <a:avLst/>
          </a:prstGeom>
          <a:noFill/>
        </p:spPr>
        <p:txBody>
          <a:bodyPr wrap="none" lIns="0" tIns="0" rIns="0" bIns="0" anchor="t">
            <a:spAutoFit/>
          </a:bodyPr>
          <a:lstStyle/>
          <a:p>
            <a:pPr algn="l">
              <a:lnSpc>
                <a:spcPts val="2808"/>
              </a:lnSpc>
              <a:spcBef>
                <a:spcPts val="0"/>
              </a:spcBef>
              <a:spcAft>
                <a:spcPts val="0"/>
              </a:spcAft>
            </a:pPr>
            <a:r>
              <a:rPr sz="2400" b="1">
                <a:solidFill>
                  <a:srgbClr val="252735"/>
                </a:solidFill>
                <a:latin typeface="Arial"/>
              </a:rPr>
              <a:t>Education, health and care plan</a:t>
            </a:r>
          </a:p>
        </p:txBody>
      </p:sp>
      <p:sp>
        <p:nvSpPr>
          <p:cNvPr id="17" name="TextBox 16"/>
          <p:cNvSpPr txBox="1"/>
          <p:nvPr/>
        </p:nvSpPr>
        <p:spPr>
          <a:xfrm>
            <a:off x="822960" y="2706624"/>
            <a:ext cx="4855464" cy="2249424"/>
          </a:xfrm>
          <a:prstGeom prst="rect">
            <a:avLst/>
          </a:prstGeom>
          <a:noFill/>
        </p:spPr>
        <p:txBody>
          <a:bodyPr wrap="none" lIns="0" tIns="0" rIns="0" bIns="0" anchor="t">
            <a:spAutoFit/>
          </a:bodyPr>
          <a:lstStyle/>
          <a:p>
            <a:pPr algn="l">
              <a:lnSpc>
                <a:spcPts val="2457"/>
              </a:lnSpc>
              <a:spcBef>
                <a:spcPts val="0"/>
              </a:spcBef>
              <a:spcAft>
                <a:spcPts val="0"/>
              </a:spcAft>
            </a:pPr>
            <a:r>
              <a:rPr sz="2100" b="0">
                <a:solidFill>
                  <a:srgbClr val="555B68"/>
                </a:solidFill>
                <a:latin typeface="Arial"/>
              </a:rPr>
              <a:t>An EHCP sets out special educational</a:t>
            </a:r>
          </a:p>
          <a:p>
            <a:pPr algn="l">
              <a:lnSpc>
                <a:spcPts val="2457"/>
              </a:lnSpc>
              <a:spcBef>
                <a:spcPts val="0"/>
              </a:spcBef>
              <a:spcAft>
                <a:spcPts val="0"/>
              </a:spcAft>
            </a:pPr>
            <a:r>
              <a:rPr sz="2100" b="0">
                <a:solidFill>
                  <a:srgbClr val="555B68"/>
                </a:solidFill>
                <a:latin typeface="Arial"/>
              </a:rPr>
              <a:t>provision and can include relevant</a:t>
            </a:r>
          </a:p>
          <a:p>
            <a:pPr algn="l">
              <a:lnSpc>
                <a:spcPts val="2457"/>
              </a:lnSpc>
              <a:spcBef>
                <a:spcPts val="0"/>
              </a:spcBef>
              <a:spcAft>
                <a:spcPts val="0"/>
              </a:spcAft>
            </a:pPr>
            <a:r>
              <a:rPr sz="2100" b="0">
                <a:solidFill>
                  <a:srgbClr val="555B68"/>
                </a:solidFill>
                <a:latin typeface="Arial"/>
              </a:rPr>
              <a:t>health and social care provision.</a:t>
            </a:r>
          </a:p>
          <a:p>
            <a:pPr algn="l">
              <a:lnSpc>
                <a:spcPts val="2457"/>
              </a:lnSpc>
              <a:spcBef>
                <a:spcPts val="0"/>
              </a:spcBef>
              <a:spcAft>
                <a:spcPts val="0"/>
              </a:spcAft>
            </a:pPr>
            <a:endParaRPr sz="2100" b="0">
              <a:solidFill>
                <a:srgbClr val="555B68"/>
              </a:solidFill>
              <a:latin typeface="Arial"/>
            </a:endParaRPr>
          </a:p>
          <a:p>
            <a:pPr algn="l">
              <a:lnSpc>
                <a:spcPts val="2457"/>
              </a:lnSpc>
              <a:spcBef>
                <a:spcPts val="0"/>
              </a:spcBef>
              <a:spcAft>
                <a:spcPts val="0"/>
              </a:spcAft>
            </a:pPr>
            <a:r>
              <a:rPr sz="2100" b="0">
                <a:solidFill>
                  <a:srgbClr val="555B68"/>
                </a:solidFill>
                <a:latin typeface="Arial"/>
              </a:rPr>
              <a:t>A personal budget may be requested</a:t>
            </a:r>
          </a:p>
          <a:p>
            <a:pPr algn="l">
              <a:lnSpc>
                <a:spcPts val="2457"/>
              </a:lnSpc>
              <a:spcBef>
                <a:spcPts val="0"/>
              </a:spcBef>
              <a:spcAft>
                <a:spcPts val="0"/>
              </a:spcAft>
            </a:pPr>
            <a:r>
              <a:rPr sz="2100" b="0">
                <a:solidFill>
                  <a:srgbClr val="555B68"/>
                </a:solidFill>
                <a:latin typeface="Arial"/>
              </a:rPr>
              <a:t>when a plan is prepared or reviewed.</a:t>
            </a:r>
          </a:p>
        </p:txBody>
      </p:sp>
      <p:sp>
        <p:nvSpPr>
          <p:cNvPr id="18" name="Rounded Rectangle 17"/>
          <p:cNvSpPr/>
          <p:nvPr/>
        </p:nvSpPr>
        <p:spPr>
          <a:xfrm>
            <a:off x="6217920" y="1773936"/>
            <a:ext cx="5367528" cy="3291840"/>
          </a:xfrm>
          <a:prstGeom prst="roundRect">
            <a:avLst>
              <a:gd name="adj" fmla="val 4444"/>
            </a:avLst>
          </a:prstGeom>
          <a:solidFill>
            <a:srgbClr val="EEF9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6217920" y="1956816"/>
            <a:ext cx="54864" cy="2926080"/>
          </a:xfrm>
          <a:prstGeom prst="rect">
            <a:avLst/>
          </a:prstGeom>
          <a:solidFill>
            <a:srgbClr val="40B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473952" y="2029967"/>
            <a:ext cx="4855464" cy="594360"/>
          </a:xfrm>
          <a:prstGeom prst="rect">
            <a:avLst/>
          </a:prstGeom>
          <a:noFill/>
        </p:spPr>
        <p:txBody>
          <a:bodyPr wrap="none" lIns="0" tIns="0" rIns="0" bIns="0" anchor="t">
            <a:spAutoFit/>
          </a:bodyPr>
          <a:lstStyle/>
          <a:p>
            <a:pPr algn="l">
              <a:lnSpc>
                <a:spcPts val="2808"/>
              </a:lnSpc>
              <a:spcBef>
                <a:spcPts val="0"/>
              </a:spcBef>
              <a:spcAft>
                <a:spcPts val="0"/>
              </a:spcAft>
            </a:pPr>
            <a:r>
              <a:rPr sz="2400" b="1">
                <a:solidFill>
                  <a:srgbClr val="252735"/>
                </a:solidFill>
                <a:latin typeface="Arial"/>
              </a:rPr>
              <a:t>Children’s social care</a:t>
            </a:r>
          </a:p>
        </p:txBody>
      </p:sp>
      <p:sp>
        <p:nvSpPr>
          <p:cNvPr id="21" name="TextBox 20"/>
          <p:cNvSpPr txBox="1"/>
          <p:nvPr/>
        </p:nvSpPr>
        <p:spPr>
          <a:xfrm>
            <a:off x="6473952" y="2706624"/>
            <a:ext cx="4855464" cy="2249424"/>
          </a:xfrm>
          <a:prstGeom prst="rect">
            <a:avLst/>
          </a:prstGeom>
          <a:noFill/>
        </p:spPr>
        <p:txBody>
          <a:bodyPr wrap="none" lIns="0" tIns="0" rIns="0" bIns="0" anchor="t">
            <a:spAutoFit/>
          </a:bodyPr>
          <a:lstStyle/>
          <a:p>
            <a:pPr algn="l">
              <a:lnSpc>
                <a:spcPts val="2457"/>
              </a:lnSpc>
              <a:spcBef>
                <a:spcPts val="0"/>
              </a:spcBef>
              <a:spcAft>
                <a:spcPts val="0"/>
              </a:spcAft>
            </a:pPr>
            <a:r>
              <a:rPr sz="2100" b="0">
                <a:solidFill>
                  <a:srgbClr val="555B68"/>
                </a:solidFill>
                <a:latin typeface="Arial"/>
              </a:rPr>
              <a:t>A social care assessment considers</a:t>
            </a:r>
          </a:p>
          <a:p>
            <a:pPr algn="l">
              <a:lnSpc>
                <a:spcPts val="2457"/>
              </a:lnSpc>
              <a:spcBef>
                <a:spcPts val="0"/>
              </a:spcBef>
              <a:spcAft>
                <a:spcPts val="0"/>
              </a:spcAft>
            </a:pPr>
            <a:r>
              <a:rPr sz="2100" b="0">
                <a:solidFill>
                  <a:srgbClr val="555B68"/>
                </a:solidFill>
                <a:latin typeface="Arial"/>
              </a:rPr>
              <a:t>support needs beyond school, such as</a:t>
            </a:r>
          </a:p>
          <a:p>
            <a:pPr algn="l">
              <a:lnSpc>
                <a:spcPts val="2457"/>
              </a:lnSpc>
              <a:spcBef>
                <a:spcPts val="0"/>
              </a:spcBef>
              <a:spcAft>
                <a:spcPts val="0"/>
              </a:spcAft>
            </a:pPr>
            <a:r>
              <a:rPr sz="2100" b="0">
                <a:solidFill>
                  <a:srgbClr val="555B68"/>
                </a:solidFill>
                <a:latin typeface="Arial"/>
              </a:rPr>
              <a:t>community access, safety, friendships</a:t>
            </a:r>
          </a:p>
          <a:p>
            <a:pPr algn="l">
              <a:lnSpc>
                <a:spcPts val="2457"/>
              </a:lnSpc>
              <a:spcBef>
                <a:spcPts val="0"/>
              </a:spcBef>
              <a:spcAft>
                <a:spcPts val="0"/>
              </a:spcAft>
            </a:pPr>
            <a:r>
              <a:rPr sz="2100" b="0">
                <a:solidFill>
                  <a:srgbClr val="555B68"/>
                </a:solidFill>
                <a:latin typeface="Arial"/>
              </a:rPr>
              <a:t>and family life.</a:t>
            </a:r>
          </a:p>
          <a:p>
            <a:pPr algn="l">
              <a:lnSpc>
                <a:spcPts val="2457"/>
              </a:lnSpc>
              <a:spcBef>
                <a:spcPts val="0"/>
              </a:spcBef>
              <a:spcAft>
                <a:spcPts val="0"/>
              </a:spcAft>
            </a:pPr>
            <a:endParaRPr sz="2100" b="0">
              <a:solidFill>
                <a:srgbClr val="555B68"/>
              </a:solidFill>
              <a:latin typeface="Arial"/>
            </a:endParaRPr>
          </a:p>
          <a:p>
            <a:pPr algn="l">
              <a:lnSpc>
                <a:spcPts val="2457"/>
              </a:lnSpc>
              <a:spcBef>
                <a:spcPts val="0"/>
              </a:spcBef>
              <a:spcAft>
                <a:spcPts val="0"/>
              </a:spcAft>
            </a:pPr>
            <a:r>
              <a:rPr sz="2100" b="0">
                <a:solidFill>
                  <a:srgbClr val="555B68"/>
                </a:solidFill>
                <a:latin typeface="Arial"/>
              </a:rPr>
              <a:t>This can lead to agreed social care</a:t>
            </a:r>
          </a:p>
          <a:p>
            <a:pPr algn="l">
              <a:lnSpc>
                <a:spcPts val="2457"/>
              </a:lnSpc>
              <a:spcBef>
                <a:spcPts val="0"/>
              </a:spcBef>
              <a:spcAft>
                <a:spcPts val="0"/>
              </a:spcAft>
            </a:pPr>
            <a:r>
              <a:rPr sz="2100" b="0">
                <a:solidFill>
                  <a:srgbClr val="555B68"/>
                </a:solidFill>
                <a:latin typeface="Arial"/>
              </a:rPr>
              <a:t>support.</a:t>
            </a:r>
          </a:p>
        </p:txBody>
      </p:sp>
      <p:sp>
        <p:nvSpPr>
          <p:cNvPr id="22" name="Rounded Rectangle 21"/>
          <p:cNvSpPr/>
          <p:nvPr/>
        </p:nvSpPr>
        <p:spPr>
          <a:xfrm>
            <a:off x="566928" y="5202936"/>
            <a:ext cx="11018520" cy="585216"/>
          </a:xfrm>
          <a:prstGeom prst="roundRect">
            <a:avLst>
              <a:gd name="adj" fmla="val 15000"/>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804672" y="5335524"/>
            <a:ext cx="10543032" cy="365760"/>
          </a:xfrm>
          <a:prstGeom prst="rect">
            <a:avLst/>
          </a:prstGeom>
          <a:noFill/>
        </p:spPr>
        <p:txBody>
          <a:bodyPr wrap="none" lIns="0" tIns="0" rIns="0" bIns="0" anchor="t">
            <a:spAutoFit/>
          </a:bodyPr>
          <a:lstStyle/>
          <a:p>
            <a:pPr algn="l">
              <a:lnSpc>
                <a:spcPts val="2457"/>
              </a:lnSpc>
              <a:spcBef>
                <a:spcPts val="0"/>
              </a:spcBef>
              <a:spcAft>
                <a:spcPts val="0"/>
              </a:spcAft>
            </a:pPr>
            <a:r>
              <a:rPr sz="2100" b="1">
                <a:solidFill>
                  <a:srgbClr val="FFFFFF"/>
                </a:solidFill>
                <a:latin typeface="Arial"/>
              </a:rPr>
              <a:t>Having an EHCP does not automatically mean a direct payment is agreed.</a:t>
            </a:r>
          </a:p>
        </p:txBody>
      </p:sp>
      <p:sp>
        <p:nvSpPr>
          <p:cNvPr id="24" name="TextBox 23"/>
          <p:cNvSpPr txBox="1"/>
          <p:nvPr/>
        </p:nvSpPr>
        <p:spPr>
          <a:xfrm>
            <a:off x="777240" y="5916168"/>
            <a:ext cx="10607040" cy="320040"/>
          </a:xfrm>
          <a:prstGeom prst="rect">
            <a:avLst/>
          </a:prstGeom>
          <a:noFill/>
        </p:spPr>
        <p:txBody>
          <a:bodyPr wrap="none" lIns="0" tIns="0" rIns="0" bIns="0" anchor="t">
            <a:spAutoFit/>
          </a:bodyPr>
          <a:lstStyle/>
          <a:p>
            <a:pPr algn="l">
              <a:lnSpc>
                <a:spcPts val="2106"/>
              </a:lnSpc>
              <a:spcBef>
                <a:spcPts val="0"/>
              </a:spcBef>
              <a:spcAft>
                <a:spcPts val="0"/>
              </a:spcAft>
            </a:pPr>
            <a:r>
              <a:rPr sz="1800" b="0">
                <a:solidFill>
                  <a:srgbClr val="555B68"/>
                </a:solidFill>
                <a:latin typeface="Arial"/>
              </a:rPr>
              <a:t>Education, health and social care funding each have their own rules.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2438399" cy="82296"/>
          </a:xfrm>
          <a:prstGeom prst="rect">
            <a:avLst/>
          </a:prstGeom>
          <a:solidFill>
            <a:srgbClr val="08C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2438399" y="0"/>
            <a:ext cx="2438399" cy="82296"/>
          </a:xfrm>
          <a:prstGeom prst="rect">
            <a:avLst/>
          </a:prstGeom>
          <a:solidFill>
            <a:srgbClr val="F91E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4876799" y="0"/>
            <a:ext cx="2438399" cy="82296"/>
          </a:xfrm>
          <a:prstGeom prst="rect">
            <a:avLst/>
          </a:prstGeom>
          <a:solidFill>
            <a:srgbClr val="FFCC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199" y="0"/>
            <a:ext cx="2438399" cy="82296"/>
          </a:xfrm>
          <a:prstGeom prst="rect">
            <a:avLst/>
          </a:prstGeom>
          <a:solidFill>
            <a:srgbClr val="40B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9753599" y="0"/>
            <a:ext cx="2438399" cy="82296"/>
          </a:xfrm>
          <a:prstGeom prst="rect">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66928" y="338328"/>
            <a:ext cx="9875520" cy="256032"/>
          </a:xfrm>
          <a:prstGeom prst="rect">
            <a:avLst/>
          </a:prstGeom>
          <a:noFill/>
        </p:spPr>
        <p:txBody>
          <a:bodyPr wrap="none" lIns="0" tIns="0" rIns="0" bIns="0" anchor="t">
            <a:spAutoFit/>
          </a:bodyPr>
          <a:lstStyle/>
          <a:p>
            <a:pPr algn="l">
              <a:lnSpc>
                <a:spcPts val="1404"/>
              </a:lnSpc>
              <a:spcBef>
                <a:spcPts val="0"/>
              </a:spcBef>
              <a:spcAft>
                <a:spcPts val="0"/>
              </a:spcAft>
            </a:pPr>
            <a:r>
              <a:rPr sz="1200" b="1">
                <a:solidFill>
                  <a:srgbClr val="921397"/>
                </a:solidFill>
                <a:latin typeface="Arial"/>
              </a:rPr>
              <a:t>05 / STARTING THE CONVERSATION</a:t>
            </a:r>
          </a:p>
        </p:txBody>
      </p:sp>
      <p:sp>
        <p:nvSpPr>
          <p:cNvPr id="9" name="TextBox 8"/>
          <p:cNvSpPr txBox="1"/>
          <p:nvPr/>
        </p:nvSpPr>
        <p:spPr>
          <a:xfrm>
            <a:off x="566928" y="804672"/>
            <a:ext cx="10104120" cy="731520"/>
          </a:xfrm>
          <a:prstGeom prst="rect">
            <a:avLst/>
          </a:prstGeom>
          <a:noFill/>
        </p:spPr>
        <p:txBody>
          <a:bodyPr wrap="none" lIns="0" tIns="0" rIns="0" bIns="0" anchor="t">
            <a:spAutoFit/>
          </a:bodyPr>
          <a:lstStyle/>
          <a:p>
            <a:pPr algn="l">
              <a:lnSpc>
                <a:spcPts val="3978"/>
              </a:lnSpc>
              <a:spcBef>
                <a:spcPts val="0"/>
              </a:spcBef>
              <a:spcAft>
                <a:spcPts val="0"/>
              </a:spcAft>
            </a:pPr>
            <a:r>
              <a:rPr sz="3400" b="1">
                <a:solidFill>
                  <a:srgbClr val="252735"/>
                </a:solidFill>
                <a:latin typeface="Arial"/>
              </a:rPr>
              <a:t>Asking for a social care assessment</a:t>
            </a:r>
          </a:p>
        </p:txBody>
      </p:sp>
      <p:pic>
        <p:nvPicPr>
          <p:cNvPr id="10" name="Picture 9" descr="slide1_4.png"/>
          <p:cNvPicPr>
            <a:picLocks noChangeAspect="1"/>
          </p:cNvPicPr>
          <p:nvPr/>
        </p:nvPicPr>
        <p:blipFill>
          <a:blip r:embed="rId3"/>
          <a:stretch>
            <a:fillRect/>
          </a:stretch>
        </p:blipFill>
        <p:spPr>
          <a:xfrm>
            <a:off x="10844784" y="320040"/>
            <a:ext cx="777240" cy="647395"/>
          </a:xfrm>
          <a:prstGeom prst="rect">
            <a:avLst/>
          </a:prstGeom>
        </p:spPr>
      </p:pic>
      <p:sp>
        <p:nvSpPr>
          <p:cNvPr id="11" name="Rectangle 10"/>
          <p:cNvSpPr/>
          <p:nvPr/>
        </p:nvSpPr>
        <p:spPr>
          <a:xfrm>
            <a:off x="566928" y="6419088"/>
            <a:ext cx="11018520" cy="12801"/>
          </a:xfrm>
          <a:prstGeom prst="rect">
            <a:avLst/>
          </a:prstGeom>
          <a:solidFill>
            <a:srgbClr val="E4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66928" y="6510528"/>
            <a:ext cx="1490793" cy="153888"/>
          </a:xfrm>
          <a:prstGeom prst="rect">
            <a:avLst/>
          </a:prstGeom>
          <a:noFill/>
        </p:spPr>
        <p:txBody>
          <a:bodyPr wrap="none" lIns="0" tIns="0" rIns="0" bIns="0" anchor="t">
            <a:spAutoFit/>
          </a:bodyPr>
          <a:lstStyle/>
          <a:p>
            <a:pPr algn="l">
              <a:lnSpc>
                <a:spcPts val="1170"/>
              </a:lnSpc>
              <a:spcBef>
                <a:spcPts val="0"/>
              </a:spcBef>
              <a:spcAft>
                <a:spcPts val="0"/>
              </a:spcAft>
            </a:pPr>
            <a:r>
              <a:rPr sz="1000" b="0" dirty="0">
                <a:solidFill>
                  <a:srgbClr val="555B68"/>
                </a:solidFill>
                <a:latin typeface="Arial"/>
              </a:rPr>
              <a:t>Down Syndrome Cheshire</a:t>
            </a:r>
          </a:p>
        </p:txBody>
      </p:sp>
      <p:sp>
        <p:nvSpPr>
          <p:cNvPr id="13" name="TextBox 12"/>
          <p:cNvSpPr txBox="1"/>
          <p:nvPr/>
        </p:nvSpPr>
        <p:spPr>
          <a:xfrm>
            <a:off x="10671048" y="6492240"/>
            <a:ext cx="914400" cy="237744"/>
          </a:xfrm>
          <a:prstGeom prst="rect">
            <a:avLst/>
          </a:prstGeom>
          <a:noFill/>
        </p:spPr>
        <p:txBody>
          <a:bodyPr wrap="none" lIns="0" tIns="0" rIns="0" bIns="0" anchor="t">
            <a:spAutoFit/>
          </a:bodyPr>
          <a:lstStyle/>
          <a:p>
            <a:pPr algn="r">
              <a:lnSpc>
                <a:spcPts val="1287"/>
              </a:lnSpc>
              <a:spcBef>
                <a:spcPts val="0"/>
              </a:spcBef>
              <a:spcAft>
                <a:spcPts val="0"/>
              </a:spcAft>
            </a:pPr>
            <a:r>
              <a:rPr sz="1100" b="0">
                <a:solidFill>
                  <a:srgbClr val="555B68"/>
                </a:solidFill>
                <a:latin typeface="Arial"/>
              </a:rPr>
              <a:t>06 / 10</a:t>
            </a:r>
          </a:p>
        </p:txBody>
      </p:sp>
      <p:sp>
        <p:nvSpPr>
          <p:cNvPr id="14" name="Rounded Rectangle 13"/>
          <p:cNvSpPr/>
          <p:nvPr/>
        </p:nvSpPr>
        <p:spPr>
          <a:xfrm>
            <a:off x="566928" y="1764792"/>
            <a:ext cx="11018520" cy="1490472"/>
          </a:xfrm>
          <a:prstGeom prst="roundRect">
            <a:avLst>
              <a:gd name="adj" fmla="val 9815"/>
            </a:avLst>
          </a:prstGeom>
          <a:solidFill>
            <a:srgbClr val="F5EB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59536" y="2020824"/>
            <a:ext cx="10424160" cy="950976"/>
          </a:xfrm>
          <a:prstGeom prst="rect">
            <a:avLst/>
          </a:prstGeom>
          <a:noFill/>
        </p:spPr>
        <p:txBody>
          <a:bodyPr wrap="none" lIns="0" tIns="0" rIns="0" bIns="0" anchor="t">
            <a:spAutoFit/>
          </a:bodyPr>
          <a:lstStyle/>
          <a:p>
            <a:pPr algn="l">
              <a:lnSpc>
                <a:spcPts val="2925"/>
              </a:lnSpc>
              <a:spcBef>
                <a:spcPts val="0"/>
              </a:spcBef>
              <a:spcAft>
                <a:spcPts val="0"/>
              </a:spcAft>
            </a:pPr>
            <a:r>
              <a:rPr sz="2500" b="1">
                <a:solidFill>
                  <a:srgbClr val="921397"/>
                </a:solidFill>
                <a:latin typeface="Arial"/>
              </a:rPr>
              <a:t>“I would like a social care assessment for my child. They need</a:t>
            </a:r>
          </a:p>
          <a:p>
            <a:pPr algn="l">
              <a:lnSpc>
                <a:spcPts val="2925"/>
              </a:lnSpc>
              <a:spcBef>
                <a:spcPts val="0"/>
              </a:spcBef>
              <a:spcAft>
                <a:spcPts val="0"/>
              </a:spcAft>
            </a:pPr>
            <a:r>
              <a:rPr sz="2500" b="1">
                <a:solidFill>
                  <a:srgbClr val="921397"/>
                </a:solidFill>
                <a:latin typeface="Arial"/>
              </a:rPr>
              <a:t>support to access activities and community life safely.”</a:t>
            </a:r>
          </a:p>
        </p:txBody>
      </p:sp>
      <p:sp>
        <p:nvSpPr>
          <p:cNvPr id="16" name="TextBox 15"/>
          <p:cNvSpPr txBox="1"/>
          <p:nvPr/>
        </p:nvSpPr>
        <p:spPr>
          <a:xfrm>
            <a:off x="594360" y="3575304"/>
            <a:ext cx="5486400" cy="411480"/>
          </a:xfrm>
          <a:prstGeom prst="rect">
            <a:avLst/>
          </a:prstGeom>
          <a:noFill/>
        </p:spPr>
        <p:txBody>
          <a:bodyPr wrap="none" lIns="0" tIns="0" rIns="0" bIns="0" anchor="t">
            <a:spAutoFit/>
          </a:bodyPr>
          <a:lstStyle/>
          <a:p>
            <a:pPr algn="l">
              <a:lnSpc>
                <a:spcPts val="2808"/>
              </a:lnSpc>
              <a:spcBef>
                <a:spcPts val="0"/>
              </a:spcBef>
              <a:spcAft>
                <a:spcPts val="0"/>
              </a:spcAft>
            </a:pPr>
            <a:r>
              <a:rPr sz="2400" b="1">
                <a:solidFill>
                  <a:srgbClr val="252735"/>
                </a:solidFill>
                <a:latin typeface="Arial"/>
              </a:rPr>
              <a:t>Explain in your own words:</a:t>
            </a:r>
          </a:p>
        </p:txBody>
      </p:sp>
      <p:sp>
        <p:nvSpPr>
          <p:cNvPr id="17" name="Oval 16"/>
          <p:cNvSpPr/>
          <p:nvPr/>
        </p:nvSpPr>
        <p:spPr>
          <a:xfrm>
            <a:off x="566928" y="4270248"/>
            <a:ext cx="457200" cy="457200"/>
          </a:xfrm>
          <a:prstGeom prst="ellipse">
            <a:avLst/>
          </a:prstGeom>
          <a:solidFill>
            <a:srgbClr val="08C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566928" y="4329684"/>
            <a:ext cx="457200" cy="274320"/>
          </a:xfrm>
          <a:prstGeom prst="rect">
            <a:avLst/>
          </a:prstGeom>
          <a:noFill/>
        </p:spPr>
        <p:txBody>
          <a:bodyPr wrap="none" lIns="0" tIns="0" rIns="0" bIns="0" anchor="t">
            <a:spAutoFit/>
          </a:bodyPr>
          <a:lstStyle/>
          <a:p>
            <a:pPr algn="ctr">
              <a:lnSpc>
                <a:spcPts val="2106"/>
              </a:lnSpc>
              <a:spcBef>
                <a:spcPts val="0"/>
              </a:spcBef>
              <a:spcAft>
                <a:spcPts val="0"/>
              </a:spcAft>
            </a:pPr>
            <a:r>
              <a:rPr sz="1800" b="1">
                <a:solidFill>
                  <a:srgbClr val="252735"/>
                </a:solidFill>
                <a:latin typeface="Arial"/>
              </a:rPr>
              <a:t>1</a:t>
            </a:r>
          </a:p>
        </p:txBody>
      </p:sp>
      <p:sp>
        <p:nvSpPr>
          <p:cNvPr id="19" name="TextBox 18"/>
          <p:cNvSpPr txBox="1"/>
          <p:nvPr/>
        </p:nvSpPr>
        <p:spPr>
          <a:xfrm>
            <a:off x="1188720" y="4288536"/>
            <a:ext cx="2825496" cy="411480"/>
          </a:xfrm>
          <a:prstGeom prst="rect">
            <a:avLst/>
          </a:prstGeom>
          <a:noFill/>
        </p:spPr>
        <p:txBody>
          <a:bodyPr wrap="none" lIns="0" tIns="0" rIns="0" bIns="0" anchor="t">
            <a:spAutoFit/>
          </a:bodyPr>
          <a:lstStyle/>
          <a:p>
            <a:pPr algn="l">
              <a:lnSpc>
                <a:spcPts val="2457"/>
              </a:lnSpc>
              <a:spcBef>
                <a:spcPts val="0"/>
              </a:spcBef>
              <a:spcAft>
                <a:spcPts val="0"/>
              </a:spcAft>
            </a:pPr>
            <a:r>
              <a:rPr sz="2100" b="1">
                <a:solidFill>
                  <a:srgbClr val="252735"/>
                </a:solidFill>
                <a:latin typeface="Arial"/>
              </a:rPr>
              <a:t>Your child’s needs</a:t>
            </a:r>
          </a:p>
        </p:txBody>
      </p:sp>
      <p:sp>
        <p:nvSpPr>
          <p:cNvPr id="20" name="TextBox 19"/>
          <p:cNvSpPr txBox="1"/>
          <p:nvPr/>
        </p:nvSpPr>
        <p:spPr>
          <a:xfrm>
            <a:off x="1188720" y="4818888"/>
            <a:ext cx="2816352" cy="950976"/>
          </a:xfrm>
          <a:prstGeom prst="rect">
            <a:avLst/>
          </a:prstGeom>
          <a:noFill/>
        </p:spPr>
        <p:txBody>
          <a:bodyPr wrap="none" lIns="0" tIns="0" rIns="0" bIns="0" anchor="t">
            <a:spAutoFit/>
          </a:bodyPr>
          <a:lstStyle/>
          <a:p>
            <a:pPr algn="l">
              <a:lnSpc>
                <a:spcPts val="2340"/>
              </a:lnSpc>
              <a:spcBef>
                <a:spcPts val="0"/>
              </a:spcBef>
              <a:spcAft>
                <a:spcPts val="0"/>
              </a:spcAft>
            </a:pPr>
            <a:r>
              <a:rPr sz="2000" b="0">
                <a:solidFill>
                  <a:srgbClr val="555B68"/>
                </a:solidFill>
                <a:latin typeface="Arial"/>
              </a:rPr>
              <a:t>Communication, care</a:t>
            </a:r>
          </a:p>
          <a:p>
            <a:pPr algn="l">
              <a:lnSpc>
                <a:spcPts val="2340"/>
              </a:lnSpc>
              <a:spcBef>
                <a:spcPts val="0"/>
              </a:spcBef>
              <a:spcAft>
                <a:spcPts val="0"/>
              </a:spcAft>
            </a:pPr>
            <a:r>
              <a:rPr sz="2000" b="0">
                <a:solidFill>
                  <a:srgbClr val="555B68"/>
                </a:solidFill>
                <a:latin typeface="Arial"/>
              </a:rPr>
              <a:t>and supervision.</a:t>
            </a:r>
          </a:p>
        </p:txBody>
      </p:sp>
      <p:sp>
        <p:nvSpPr>
          <p:cNvPr id="21" name="Oval 20"/>
          <p:cNvSpPr/>
          <p:nvPr/>
        </p:nvSpPr>
        <p:spPr>
          <a:xfrm>
            <a:off x="4334256" y="4270248"/>
            <a:ext cx="457200" cy="457200"/>
          </a:xfrm>
          <a:prstGeom prst="ellipse">
            <a:avLst/>
          </a:prstGeom>
          <a:solidFill>
            <a:srgbClr val="FFCC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4334256" y="4329684"/>
            <a:ext cx="457200" cy="274320"/>
          </a:xfrm>
          <a:prstGeom prst="rect">
            <a:avLst/>
          </a:prstGeom>
          <a:noFill/>
        </p:spPr>
        <p:txBody>
          <a:bodyPr wrap="none" lIns="0" tIns="0" rIns="0" bIns="0" anchor="t">
            <a:spAutoFit/>
          </a:bodyPr>
          <a:lstStyle/>
          <a:p>
            <a:pPr algn="ctr">
              <a:lnSpc>
                <a:spcPts val="2106"/>
              </a:lnSpc>
              <a:spcBef>
                <a:spcPts val="0"/>
              </a:spcBef>
              <a:spcAft>
                <a:spcPts val="0"/>
              </a:spcAft>
            </a:pPr>
            <a:r>
              <a:rPr sz="1800" b="1">
                <a:solidFill>
                  <a:srgbClr val="252735"/>
                </a:solidFill>
                <a:latin typeface="Arial"/>
              </a:rPr>
              <a:t>2</a:t>
            </a:r>
          </a:p>
        </p:txBody>
      </p:sp>
      <p:sp>
        <p:nvSpPr>
          <p:cNvPr id="23" name="TextBox 22"/>
          <p:cNvSpPr txBox="1"/>
          <p:nvPr/>
        </p:nvSpPr>
        <p:spPr>
          <a:xfrm>
            <a:off x="4956048" y="4288536"/>
            <a:ext cx="2825496" cy="411480"/>
          </a:xfrm>
          <a:prstGeom prst="rect">
            <a:avLst/>
          </a:prstGeom>
          <a:noFill/>
        </p:spPr>
        <p:txBody>
          <a:bodyPr wrap="none" lIns="0" tIns="0" rIns="0" bIns="0" anchor="t">
            <a:spAutoFit/>
          </a:bodyPr>
          <a:lstStyle/>
          <a:p>
            <a:pPr algn="l">
              <a:lnSpc>
                <a:spcPts val="2457"/>
              </a:lnSpc>
              <a:spcBef>
                <a:spcPts val="0"/>
              </a:spcBef>
              <a:spcAft>
                <a:spcPts val="0"/>
              </a:spcAft>
            </a:pPr>
            <a:r>
              <a:rPr sz="2100" b="1">
                <a:solidFill>
                  <a:srgbClr val="252735"/>
                </a:solidFill>
                <a:latin typeface="Arial"/>
              </a:rPr>
              <a:t>What they want to do</a:t>
            </a:r>
          </a:p>
        </p:txBody>
      </p:sp>
      <p:sp>
        <p:nvSpPr>
          <p:cNvPr id="24" name="TextBox 23"/>
          <p:cNvSpPr txBox="1"/>
          <p:nvPr/>
        </p:nvSpPr>
        <p:spPr>
          <a:xfrm>
            <a:off x="4956048" y="4818888"/>
            <a:ext cx="2816352" cy="950976"/>
          </a:xfrm>
          <a:prstGeom prst="rect">
            <a:avLst/>
          </a:prstGeom>
          <a:noFill/>
        </p:spPr>
        <p:txBody>
          <a:bodyPr wrap="none" lIns="0" tIns="0" rIns="0" bIns="0" anchor="t">
            <a:spAutoFit/>
          </a:bodyPr>
          <a:lstStyle/>
          <a:p>
            <a:pPr algn="l">
              <a:lnSpc>
                <a:spcPts val="2340"/>
              </a:lnSpc>
              <a:spcBef>
                <a:spcPts val="0"/>
              </a:spcBef>
              <a:spcAft>
                <a:spcPts val="0"/>
              </a:spcAft>
            </a:pPr>
            <a:r>
              <a:rPr sz="2000" b="0">
                <a:solidFill>
                  <a:srgbClr val="555B68"/>
                </a:solidFill>
                <a:latin typeface="Arial"/>
              </a:rPr>
              <a:t>Interests, friendships</a:t>
            </a:r>
          </a:p>
          <a:p>
            <a:pPr algn="l">
              <a:lnSpc>
                <a:spcPts val="2340"/>
              </a:lnSpc>
              <a:spcBef>
                <a:spcPts val="0"/>
              </a:spcBef>
              <a:spcAft>
                <a:spcPts val="0"/>
              </a:spcAft>
            </a:pPr>
            <a:r>
              <a:rPr sz="2000" b="0">
                <a:solidFill>
                  <a:srgbClr val="555B68"/>
                </a:solidFill>
                <a:latin typeface="Arial"/>
              </a:rPr>
              <a:t>and opportunities.</a:t>
            </a:r>
          </a:p>
        </p:txBody>
      </p:sp>
      <p:sp>
        <p:nvSpPr>
          <p:cNvPr id="25" name="Oval 24"/>
          <p:cNvSpPr/>
          <p:nvPr/>
        </p:nvSpPr>
        <p:spPr>
          <a:xfrm>
            <a:off x="8101583" y="4270248"/>
            <a:ext cx="457200" cy="457200"/>
          </a:xfrm>
          <a:prstGeom prst="ellipse">
            <a:avLst/>
          </a:prstGeom>
          <a:solidFill>
            <a:srgbClr val="40B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8101583" y="4329684"/>
            <a:ext cx="457200" cy="274320"/>
          </a:xfrm>
          <a:prstGeom prst="rect">
            <a:avLst/>
          </a:prstGeom>
          <a:noFill/>
        </p:spPr>
        <p:txBody>
          <a:bodyPr wrap="none" lIns="0" tIns="0" rIns="0" bIns="0" anchor="t">
            <a:spAutoFit/>
          </a:bodyPr>
          <a:lstStyle/>
          <a:p>
            <a:pPr algn="ctr">
              <a:lnSpc>
                <a:spcPts val="2106"/>
              </a:lnSpc>
              <a:spcBef>
                <a:spcPts val="0"/>
              </a:spcBef>
              <a:spcAft>
                <a:spcPts val="0"/>
              </a:spcAft>
            </a:pPr>
            <a:r>
              <a:rPr sz="1800" b="1">
                <a:solidFill>
                  <a:srgbClr val="252735"/>
                </a:solidFill>
                <a:latin typeface="Arial"/>
              </a:rPr>
              <a:t>3</a:t>
            </a:r>
          </a:p>
        </p:txBody>
      </p:sp>
      <p:sp>
        <p:nvSpPr>
          <p:cNvPr id="27" name="TextBox 26"/>
          <p:cNvSpPr txBox="1"/>
          <p:nvPr/>
        </p:nvSpPr>
        <p:spPr>
          <a:xfrm>
            <a:off x="8723376" y="4288536"/>
            <a:ext cx="2825496" cy="411480"/>
          </a:xfrm>
          <a:prstGeom prst="rect">
            <a:avLst/>
          </a:prstGeom>
          <a:noFill/>
        </p:spPr>
        <p:txBody>
          <a:bodyPr wrap="none" lIns="0" tIns="0" rIns="0" bIns="0" anchor="t">
            <a:spAutoFit/>
          </a:bodyPr>
          <a:lstStyle/>
          <a:p>
            <a:pPr algn="l">
              <a:lnSpc>
                <a:spcPts val="2457"/>
              </a:lnSpc>
              <a:spcBef>
                <a:spcPts val="0"/>
              </a:spcBef>
              <a:spcAft>
                <a:spcPts val="0"/>
              </a:spcAft>
            </a:pPr>
            <a:r>
              <a:rPr sz="2100" b="1">
                <a:solidFill>
                  <a:srgbClr val="252735"/>
                </a:solidFill>
                <a:latin typeface="Arial"/>
              </a:rPr>
              <a:t>What gets in the way</a:t>
            </a:r>
          </a:p>
        </p:txBody>
      </p:sp>
      <p:sp>
        <p:nvSpPr>
          <p:cNvPr id="28" name="TextBox 27"/>
          <p:cNvSpPr txBox="1"/>
          <p:nvPr/>
        </p:nvSpPr>
        <p:spPr>
          <a:xfrm>
            <a:off x="8723376" y="4818888"/>
            <a:ext cx="2816352" cy="950976"/>
          </a:xfrm>
          <a:prstGeom prst="rect">
            <a:avLst/>
          </a:prstGeom>
          <a:noFill/>
        </p:spPr>
        <p:txBody>
          <a:bodyPr wrap="none" lIns="0" tIns="0" rIns="0" bIns="0" anchor="t">
            <a:spAutoFit/>
          </a:bodyPr>
          <a:lstStyle/>
          <a:p>
            <a:pPr algn="l">
              <a:lnSpc>
                <a:spcPts val="2340"/>
              </a:lnSpc>
              <a:spcBef>
                <a:spcPts val="0"/>
              </a:spcBef>
              <a:spcAft>
                <a:spcPts val="0"/>
              </a:spcAft>
            </a:pPr>
            <a:r>
              <a:rPr sz="2000" b="0">
                <a:solidFill>
                  <a:srgbClr val="555B68"/>
                </a:solidFill>
                <a:latin typeface="Arial"/>
              </a:rPr>
              <a:t>The support needed</a:t>
            </a:r>
          </a:p>
          <a:p>
            <a:pPr algn="l">
              <a:lnSpc>
                <a:spcPts val="2340"/>
              </a:lnSpc>
              <a:spcBef>
                <a:spcPts val="0"/>
              </a:spcBef>
              <a:spcAft>
                <a:spcPts val="0"/>
              </a:spcAft>
            </a:pPr>
            <a:r>
              <a:rPr sz="2000" b="0">
                <a:solidFill>
                  <a:srgbClr val="555B68"/>
                </a:solidFill>
                <a:latin typeface="Arial"/>
              </a:rPr>
              <a:t>and impact on family</a:t>
            </a:r>
          </a:p>
          <a:p>
            <a:pPr algn="l">
              <a:lnSpc>
                <a:spcPts val="2340"/>
              </a:lnSpc>
              <a:spcBef>
                <a:spcPts val="0"/>
              </a:spcBef>
              <a:spcAft>
                <a:spcPts val="0"/>
              </a:spcAft>
            </a:pPr>
            <a:r>
              <a:rPr sz="2000" b="0">
                <a:solidFill>
                  <a:srgbClr val="555B68"/>
                </a:solidFill>
                <a:latin typeface="Arial"/>
              </a:rPr>
              <a:t>life.</a:t>
            </a:r>
          </a:p>
        </p:txBody>
      </p:sp>
      <p:sp>
        <p:nvSpPr>
          <p:cNvPr id="29" name="TextBox 28"/>
          <p:cNvSpPr txBox="1"/>
          <p:nvPr/>
        </p:nvSpPr>
        <p:spPr>
          <a:xfrm>
            <a:off x="594360" y="5907024"/>
            <a:ext cx="10972800" cy="320040"/>
          </a:xfrm>
          <a:prstGeom prst="rect">
            <a:avLst/>
          </a:prstGeom>
          <a:noFill/>
        </p:spPr>
        <p:txBody>
          <a:bodyPr wrap="none" lIns="0" tIns="0" rIns="0" bIns="0" anchor="t">
            <a:spAutoFit/>
          </a:bodyPr>
          <a:lstStyle/>
          <a:p>
            <a:pPr algn="l">
              <a:lnSpc>
                <a:spcPts val="2222"/>
              </a:lnSpc>
              <a:spcBef>
                <a:spcPts val="0"/>
              </a:spcBef>
              <a:spcAft>
                <a:spcPts val="0"/>
              </a:spcAft>
            </a:pPr>
            <a:r>
              <a:rPr sz="1900" b="0">
                <a:solidFill>
                  <a:srgbClr val="555B68"/>
                </a:solidFill>
                <a:latin typeface="Arial"/>
              </a:rPr>
              <a:t>Share the EHCP and other helpful reports, if available.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2438399" cy="82296"/>
          </a:xfrm>
          <a:prstGeom prst="rect">
            <a:avLst/>
          </a:prstGeom>
          <a:solidFill>
            <a:srgbClr val="08C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2438399" y="0"/>
            <a:ext cx="2438399" cy="82296"/>
          </a:xfrm>
          <a:prstGeom prst="rect">
            <a:avLst/>
          </a:prstGeom>
          <a:solidFill>
            <a:srgbClr val="F91E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4876799" y="0"/>
            <a:ext cx="2438399" cy="82296"/>
          </a:xfrm>
          <a:prstGeom prst="rect">
            <a:avLst/>
          </a:prstGeom>
          <a:solidFill>
            <a:srgbClr val="FFCC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199" y="0"/>
            <a:ext cx="2438399" cy="82296"/>
          </a:xfrm>
          <a:prstGeom prst="rect">
            <a:avLst/>
          </a:prstGeom>
          <a:solidFill>
            <a:srgbClr val="40B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9753599" y="0"/>
            <a:ext cx="2438399" cy="82296"/>
          </a:xfrm>
          <a:prstGeom prst="rect">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66928" y="338328"/>
            <a:ext cx="9875520" cy="256032"/>
          </a:xfrm>
          <a:prstGeom prst="rect">
            <a:avLst/>
          </a:prstGeom>
          <a:noFill/>
        </p:spPr>
        <p:txBody>
          <a:bodyPr wrap="none" lIns="0" tIns="0" rIns="0" bIns="0" anchor="t">
            <a:spAutoFit/>
          </a:bodyPr>
          <a:lstStyle/>
          <a:p>
            <a:pPr algn="l">
              <a:lnSpc>
                <a:spcPts val="1404"/>
              </a:lnSpc>
              <a:spcBef>
                <a:spcPts val="0"/>
              </a:spcBef>
              <a:spcAft>
                <a:spcPts val="0"/>
              </a:spcAft>
            </a:pPr>
            <a:r>
              <a:rPr sz="1200" b="1">
                <a:solidFill>
                  <a:srgbClr val="921397"/>
                </a:solidFill>
                <a:latin typeface="Arial"/>
              </a:rPr>
              <a:t>06 / DESCRIBING EVERYDAY LIFE</a:t>
            </a:r>
          </a:p>
        </p:txBody>
      </p:sp>
      <p:sp>
        <p:nvSpPr>
          <p:cNvPr id="9" name="TextBox 8"/>
          <p:cNvSpPr txBox="1"/>
          <p:nvPr/>
        </p:nvSpPr>
        <p:spPr>
          <a:xfrm>
            <a:off x="566928" y="804672"/>
            <a:ext cx="10104120" cy="731520"/>
          </a:xfrm>
          <a:prstGeom prst="rect">
            <a:avLst/>
          </a:prstGeom>
          <a:noFill/>
        </p:spPr>
        <p:txBody>
          <a:bodyPr wrap="none" lIns="0" tIns="0" rIns="0" bIns="0" anchor="t">
            <a:spAutoFit/>
          </a:bodyPr>
          <a:lstStyle/>
          <a:p>
            <a:pPr algn="l">
              <a:lnSpc>
                <a:spcPts val="3978"/>
              </a:lnSpc>
              <a:spcBef>
                <a:spcPts val="0"/>
              </a:spcBef>
              <a:spcAft>
                <a:spcPts val="0"/>
              </a:spcAft>
            </a:pPr>
            <a:r>
              <a:rPr sz="3400" b="1">
                <a:solidFill>
                  <a:srgbClr val="252735"/>
                </a:solidFill>
                <a:latin typeface="Arial"/>
              </a:rPr>
              <a:t>What might the assessment look at?</a:t>
            </a:r>
          </a:p>
        </p:txBody>
      </p:sp>
      <p:pic>
        <p:nvPicPr>
          <p:cNvPr id="10" name="Picture 9" descr="slide1_4.png"/>
          <p:cNvPicPr>
            <a:picLocks noChangeAspect="1"/>
          </p:cNvPicPr>
          <p:nvPr/>
        </p:nvPicPr>
        <p:blipFill>
          <a:blip r:embed="rId3"/>
          <a:stretch>
            <a:fillRect/>
          </a:stretch>
        </p:blipFill>
        <p:spPr>
          <a:xfrm>
            <a:off x="10844784" y="320040"/>
            <a:ext cx="777240" cy="647395"/>
          </a:xfrm>
          <a:prstGeom prst="rect">
            <a:avLst/>
          </a:prstGeom>
        </p:spPr>
      </p:pic>
      <p:sp>
        <p:nvSpPr>
          <p:cNvPr id="11" name="Rectangle 10"/>
          <p:cNvSpPr/>
          <p:nvPr/>
        </p:nvSpPr>
        <p:spPr>
          <a:xfrm>
            <a:off x="566928" y="6419088"/>
            <a:ext cx="11018520" cy="12801"/>
          </a:xfrm>
          <a:prstGeom prst="rect">
            <a:avLst/>
          </a:prstGeom>
          <a:solidFill>
            <a:srgbClr val="E4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66928" y="6510528"/>
            <a:ext cx="1570943" cy="153888"/>
          </a:xfrm>
          <a:prstGeom prst="rect">
            <a:avLst/>
          </a:prstGeom>
          <a:noFill/>
        </p:spPr>
        <p:txBody>
          <a:bodyPr wrap="none" lIns="0" tIns="0" rIns="0" bIns="0" anchor="t">
            <a:spAutoFit/>
          </a:bodyPr>
          <a:lstStyle/>
          <a:p>
            <a:pPr algn="l">
              <a:lnSpc>
                <a:spcPts val="1170"/>
              </a:lnSpc>
              <a:spcBef>
                <a:spcPts val="0"/>
              </a:spcBef>
              <a:spcAft>
                <a:spcPts val="0"/>
              </a:spcAft>
            </a:pPr>
            <a:r>
              <a:rPr sz="1000" b="0" dirty="0">
                <a:solidFill>
                  <a:srgbClr val="555B68"/>
                </a:solidFill>
                <a:latin typeface="Arial"/>
              </a:rPr>
              <a:t>Down Syndrome Cheshire </a:t>
            </a:r>
          </a:p>
        </p:txBody>
      </p:sp>
      <p:sp>
        <p:nvSpPr>
          <p:cNvPr id="13" name="TextBox 12"/>
          <p:cNvSpPr txBox="1"/>
          <p:nvPr/>
        </p:nvSpPr>
        <p:spPr>
          <a:xfrm>
            <a:off x="10671048" y="6492240"/>
            <a:ext cx="914400" cy="237744"/>
          </a:xfrm>
          <a:prstGeom prst="rect">
            <a:avLst/>
          </a:prstGeom>
          <a:noFill/>
        </p:spPr>
        <p:txBody>
          <a:bodyPr wrap="none" lIns="0" tIns="0" rIns="0" bIns="0" anchor="t">
            <a:spAutoFit/>
          </a:bodyPr>
          <a:lstStyle/>
          <a:p>
            <a:pPr algn="r">
              <a:lnSpc>
                <a:spcPts val="1287"/>
              </a:lnSpc>
              <a:spcBef>
                <a:spcPts val="0"/>
              </a:spcBef>
              <a:spcAft>
                <a:spcPts val="0"/>
              </a:spcAft>
            </a:pPr>
            <a:r>
              <a:rPr sz="1100" b="0">
                <a:solidFill>
                  <a:srgbClr val="555B68"/>
                </a:solidFill>
                <a:latin typeface="Arial"/>
              </a:rPr>
              <a:t>07 / 10</a:t>
            </a:r>
          </a:p>
        </p:txBody>
      </p:sp>
      <p:sp>
        <p:nvSpPr>
          <p:cNvPr id="14" name="Rounded Rectangle 13"/>
          <p:cNvSpPr/>
          <p:nvPr/>
        </p:nvSpPr>
        <p:spPr>
          <a:xfrm>
            <a:off x="566928" y="1810512"/>
            <a:ext cx="3483864" cy="1527048"/>
          </a:xfrm>
          <a:prstGeom prst="roundRect">
            <a:avLst>
              <a:gd name="adj" fmla="val 9580"/>
            </a:avLst>
          </a:prstGeom>
          <a:solidFill>
            <a:srgbClr val="EAFBF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786384" y="2039112"/>
            <a:ext cx="137160" cy="137160"/>
          </a:xfrm>
          <a:prstGeom prst="ellipse">
            <a:avLst/>
          </a:prstGeom>
          <a:solidFill>
            <a:srgbClr val="08C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060704" y="1975104"/>
            <a:ext cx="2743200" cy="384048"/>
          </a:xfrm>
          <a:prstGeom prst="rect">
            <a:avLst/>
          </a:prstGeom>
          <a:noFill/>
        </p:spPr>
        <p:txBody>
          <a:bodyPr wrap="none" lIns="0" tIns="0" rIns="0" bIns="0" anchor="t">
            <a:spAutoFit/>
          </a:bodyPr>
          <a:lstStyle/>
          <a:p>
            <a:pPr algn="l">
              <a:lnSpc>
                <a:spcPts val="2690"/>
              </a:lnSpc>
              <a:spcBef>
                <a:spcPts val="0"/>
              </a:spcBef>
              <a:spcAft>
                <a:spcPts val="0"/>
              </a:spcAft>
            </a:pPr>
            <a:r>
              <a:rPr sz="2300" b="1">
                <a:solidFill>
                  <a:srgbClr val="252735"/>
                </a:solidFill>
                <a:latin typeface="Arial"/>
              </a:rPr>
              <a:t>Communication</a:t>
            </a:r>
          </a:p>
        </p:txBody>
      </p:sp>
      <p:sp>
        <p:nvSpPr>
          <p:cNvPr id="17" name="TextBox 16"/>
          <p:cNvSpPr txBox="1"/>
          <p:nvPr/>
        </p:nvSpPr>
        <p:spPr>
          <a:xfrm>
            <a:off x="786384" y="2487168"/>
            <a:ext cx="3017520" cy="841248"/>
          </a:xfrm>
          <a:prstGeom prst="rect">
            <a:avLst/>
          </a:prstGeom>
          <a:noFill/>
        </p:spPr>
        <p:txBody>
          <a:bodyPr wrap="none" lIns="0" tIns="0" rIns="0" bIns="0" anchor="t">
            <a:spAutoFit/>
          </a:bodyPr>
          <a:lstStyle/>
          <a:p>
            <a:pPr algn="l">
              <a:lnSpc>
                <a:spcPts val="2222"/>
              </a:lnSpc>
              <a:spcBef>
                <a:spcPts val="0"/>
              </a:spcBef>
              <a:spcAft>
                <a:spcPts val="0"/>
              </a:spcAft>
            </a:pPr>
            <a:r>
              <a:rPr sz="1900" b="0">
                <a:solidFill>
                  <a:srgbClr val="555B68"/>
                </a:solidFill>
                <a:latin typeface="Arial"/>
              </a:rPr>
              <a:t>Understanding, expressing</a:t>
            </a:r>
          </a:p>
          <a:p>
            <a:pPr algn="l">
              <a:lnSpc>
                <a:spcPts val="2222"/>
              </a:lnSpc>
              <a:spcBef>
                <a:spcPts val="0"/>
              </a:spcBef>
              <a:spcAft>
                <a:spcPts val="0"/>
              </a:spcAft>
            </a:pPr>
            <a:r>
              <a:rPr sz="1900" b="0">
                <a:solidFill>
                  <a:srgbClr val="555B68"/>
                </a:solidFill>
                <a:latin typeface="Arial"/>
              </a:rPr>
              <a:t>needs and social</a:t>
            </a:r>
          </a:p>
          <a:p>
            <a:pPr algn="l">
              <a:lnSpc>
                <a:spcPts val="2222"/>
              </a:lnSpc>
              <a:spcBef>
                <a:spcPts val="0"/>
              </a:spcBef>
              <a:spcAft>
                <a:spcPts val="0"/>
              </a:spcAft>
            </a:pPr>
            <a:r>
              <a:rPr sz="1900" b="0">
                <a:solidFill>
                  <a:srgbClr val="555B68"/>
                </a:solidFill>
                <a:latin typeface="Arial"/>
              </a:rPr>
              <a:t>interaction.</a:t>
            </a:r>
          </a:p>
        </p:txBody>
      </p:sp>
      <p:sp>
        <p:nvSpPr>
          <p:cNvPr id="18" name="Rounded Rectangle 17"/>
          <p:cNvSpPr/>
          <p:nvPr/>
        </p:nvSpPr>
        <p:spPr>
          <a:xfrm>
            <a:off x="4334256" y="1810512"/>
            <a:ext cx="3483864" cy="1527048"/>
          </a:xfrm>
          <a:prstGeom prst="roundRect">
            <a:avLst>
              <a:gd name="adj" fmla="val 9580"/>
            </a:avLst>
          </a:prstGeom>
          <a:solidFill>
            <a:srgbClr val="F5EB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4553712" y="2039112"/>
            <a:ext cx="137160" cy="137160"/>
          </a:xfrm>
          <a:prstGeom prst="ellipse">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4828032" y="1975104"/>
            <a:ext cx="2743200" cy="384048"/>
          </a:xfrm>
          <a:prstGeom prst="rect">
            <a:avLst/>
          </a:prstGeom>
          <a:noFill/>
        </p:spPr>
        <p:txBody>
          <a:bodyPr wrap="none" lIns="0" tIns="0" rIns="0" bIns="0" anchor="t">
            <a:spAutoFit/>
          </a:bodyPr>
          <a:lstStyle/>
          <a:p>
            <a:pPr algn="l">
              <a:lnSpc>
                <a:spcPts val="2690"/>
              </a:lnSpc>
              <a:spcBef>
                <a:spcPts val="0"/>
              </a:spcBef>
              <a:spcAft>
                <a:spcPts val="0"/>
              </a:spcAft>
            </a:pPr>
            <a:r>
              <a:rPr sz="2300" b="1">
                <a:solidFill>
                  <a:srgbClr val="252735"/>
                </a:solidFill>
                <a:latin typeface="Arial"/>
              </a:rPr>
              <a:t>Daily living</a:t>
            </a:r>
          </a:p>
        </p:txBody>
      </p:sp>
      <p:sp>
        <p:nvSpPr>
          <p:cNvPr id="21" name="TextBox 20"/>
          <p:cNvSpPr txBox="1"/>
          <p:nvPr/>
        </p:nvSpPr>
        <p:spPr>
          <a:xfrm>
            <a:off x="4553712" y="2487168"/>
            <a:ext cx="3017520" cy="841248"/>
          </a:xfrm>
          <a:prstGeom prst="rect">
            <a:avLst/>
          </a:prstGeom>
          <a:noFill/>
        </p:spPr>
        <p:txBody>
          <a:bodyPr wrap="none" lIns="0" tIns="0" rIns="0" bIns="0" anchor="t">
            <a:spAutoFit/>
          </a:bodyPr>
          <a:lstStyle/>
          <a:p>
            <a:pPr algn="l">
              <a:lnSpc>
                <a:spcPts val="2222"/>
              </a:lnSpc>
              <a:spcBef>
                <a:spcPts val="0"/>
              </a:spcBef>
              <a:spcAft>
                <a:spcPts val="0"/>
              </a:spcAft>
            </a:pPr>
            <a:r>
              <a:rPr sz="1900" b="0">
                <a:solidFill>
                  <a:srgbClr val="555B68"/>
                </a:solidFill>
                <a:latin typeface="Arial"/>
              </a:rPr>
              <a:t>Personal care and help</a:t>
            </a:r>
          </a:p>
          <a:p>
            <a:pPr algn="l">
              <a:lnSpc>
                <a:spcPts val="2222"/>
              </a:lnSpc>
              <a:spcBef>
                <a:spcPts val="0"/>
              </a:spcBef>
              <a:spcAft>
                <a:spcPts val="0"/>
              </a:spcAft>
            </a:pPr>
            <a:r>
              <a:rPr sz="1900" b="0">
                <a:solidFill>
                  <a:srgbClr val="555B68"/>
                </a:solidFill>
                <a:latin typeface="Arial"/>
              </a:rPr>
              <a:t>with everyday tasks.</a:t>
            </a:r>
          </a:p>
        </p:txBody>
      </p:sp>
      <p:sp>
        <p:nvSpPr>
          <p:cNvPr id="22" name="Rounded Rectangle 21"/>
          <p:cNvSpPr/>
          <p:nvPr/>
        </p:nvSpPr>
        <p:spPr>
          <a:xfrm>
            <a:off x="8101583" y="1810512"/>
            <a:ext cx="3483864" cy="1527048"/>
          </a:xfrm>
          <a:prstGeom prst="roundRect">
            <a:avLst>
              <a:gd name="adj" fmla="val 9580"/>
            </a:avLst>
          </a:prstGeom>
          <a:solidFill>
            <a:srgbClr val="FFF0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8321040" y="2039112"/>
            <a:ext cx="137160" cy="137160"/>
          </a:xfrm>
          <a:prstGeom prst="ellipse">
            <a:avLst/>
          </a:prstGeom>
          <a:solidFill>
            <a:srgbClr val="F91E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8595359" y="1975104"/>
            <a:ext cx="2743200" cy="384048"/>
          </a:xfrm>
          <a:prstGeom prst="rect">
            <a:avLst/>
          </a:prstGeom>
          <a:noFill/>
        </p:spPr>
        <p:txBody>
          <a:bodyPr wrap="none" lIns="0" tIns="0" rIns="0" bIns="0" anchor="t">
            <a:spAutoFit/>
          </a:bodyPr>
          <a:lstStyle/>
          <a:p>
            <a:pPr algn="l">
              <a:lnSpc>
                <a:spcPts val="2690"/>
              </a:lnSpc>
              <a:spcBef>
                <a:spcPts val="0"/>
              </a:spcBef>
              <a:spcAft>
                <a:spcPts val="0"/>
              </a:spcAft>
            </a:pPr>
            <a:r>
              <a:rPr sz="2300" b="1">
                <a:solidFill>
                  <a:srgbClr val="252735"/>
                </a:solidFill>
                <a:latin typeface="Arial"/>
              </a:rPr>
              <a:t>Safety</a:t>
            </a:r>
          </a:p>
        </p:txBody>
      </p:sp>
      <p:sp>
        <p:nvSpPr>
          <p:cNvPr id="25" name="TextBox 24"/>
          <p:cNvSpPr txBox="1"/>
          <p:nvPr/>
        </p:nvSpPr>
        <p:spPr>
          <a:xfrm>
            <a:off x="8321040" y="2487168"/>
            <a:ext cx="3017520" cy="841248"/>
          </a:xfrm>
          <a:prstGeom prst="rect">
            <a:avLst/>
          </a:prstGeom>
          <a:noFill/>
        </p:spPr>
        <p:txBody>
          <a:bodyPr wrap="none" lIns="0" tIns="0" rIns="0" bIns="0" anchor="t">
            <a:spAutoFit/>
          </a:bodyPr>
          <a:lstStyle/>
          <a:p>
            <a:pPr algn="l">
              <a:lnSpc>
                <a:spcPts val="2222"/>
              </a:lnSpc>
              <a:spcBef>
                <a:spcPts val="0"/>
              </a:spcBef>
              <a:spcAft>
                <a:spcPts val="0"/>
              </a:spcAft>
            </a:pPr>
            <a:r>
              <a:rPr sz="1900" b="0">
                <a:solidFill>
                  <a:srgbClr val="555B68"/>
                </a:solidFill>
                <a:latin typeface="Arial"/>
              </a:rPr>
              <a:t>Supervision and support to</a:t>
            </a:r>
          </a:p>
          <a:p>
            <a:pPr algn="l">
              <a:lnSpc>
                <a:spcPts val="2222"/>
              </a:lnSpc>
              <a:spcBef>
                <a:spcPts val="0"/>
              </a:spcBef>
              <a:spcAft>
                <a:spcPts val="0"/>
              </a:spcAft>
            </a:pPr>
            <a:r>
              <a:rPr sz="1900" b="0">
                <a:solidFill>
                  <a:srgbClr val="555B68"/>
                </a:solidFill>
                <a:latin typeface="Arial"/>
              </a:rPr>
              <a:t>participate safely.</a:t>
            </a:r>
          </a:p>
        </p:txBody>
      </p:sp>
      <p:sp>
        <p:nvSpPr>
          <p:cNvPr id="26" name="Rounded Rectangle 25"/>
          <p:cNvSpPr/>
          <p:nvPr/>
        </p:nvSpPr>
        <p:spPr>
          <a:xfrm>
            <a:off x="566928" y="3575304"/>
            <a:ext cx="3483864" cy="1527048"/>
          </a:xfrm>
          <a:prstGeom prst="roundRect">
            <a:avLst>
              <a:gd name="adj" fmla="val 9580"/>
            </a:avLst>
          </a:prstGeom>
          <a:solidFill>
            <a:srgbClr val="EEF9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26"/>
          <p:cNvSpPr/>
          <p:nvPr/>
        </p:nvSpPr>
        <p:spPr>
          <a:xfrm>
            <a:off x="786384" y="3803904"/>
            <a:ext cx="137160" cy="137160"/>
          </a:xfrm>
          <a:prstGeom prst="ellipse">
            <a:avLst/>
          </a:prstGeom>
          <a:solidFill>
            <a:srgbClr val="40B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1060704" y="3739896"/>
            <a:ext cx="2743200" cy="384048"/>
          </a:xfrm>
          <a:prstGeom prst="rect">
            <a:avLst/>
          </a:prstGeom>
          <a:noFill/>
        </p:spPr>
        <p:txBody>
          <a:bodyPr wrap="none" lIns="0" tIns="0" rIns="0" bIns="0" anchor="t">
            <a:spAutoFit/>
          </a:bodyPr>
          <a:lstStyle/>
          <a:p>
            <a:pPr algn="l">
              <a:lnSpc>
                <a:spcPts val="2690"/>
              </a:lnSpc>
              <a:spcBef>
                <a:spcPts val="0"/>
              </a:spcBef>
              <a:spcAft>
                <a:spcPts val="0"/>
              </a:spcAft>
            </a:pPr>
            <a:r>
              <a:rPr sz="2300" b="1">
                <a:solidFill>
                  <a:srgbClr val="252735"/>
                </a:solidFill>
                <a:latin typeface="Arial"/>
              </a:rPr>
              <a:t>Community life</a:t>
            </a:r>
          </a:p>
        </p:txBody>
      </p:sp>
      <p:sp>
        <p:nvSpPr>
          <p:cNvPr id="29" name="TextBox 28"/>
          <p:cNvSpPr txBox="1"/>
          <p:nvPr/>
        </p:nvSpPr>
        <p:spPr>
          <a:xfrm>
            <a:off x="786384" y="4251960"/>
            <a:ext cx="3017520" cy="841248"/>
          </a:xfrm>
          <a:prstGeom prst="rect">
            <a:avLst/>
          </a:prstGeom>
          <a:noFill/>
        </p:spPr>
        <p:txBody>
          <a:bodyPr wrap="none" lIns="0" tIns="0" rIns="0" bIns="0" anchor="t">
            <a:spAutoFit/>
          </a:bodyPr>
          <a:lstStyle/>
          <a:p>
            <a:pPr algn="l">
              <a:lnSpc>
                <a:spcPts val="2222"/>
              </a:lnSpc>
              <a:spcBef>
                <a:spcPts val="0"/>
              </a:spcBef>
              <a:spcAft>
                <a:spcPts val="0"/>
              </a:spcAft>
            </a:pPr>
            <a:r>
              <a:rPr sz="1900" b="0">
                <a:solidFill>
                  <a:srgbClr val="555B68"/>
                </a:solidFill>
                <a:latin typeface="Arial"/>
              </a:rPr>
              <a:t>Activities, access and</a:t>
            </a:r>
          </a:p>
          <a:p>
            <a:pPr algn="l">
              <a:lnSpc>
                <a:spcPts val="2222"/>
              </a:lnSpc>
              <a:spcBef>
                <a:spcPts val="0"/>
              </a:spcBef>
              <a:spcAft>
                <a:spcPts val="0"/>
              </a:spcAft>
            </a:pPr>
            <a:r>
              <a:rPr sz="1900" b="0">
                <a:solidFill>
                  <a:srgbClr val="555B68"/>
                </a:solidFill>
                <a:latin typeface="Arial"/>
              </a:rPr>
              <a:t>opportunities for friendship.</a:t>
            </a:r>
          </a:p>
        </p:txBody>
      </p:sp>
      <p:sp>
        <p:nvSpPr>
          <p:cNvPr id="30" name="Rounded Rectangle 29"/>
          <p:cNvSpPr/>
          <p:nvPr/>
        </p:nvSpPr>
        <p:spPr>
          <a:xfrm>
            <a:off x="4334256" y="3575304"/>
            <a:ext cx="3483864" cy="1527048"/>
          </a:xfrm>
          <a:prstGeom prst="roundRect">
            <a:avLst>
              <a:gd name="adj" fmla="val 9580"/>
            </a:avLst>
          </a:prstGeom>
          <a:solidFill>
            <a:srgbClr val="FFF8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p:cNvSpPr/>
          <p:nvPr/>
        </p:nvSpPr>
        <p:spPr>
          <a:xfrm>
            <a:off x="4553712" y="3803904"/>
            <a:ext cx="137160" cy="137160"/>
          </a:xfrm>
          <a:prstGeom prst="ellipse">
            <a:avLst/>
          </a:prstGeom>
          <a:solidFill>
            <a:srgbClr val="FFCC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4828032" y="3739896"/>
            <a:ext cx="2743200" cy="384048"/>
          </a:xfrm>
          <a:prstGeom prst="rect">
            <a:avLst/>
          </a:prstGeom>
          <a:noFill/>
        </p:spPr>
        <p:txBody>
          <a:bodyPr wrap="none" lIns="0" tIns="0" rIns="0" bIns="0" anchor="t">
            <a:spAutoFit/>
          </a:bodyPr>
          <a:lstStyle/>
          <a:p>
            <a:pPr algn="l">
              <a:lnSpc>
                <a:spcPts val="2690"/>
              </a:lnSpc>
              <a:spcBef>
                <a:spcPts val="0"/>
              </a:spcBef>
              <a:spcAft>
                <a:spcPts val="0"/>
              </a:spcAft>
            </a:pPr>
            <a:r>
              <a:rPr sz="2300" b="1">
                <a:solidFill>
                  <a:srgbClr val="252735"/>
                </a:solidFill>
                <a:latin typeface="Arial"/>
              </a:rPr>
              <a:t>Development</a:t>
            </a:r>
          </a:p>
        </p:txBody>
      </p:sp>
      <p:sp>
        <p:nvSpPr>
          <p:cNvPr id="33" name="TextBox 32"/>
          <p:cNvSpPr txBox="1"/>
          <p:nvPr/>
        </p:nvSpPr>
        <p:spPr>
          <a:xfrm>
            <a:off x="4553712" y="4251960"/>
            <a:ext cx="3017520" cy="841248"/>
          </a:xfrm>
          <a:prstGeom prst="rect">
            <a:avLst/>
          </a:prstGeom>
          <a:noFill/>
        </p:spPr>
        <p:txBody>
          <a:bodyPr wrap="none" lIns="0" tIns="0" rIns="0" bIns="0" anchor="t">
            <a:spAutoFit/>
          </a:bodyPr>
          <a:lstStyle/>
          <a:p>
            <a:pPr algn="l">
              <a:lnSpc>
                <a:spcPts val="2222"/>
              </a:lnSpc>
              <a:spcBef>
                <a:spcPts val="0"/>
              </a:spcBef>
              <a:spcAft>
                <a:spcPts val="0"/>
              </a:spcAft>
            </a:pPr>
            <a:r>
              <a:rPr sz="1900" b="0">
                <a:solidFill>
                  <a:srgbClr val="555B68"/>
                </a:solidFill>
                <a:latin typeface="Arial"/>
              </a:rPr>
              <a:t>Confidence, learning and</a:t>
            </a:r>
          </a:p>
          <a:p>
            <a:pPr algn="l">
              <a:lnSpc>
                <a:spcPts val="2222"/>
              </a:lnSpc>
              <a:spcBef>
                <a:spcPts val="0"/>
              </a:spcBef>
              <a:spcAft>
                <a:spcPts val="0"/>
              </a:spcAft>
            </a:pPr>
            <a:r>
              <a:rPr sz="1900" b="0">
                <a:solidFill>
                  <a:srgbClr val="555B68"/>
                </a:solidFill>
                <a:latin typeface="Arial"/>
              </a:rPr>
              <a:t>independence.</a:t>
            </a:r>
          </a:p>
        </p:txBody>
      </p:sp>
      <p:sp>
        <p:nvSpPr>
          <p:cNvPr id="34" name="Rounded Rectangle 33"/>
          <p:cNvSpPr/>
          <p:nvPr/>
        </p:nvSpPr>
        <p:spPr>
          <a:xfrm>
            <a:off x="8101583" y="3575304"/>
            <a:ext cx="3483864" cy="1527048"/>
          </a:xfrm>
          <a:prstGeom prst="roundRect">
            <a:avLst>
              <a:gd name="adj" fmla="val 9580"/>
            </a:avLst>
          </a:prstGeom>
          <a:solidFill>
            <a:srgbClr val="F5EB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val 34"/>
          <p:cNvSpPr/>
          <p:nvPr/>
        </p:nvSpPr>
        <p:spPr>
          <a:xfrm>
            <a:off x="8321040" y="3803904"/>
            <a:ext cx="137160" cy="137160"/>
          </a:xfrm>
          <a:prstGeom prst="ellipse">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8595359" y="3739896"/>
            <a:ext cx="2743200" cy="384048"/>
          </a:xfrm>
          <a:prstGeom prst="rect">
            <a:avLst/>
          </a:prstGeom>
          <a:noFill/>
        </p:spPr>
        <p:txBody>
          <a:bodyPr wrap="none" lIns="0" tIns="0" rIns="0" bIns="0" anchor="t">
            <a:spAutoFit/>
          </a:bodyPr>
          <a:lstStyle/>
          <a:p>
            <a:pPr algn="l">
              <a:lnSpc>
                <a:spcPts val="2690"/>
              </a:lnSpc>
              <a:spcBef>
                <a:spcPts val="0"/>
              </a:spcBef>
              <a:spcAft>
                <a:spcPts val="0"/>
              </a:spcAft>
            </a:pPr>
            <a:r>
              <a:rPr sz="2300" b="1">
                <a:solidFill>
                  <a:srgbClr val="252735"/>
                </a:solidFill>
                <a:latin typeface="Arial"/>
              </a:rPr>
              <a:t>Family life</a:t>
            </a:r>
          </a:p>
        </p:txBody>
      </p:sp>
      <p:sp>
        <p:nvSpPr>
          <p:cNvPr id="37" name="TextBox 36"/>
          <p:cNvSpPr txBox="1"/>
          <p:nvPr/>
        </p:nvSpPr>
        <p:spPr>
          <a:xfrm>
            <a:off x="8321040" y="4251960"/>
            <a:ext cx="3017520" cy="841248"/>
          </a:xfrm>
          <a:prstGeom prst="rect">
            <a:avLst/>
          </a:prstGeom>
          <a:noFill/>
        </p:spPr>
        <p:txBody>
          <a:bodyPr wrap="none" lIns="0" tIns="0" rIns="0" bIns="0" anchor="t">
            <a:spAutoFit/>
          </a:bodyPr>
          <a:lstStyle/>
          <a:p>
            <a:pPr algn="l">
              <a:lnSpc>
                <a:spcPts val="2222"/>
              </a:lnSpc>
              <a:spcBef>
                <a:spcPts val="0"/>
              </a:spcBef>
              <a:spcAft>
                <a:spcPts val="0"/>
              </a:spcAft>
            </a:pPr>
            <a:r>
              <a:rPr sz="1900" b="0">
                <a:solidFill>
                  <a:srgbClr val="555B68"/>
                </a:solidFill>
                <a:latin typeface="Arial"/>
              </a:rPr>
              <a:t>Caring demands and</a:t>
            </a:r>
          </a:p>
          <a:p>
            <a:pPr algn="l">
              <a:lnSpc>
                <a:spcPts val="2222"/>
              </a:lnSpc>
              <a:spcBef>
                <a:spcPts val="0"/>
              </a:spcBef>
              <a:spcAft>
                <a:spcPts val="0"/>
              </a:spcAft>
            </a:pPr>
            <a:r>
              <a:rPr sz="1900" b="0">
                <a:solidFill>
                  <a:srgbClr val="555B68"/>
                </a:solidFill>
                <a:latin typeface="Arial"/>
              </a:rPr>
              <a:t>impact on parents and</a:t>
            </a:r>
          </a:p>
          <a:p>
            <a:pPr algn="l">
              <a:lnSpc>
                <a:spcPts val="2222"/>
              </a:lnSpc>
              <a:spcBef>
                <a:spcPts val="0"/>
              </a:spcBef>
              <a:spcAft>
                <a:spcPts val="0"/>
              </a:spcAft>
            </a:pPr>
            <a:r>
              <a:rPr sz="1900" b="0">
                <a:solidFill>
                  <a:srgbClr val="555B68"/>
                </a:solidFill>
                <a:latin typeface="Arial"/>
              </a:rPr>
              <a:t>siblings.</a:t>
            </a:r>
          </a:p>
        </p:txBody>
      </p:sp>
      <p:sp>
        <p:nvSpPr>
          <p:cNvPr id="38" name="Rounded Rectangle 37"/>
          <p:cNvSpPr/>
          <p:nvPr/>
        </p:nvSpPr>
        <p:spPr>
          <a:xfrm>
            <a:off x="566928" y="5605272"/>
            <a:ext cx="11018520" cy="585216"/>
          </a:xfrm>
          <a:prstGeom prst="roundRect">
            <a:avLst>
              <a:gd name="adj" fmla="val 15000"/>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804672" y="5737859"/>
            <a:ext cx="10543032" cy="365760"/>
          </a:xfrm>
          <a:prstGeom prst="rect">
            <a:avLst/>
          </a:prstGeom>
          <a:noFill/>
        </p:spPr>
        <p:txBody>
          <a:bodyPr wrap="none" lIns="0" tIns="0" rIns="0" bIns="0" anchor="t">
            <a:spAutoFit/>
          </a:bodyPr>
          <a:lstStyle/>
          <a:p>
            <a:pPr algn="l">
              <a:lnSpc>
                <a:spcPts val="2457"/>
              </a:lnSpc>
              <a:spcBef>
                <a:spcPts val="0"/>
              </a:spcBef>
              <a:spcAft>
                <a:spcPts val="0"/>
              </a:spcAft>
            </a:pPr>
            <a:r>
              <a:rPr sz="2100" b="1">
                <a:solidFill>
                  <a:srgbClr val="FFFFFF"/>
                </a:solidFill>
                <a:latin typeface="Arial"/>
              </a:rPr>
              <a:t>Use real examples of what support your child needs and why.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2438399" cy="82296"/>
          </a:xfrm>
          <a:prstGeom prst="rect">
            <a:avLst/>
          </a:prstGeom>
          <a:solidFill>
            <a:srgbClr val="08C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2438399" y="0"/>
            <a:ext cx="2438399" cy="82296"/>
          </a:xfrm>
          <a:prstGeom prst="rect">
            <a:avLst/>
          </a:prstGeom>
          <a:solidFill>
            <a:srgbClr val="F91E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4876799" y="0"/>
            <a:ext cx="2438399" cy="82296"/>
          </a:xfrm>
          <a:prstGeom prst="rect">
            <a:avLst/>
          </a:prstGeom>
          <a:solidFill>
            <a:srgbClr val="FFCC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199" y="0"/>
            <a:ext cx="2438399" cy="82296"/>
          </a:xfrm>
          <a:prstGeom prst="rect">
            <a:avLst/>
          </a:prstGeom>
          <a:solidFill>
            <a:srgbClr val="40B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9753599" y="0"/>
            <a:ext cx="2438399" cy="82296"/>
          </a:xfrm>
          <a:prstGeom prst="rect">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66928" y="338328"/>
            <a:ext cx="9875520" cy="256032"/>
          </a:xfrm>
          <a:prstGeom prst="rect">
            <a:avLst/>
          </a:prstGeom>
          <a:noFill/>
        </p:spPr>
        <p:txBody>
          <a:bodyPr wrap="none" lIns="0" tIns="0" rIns="0" bIns="0" anchor="t">
            <a:spAutoFit/>
          </a:bodyPr>
          <a:lstStyle/>
          <a:p>
            <a:pPr algn="l">
              <a:lnSpc>
                <a:spcPts val="1404"/>
              </a:lnSpc>
              <a:spcBef>
                <a:spcPts val="0"/>
              </a:spcBef>
              <a:spcAft>
                <a:spcPts val="0"/>
              </a:spcAft>
            </a:pPr>
            <a:r>
              <a:rPr sz="1200" b="1">
                <a:solidFill>
                  <a:srgbClr val="921397"/>
                </a:solidFill>
                <a:latin typeface="Arial"/>
              </a:rPr>
              <a:t>07 / WHAT HAPPENS NEXT</a:t>
            </a:r>
          </a:p>
        </p:txBody>
      </p:sp>
      <p:sp>
        <p:nvSpPr>
          <p:cNvPr id="9" name="TextBox 8"/>
          <p:cNvSpPr txBox="1"/>
          <p:nvPr/>
        </p:nvSpPr>
        <p:spPr>
          <a:xfrm>
            <a:off x="566928" y="804672"/>
            <a:ext cx="10104120" cy="731520"/>
          </a:xfrm>
          <a:prstGeom prst="rect">
            <a:avLst/>
          </a:prstGeom>
          <a:noFill/>
        </p:spPr>
        <p:txBody>
          <a:bodyPr wrap="none" lIns="0" tIns="0" rIns="0" bIns="0" anchor="t">
            <a:spAutoFit/>
          </a:bodyPr>
          <a:lstStyle/>
          <a:p>
            <a:pPr algn="l">
              <a:lnSpc>
                <a:spcPts val="3978"/>
              </a:lnSpc>
              <a:spcBef>
                <a:spcPts val="0"/>
              </a:spcBef>
              <a:spcAft>
                <a:spcPts val="0"/>
              </a:spcAft>
            </a:pPr>
            <a:r>
              <a:rPr sz="3400" b="1">
                <a:solidFill>
                  <a:srgbClr val="252735"/>
                </a:solidFill>
                <a:latin typeface="Arial"/>
              </a:rPr>
              <a:t>From assessment to agreed support</a:t>
            </a:r>
          </a:p>
        </p:txBody>
      </p:sp>
      <p:pic>
        <p:nvPicPr>
          <p:cNvPr id="10" name="Picture 9" descr="slide1_4.png"/>
          <p:cNvPicPr>
            <a:picLocks noChangeAspect="1"/>
          </p:cNvPicPr>
          <p:nvPr/>
        </p:nvPicPr>
        <p:blipFill>
          <a:blip r:embed="rId3"/>
          <a:stretch>
            <a:fillRect/>
          </a:stretch>
        </p:blipFill>
        <p:spPr>
          <a:xfrm>
            <a:off x="10844784" y="320040"/>
            <a:ext cx="777240" cy="647395"/>
          </a:xfrm>
          <a:prstGeom prst="rect">
            <a:avLst/>
          </a:prstGeom>
        </p:spPr>
      </p:pic>
      <p:sp>
        <p:nvSpPr>
          <p:cNvPr id="11" name="Rectangle 10"/>
          <p:cNvSpPr/>
          <p:nvPr/>
        </p:nvSpPr>
        <p:spPr>
          <a:xfrm>
            <a:off x="566928" y="6419088"/>
            <a:ext cx="11018520" cy="12801"/>
          </a:xfrm>
          <a:prstGeom prst="rect">
            <a:avLst/>
          </a:prstGeom>
          <a:solidFill>
            <a:srgbClr val="E4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66928" y="6510528"/>
            <a:ext cx="1490793" cy="153888"/>
          </a:xfrm>
          <a:prstGeom prst="rect">
            <a:avLst/>
          </a:prstGeom>
          <a:noFill/>
        </p:spPr>
        <p:txBody>
          <a:bodyPr wrap="none" lIns="0" tIns="0" rIns="0" bIns="0" anchor="t">
            <a:spAutoFit/>
          </a:bodyPr>
          <a:lstStyle/>
          <a:p>
            <a:pPr algn="l">
              <a:lnSpc>
                <a:spcPts val="1170"/>
              </a:lnSpc>
              <a:spcBef>
                <a:spcPts val="0"/>
              </a:spcBef>
              <a:spcAft>
                <a:spcPts val="0"/>
              </a:spcAft>
            </a:pPr>
            <a:r>
              <a:rPr sz="1000" b="0" dirty="0">
                <a:solidFill>
                  <a:srgbClr val="555B68"/>
                </a:solidFill>
                <a:latin typeface="Arial"/>
              </a:rPr>
              <a:t>Down Syndrome Cheshire</a:t>
            </a:r>
          </a:p>
        </p:txBody>
      </p:sp>
      <p:sp>
        <p:nvSpPr>
          <p:cNvPr id="13" name="TextBox 12"/>
          <p:cNvSpPr txBox="1"/>
          <p:nvPr/>
        </p:nvSpPr>
        <p:spPr>
          <a:xfrm>
            <a:off x="10671048" y="6492240"/>
            <a:ext cx="914400" cy="237744"/>
          </a:xfrm>
          <a:prstGeom prst="rect">
            <a:avLst/>
          </a:prstGeom>
          <a:noFill/>
        </p:spPr>
        <p:txBody>
          <a:bodyPr wrap="none" lIns="0" tIns="0" rIns="0" bIns="0" anchor="t">
            <a:spAutoFit/>
          </a:bodyPr>
          <a:lstStyle/>
          <a:p>
            <a:pPr algn="r">
              <a:lnSpc>
                <a:spcPts val="1287"/>
              </a:lnSpc>
              <a:spcBef>
                <a:spcPts val="0"/>
              </a:spcBef>
              <a:spcAft>
                <a:spcPts val="0"/>
              </a:spcAft>
            </a:pPr>
            <a:r>
              <a:rPr sz="1100" b="0">
                <a:solidFill>
                  <a:srgbClr val="555B68"/>
                </a:solidFill>
                <a:latin typeface="Arial"/>
              </a:rPr>
              <a:t>08 / 10</a:t>
            </a:r>
          </a:p>
        </p:txBody>
      </p:sp>
      <p:sp>
        <p:nvSpPr>
          <p:cNvPr id="14" name="Oval 13"/>
          <p:cNvSpPr/>
          <p:nvPr/>
        </p:nvSpPr>
        <p:spPr>
          <a:xfrm>
            <a:off x="676656" y="1819656"/>
            <a:ext cx="457200" cy="457200"/>
          </a:xfrm>
          <a:prstGeom prst="ellipse">
            <a:avLst/>
          </a:prstGeom>
          <a:solidFill>
            <a:srgbClr val="08C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76656" y="1879092"/>
            <a:ext cx="457200" cy="274320"/>
          </a:xfrm>
          <a:prstGeom prst="rect">
            <a:avLst/>
          </a:prstGeom>
          <a:noFill/>
        </p:spPr>
        <p:txBody>
          <a:bodyPr wrap="none" lIns="0" tIns="0" rIns="0" bIns="0" anchor="t">
            <a:spAutoFit/>
          </a:bodyPr>
          <a:lstStyle/>
          <a:p>
            <a:pPr algn="ctr">
              <a:lnSpc>
                <a:spcPts val="2106"/>
              </a:lnSpc>
              <a:spcBef>
                <a:spcPts val="0"/>
              </a:spcBef>
              <a:spcAft>
                <a:spcPts val="0"/>
              </a:spcAft>
            </a:pPr>
            <a:r>
              <a:rPr sz="1800" b="1">
                <a:solidFill>
                  <a:srgbClr val="252735"/>
                </a:solidFill>
                <a:latin typeface="Arial"/>
              </a:rPr>
              <a:t>1</a:t>
            </a:r>
          </a:p>
        </p:txBody>
      </p:sp>
      <p:sp>
        <p:nvSpPr>
          <p:cNvPr id="16" name="Rounded Rectangle 15"/>
          <p:cNvSpPr/>
          <p:nvPr/>
        </p:nvSpPr>
        <p:spPr>
          <a:xfrm>
            <a:off x="1399032" y="1746504"/>
            <a:ext cx="10186416" cy="722376"/>
          </a:xfrm>
          <a:prstGeom prst="roundRect">
            <a:avLst>
              <a:gd name="adj" fmla="val 15000"/>
            </a:avLst>
          </a:prstGeom>
          <a:solidFill>
            <a:srgbClr val="F7F8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636776" y="1911095"/>
            <a:ext cx="5056632" cy="402336"/>
          </a:xfrm>
          <a:prstGeom prst="rect">
            <a:avLst/>
          </a:prstGeom>
          <a:noFill/>
        </p:spPr>
        <p:txBody>
          <a:bodyPr wrap="none" lIns="0" tIns="0" rIns="0" bIns="0" anchor="t">
            <a:spAutoFit/>
          </a:bodyPr>
          <a:lstStyle/>
          <a:p>
            <a:pPr algn="l">
              <a:lnSpc>
                <a:spcPts val="2690"/>
              </a:lnSpc>
              <a:spcBef>
                <a:spcPts val="0"/>
              </a:spcBef>
              <a:spcAft>
                <a:spcPts val="0"/>
              </a:spcAft>
            </a:pPr>
            <a:r>
              <a:rPr sz="2300" b="1">
                <a:solidFill>
                  <a:srgbClr val="252735"/>
                </a:solidFill>
                <a:latin typeface="Arial"/>
              </a:rPr>
              <a:t>Ask for an assessment</a:t>
            </a:r>
          </a:p>
        </p:txBody>
      </p:sp>
      <p:sp>
        <p:nvSpPr>
          <p:cNvPr id="18" name="TextBox 17"/>
          <p:cNvSpPr txBox="1"/>
          <p:nvPr/>
        </p:nvSpPr>
        <p:spPr>
          <a:xfrm>
            <a:off x="6812280" y="1911095"/>
            <a:ext cx="4526280" cy="411480"/>
          </a:xfrm>
          <a:prstGeom prst="rect">
            <a:avLst/>
          </a:prstGeom>
          <a:noFill/>
        </p:spPr>
        <p:txBody>
          <a:bodyPr wrap="none" lIns="0" tIns="0" rIns="0" bIns="0" anchor="t">
            <a:spAutoFit/>
          </a:bodyPr>
          <a:lstStyle/>
          <a:p>
            <a:pPr algn="l">
              <a:lnSpc>
                <a:spcPts val="2222"/>
              </a:lnSpc>
              <a:spcBef>
                <a:spcPts val="0"/>
              </a:spcBef>
              <a:spcAft>
                <a:spcPts val="0"/>
              </a:spcAft>
            </a:pPr>
            <a:r>
              <a:rPr sz="1900" b="0">
                <a:solidFill>
                  <a:srgbClr val="555B68"/>
                </a:solidFill>
                <a:latin typeface="Arial"/>
              </a:rPr>
              <a:t>Describe needs and share examples.</a:t>
            </a:r>
          </a:p>
        </p:txBody>
      </p:sp>
      <p:sp>
        <p:nvSpPr>
          <p:cNvPr id="19" name="Oval 18"/>
          <p:cNvSpPr/>
          <p:nvPr/>
        </p:nvSpPr>
        <p:spPr>
          <a:xfrm>
            <a:off x="676656" y="2724912"/>
            <a:ext cx="457200" cy="457200"/>
          </a:xfrm>
          <a:prstGeom prst="ellipse">
            <a:avLst/>
          </a:prstGeom>
          <a:solidFill>
            <a:srgbClr val="FFCC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76656" y="2784348"/>
            <a:ext cx="457200" cy="274320"/>
          </a:xfrm>
          <a:prstGeom prst="rect">
            <a:avLst/>
          </a:prstGeom>
          <a:noFill/>
        </p:spPr>
        <p:txBody>
          <a:bodyPr wrap="none" lIns="0" tIns="0" rIns="0" bIns="0" anchor="t">
            <a:spAutoFit/>
          </a:bodyPr>
          <a:lstStyle/>
          <a:p>
            <a:pPr algn="ctr">
              <a:lnSpc>
                <a:spcPts val="2106"/>
              </a:lnSpc>
              <a:spcBef>
                <a:spcPts val="0"/>
              </a:spcBef>
              <a:spcAft>
                <a:spcPts val="0"/>
              </a:spcAft>
            </a:pPr>
            <a:r>
              <a:rPr sz="1800" b="1">
                <a:solidFill>
                  <a:srgbClr val="252735"/>
                </a:solidFill>
                <a:latin typeface="Arial"/>
              </a:rPr>
              <a:t>2</a:t>
            </a:r>
          </a:p>
        </p:txBody>
      </p:sp>
      <p:sp>
        <p:nvSpPr>
          <p:cNvPr id="21" name="Rounded Rectangle 20"/>
          <p:cNvSpPr/>
          <p:nvPr/>
        </p:nvSpPr>
        <p:spPr>
          <a:xfrm>
            <a:off x="1399032" y="2651760"/>
            <a:ext cx="10186416" cy="722376"/>
          </a:xfrm>
          <a:prstGeom prst="roundRect">
            <a:avLst>
              <a:gd name="adj" fmla="val 15000"/>
            </a:avLst>
          </a:prstGeom>
          <a:solidFill>
            <a:srgbClr val="F7F8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1636776" y="2816352"/>
            <a:ext cx="5056632" cy="402336"/>
          </a:xfrm>
          <a:prstGeom prst="rect">
            <a:avLst/>
          </a:prstGeom>
          <a:noFill/>
        </p:spPr>
        <p:txBody>
          <a:bodyPr wrap="none" lIns="0" tIns="0" rIns="0" bIns="0" anchor="t">
            <a:spAutoFit/>
          </a:bodyPr>
          <a:lstStyle/>
          <a:p>
            <a:pPr algn="l">
              <a:lnSpc>
                <a:spcPts val="2690"/>
              </a:lnSpc>
              <a:spcBef>
                <a:spcPts val="0"/>
              </a:spcBef>
              <a:spcAft>
                <a:spcPts val="0"/>
              </a:spcAft>
            </a:pPr>
            <a:r>
              <a:rPr sz="2300" b="1">
                <a:solidFill>
                  <a:srgbClr val="252735"/>
                </a:solidFill>
                <a:latin typeface="Arial"/>
              </a:rPr>
              <a:t>Agree needs and outcomes</a:t>
            </a:r>
          </a:p>
        </p:txBody>
      </p:sp>
      <p:sp>
        <p:nvSpPr>
          <p:cNvPr id="23" name="TextBox 22"/>
          <p:cNvSpPr txBox="1"/>
          <p:nvPr/>
        </p:nvSpPr>
        <p:spPr>
          <a:xfrm>
            <a:off x="6812280" y="2816352"/>
            <a:ext cx="4526280" cy="411480"/>
          </a:xfrm>
          <a:prstGeom prst="rect">
            <a:avLst/>
          </a:prstGeom>
          <a:noFill/>
        </p:spPr>
        <p:txBody>
          <a:bodyPr wrap="none" lIns="0" tIns="0" rIns="0" bIns="0" anchor="t">
            <a:spAutoFit/>
          </a:bodyPr>
          <a:lstStyle/>
          <a:p>
            <a:pPr algn="l">
              <a:lnSpc>
                <a:spcPts val="2222"/>
              </a:lnSpc>
              <a:spcBef>
                <a:spcPts val="0"/>
              </a:spcBef>
              <a:spcAft>
                <a:spcPts val="0"/>
              </a:spcAft>
            </a:pPr>
            <a:r>
              <a:rPr sz="1900" b="0">
                <a:solidFill>
                  <a:srgbClr val="555B68"/>
                </a:solidFill>
                <a:latin typeface="Arial"/>
              </a:rPr>
              <a:t>Discuss what support would help.</a:t>
            </a:r>
          </a:p>
        </p:txBody>
      </p:sp>
      <p:sp>
        <p:nvSpPr>
          <p:cNvPr id="24" name="Oval 23"/>
          <p:cNvSpPr/>
          <p:nvPr/>
        </p:nvSpPr>
        <p:spPr>
          <a:xfrm>
            <a:off x="676656" y="3630168"/>
            <a:ext cx="457200" cy="457200"/>
          </a:xfrm>
          <a:prstGeom prst="ellipse">
            <a:avLst/>
          </a:prstGeom>
          <a:solidFill>
            <a:srgbClr val="40B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676656" y="3689604"/>
            <a:ext cx="457200" cy="274320"/>
          </a:xfrm>
          <a:prstGeom prst="rect">
            <a:avLst/>
          </a:prstGeom>
          <a:noFill/>
        </p:spPr>
        <p:txBody>
          <a:bodyPr wrap="none" lIns="0" tIns="0" rIns="0" bIns="0" anchor="t">
            <a:spAutoFit/>
          </a:bodyPr>
          <a:lstStyle/>
          <a:p>
            <a:pPr algn="ctr">
              <a:lnSpc>
                <a:spcPts val="2106"/>
              </a:lnSpc>
              <a:spcBef>
                <a:spcPts val="0"/>
              </a:spcBef>
              <a:spcAft>
                <a:spcPts val="0"/>
              </a:spcAft>
            </a:pPr>
            <a:r>
              <a:rPr sz="1800" b="1">
                <a:solidFill>
                  <a:srgbClr val="252735"/>
                </a:solidFill>
                <a:latin typeface="Arial"/>
              </a:rPr>
              <a:t>3</a:t>
            </a:r>
          </a:p>
        </p:txBody>
      </p:sp>
      <p:sp>
        <p:nvSpPr>
          <p:cNvPr id="26" name="Rounded Rectangle 25"/>
          <p:cNvSpPr/>
          <p:nvPr/>
        </p:nvSpPr>
        <p:spPr>
          <a:xfrm>
            <a:off x="1399032" y="3557015"/>
            <a:ext cx="10186416" cy="722376"/>
          </a:xfrm>
          <a:prstGeom prst="roundRect">
            <a:avLst>
              <a:gd name="adj" fmla="val 15000"/>
            </a:avLst>
          </a:prstGeom>
          <a:solidFill>
            <a:srgbClr val="F7F8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1636776" y="3721607"/>
            <a:ext cx="5056632" cy="402336"/>
          </a:xfrm>
          <a:prstGeom prst="rect">
            <a:avLst/>
          </a:prstGeom>
          <a:noFill/>
        </p:spPr>
        <p:txBody>
          <a:bodyPr wrap="none" lIns="0" tIns="0" rIns="0" bIns="0" anchor="t">
            <a:spAutoFit/>
          </a:bodyPr>
          <a:lstStyle/>
          <a:p>
            <a:pPr algn="l">
              <a:lnSpc>
                <a:spcPts val="2690"/>
              </a:lnSpc>
              <a:spcBef>
                <a:spcPts val="0"/>
              </a:spcBef>
              <a:spcAft>
                <a:spcPts val="0"/>
              </a:spcAft>
            </a:pPr>
            <a:r>
              <a:rPr sz="2300" b="1">
                <a:solidFill>
                  <a:srgbClr val="252735"/>
                </a:solidFill>
                <a:latin typeface="Arial"/>
              </a:rPr>
              <a:t>Agree the funding route</a:t>
            </a:r>
          </a:p>
        </p:txBody>
      </p:sp>
      <p:sp>
        <p:nvSpPr>
          <p:cNvPr id="28" name="TextBox 27"/>
          <p:cNvSpPr txBox="1"/>
          <p:nvPr/>
        </p:nvSpPr>
        <p:spPr>
          <a:xfrm>
            <a:off x="6812280" y="3721607"/>
            <a:ext cx="4526280" cy="411480"/>
          </a:xfrm>
          <a:prstGeom prst="rect">
            <a:avLst/>
          </a:prstGeom>
          <a:noFill/>
        </p:spPr>
        <p:txBody>
          <a:bodyPr wrap="none" lIns="0" tIns="0" rIns="0" bIns="0" anchor="t">
            <a:spAutoFit/>
          </a:bodyPr>
          <a:lstStyle/>
          <a:p>
            <a:pPr algn="l">
              <a:lnSpc>
                <a:spcPts val="2222"/>
              </a:lnSpc>
              <a:spcBef>
                <a:spcPts val="0"/>
              </a:spcBef>
              <a:spcAft>
                <a:spcPts val="0"/>
              </a:spcAft>
            </a:pPr>
            <a:r>
              <a:rPr sz="1900" b="0">
                <a:solidFill>
                  <a:srgbClr val="555B68"/>
                </a:solidFill>
                <a:latin typeface="Arial"/>
              </a:rPr>
              <a:t>Discuss direct payment options.</a:t>
            </a:r>
          </a:p>
        </p:txBody>
      </p:sp>
      <p:sp>
        <p:nvSpPr>
          <p:cNvPr id="29" name="Oval 28"/>
          <p:cNvSpPr/>
          <p:nvPr/>
        </p:nvSpPr>
        <p:spPr>
          <a:xfrm>
            <a:off x="676656" y="4535424"/>
            <a:ext cx="457200" cy="457200"/>
          </a:xfrm>
          <a:prstGeom prst="ellipse">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76656" y="4594860"/>
            <a:ext cx="457200" cy="274320"/>
          </a:xfrm>
          <a:prstGeom prst="rect">
            <a:avLst/>
          </a:prstGeom>
          <a:noFill/>
        </p:spPr>
        <p:txBody>
          <a:bodyPr wrap="none" lIns="0" tIns="0" rIns="0" bIns="0" anchor="t">
            <a:spAutoFit/>
          </a:bodyPr>
          <a:lstStyle/>
          <a:p>
            <a:pPr algn="ctr">
              <a:lnSpc>
                <a:spcPts val="2106"/>
              </a:lnSpc>
              <a:spcBef>
                <a:spcPts val="0"/>
              </a:spcBef>
              <a:spcAft>
                <a:spcPts val="0"/>
              </a:spcAft>
            </a:pPr>
            <a:r>
              <a:rPr sz="1800" b="1">
                <a:solidFill>
                  <a:srgbClr val="252735"/>
                </a:solidFill>
                <a:latin typeface="Arial"/>
              </a:rPr>
              <a:t>4</a:t>
            </a:r>
          </a:p>
        </p:txBody>
      </p:sp>
      <p:sp>
        <p:nvSpPr>
          <p:cNvPr id="31" name="Rounded Rectangle 30"/>
          <p:cNvSpPr/>
          <p:nvPr/>
        </p:nvSpPr>
        <p:spPr>
          <a:xfrm>
            <a:off x="1399032" y="4462272"/>
            <a:ext cx="10186416" cy="722376"/>
          </a:xfrm>
          <a:prstGeom prst="roundRect">
            <a:avLst>
              <a:gd name="adj" fmla="val 15000"/>
            </a:avLst>
          </a:prstGeom>
          <a:solidFill>
            <a:srgbClr val="F7F8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1636776" y="4626864"/>
            <a:ext cx="5056632" cy="402336"/>
          </a:xfrm>
          <a:prstGeom prst="rect">
            <a:avLst/>
          </a:prstGeom>
          <a:noFill/>
        </p:spPr>
        <p:txBody>
          <a:bodyPr wrap="none" lIns="0" tIns="0" rIns="0" bIns="0" anchor="t">
            <a:spAutoFit/>
          </a:bodyPr>
          <a:lstStyle/>
          <a:p>
            <a:pPr algn="l">
              <a:lnSpc>
                <a:spcPts val="2690"/>
              </a:lnSpc>
              <a:spcBef>
                <a:spcPts val="0"/>
              </a:spcBef>
              <a:spcAft>
                <a:spcPts val="0"/>
              </a:spcAft>
            </a:pPr>
            <a:r>
              <a:rPr sz="2300" b="1">
                <a:solidFill>
                  <a:srgbClr val="252735"/>
                </a:solidFill>
                <a:latin typeface="Arial"/>
              </a:rPr>
              <a:t>Arrange and review support</a:t>
            </a:r>
          </a:p>
        </p:txBody>
      </p:sp>
      <p:sp>
        <p:nvSpPr>
          <p:cNvPr id="33" name="TextBox 32"/>
          <p:cNvSpPr txBox="1"/>
          <p:nvPr/>
        </p:nvSpPr>
        <p:spPr>
          <a:xfrm>
            <a:off x="6812280" y="4626864"/>
            <a:ext cx="4526280" cy="411480"/>
          </a:xfrm>
          <a:prstGeom prst="rect">
            <a:avLst/>
          </a:prstGeom>
          <a:noFill/>
        </p:spPr>
        <p:txBody>
          <a:bodyPr wrap="none" lIns="0" tIns="0" rIns="0" bIns="0" anchor="t">
            <a:spAutoFit/>
          </a:bodyPr>
          <a:lstStyle/>
          <a:p>
            <a:pPr algn="l">
              <a:lnSpc>
                <a:spcPts val="2222"/>
              </a:lnSpc>
              <a:spcBef>
                <a:spcPts val="0"/>
              </a:spcBef>
              <a:spcAft>
                <a:spcPts val="0"/>
              </a:spcAft>
            </a:pPr>
            <a:r>
              <a:rPr sz="1900" b="0">
                <a:solidFill>
                  <a:srgbClr val="555B68"/>
                </a:solidFill>
                <a:latin typeface="Arial"/>
              </a:rPr>
              <a:t>Keep records and review the support.</a:t>
            </a:r>
          </a:p>
        </p:txBody>
      </p:sp>
      <p:sp>
        <p:nvSpPr>
          <p:cNvPr id="34" name="Rounded Rectangle 33"/>
          <p:cNvSpPr/>
          <p:nvPr/>
        </p:nvSpPr>
        <p:spPr>
          <a:xfrm>
            <a:off x="566928" y="5705856"/>
            <a:ext cx="11018520" cy="585216"/>
          </a:xfrm>
          <a:prstGeom prst="roundRect">
            <a:avLst>
              <a:gd name="adj" fmla="val 15000"/>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804672" y="5838444"/>
            <a:ext cx="10543032" cy="365760"/>
          </a:xfrm>
          <a:prstGeom prst="rect">
            <a:avLst/>
          </a:prstGeom>
          <a:noFill/>
        </p:spPr>
        <p:txBody>
          <a:bodyPr wrap="none" lIns="0" tIns="0" rIns="0" bIns="0" anchor="t">
            <a:spAutoFit/>
          </a:bodyPr>
          <a:lstStyle/>
          <a:p>
            <a:pPr algn="l">
              <a:lnSpc>
                <a:spcPts val="2222"/>
              </a:lnSpc>
              <a:spcBef>
                <a:spcPts val="0"/>
              </a:spcBef>
              <a:spcAft>
                <a:spcPts val="0"/>
              </a:spcAft>
            </a:pPr>
            <a:r>
              <a:rPr sz="1900" b="1">
                <a:solidFill>
                  <a:srgbClr val="FFFFFF"/>
                </a:solidFill>
                <a:latin typeface="Arial"/>
              </a:rPr>
              <a:t>Before you start: confirm the amount, permitted spending and support available.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2438399" cy="82296"/>
          </a:xfrm>
          <a:prstGeom prst="rect">
            <a:avLst/>
          </a:prstGeom>
          <a:solidFill>
            <a:srgbClr val="08C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2438399" y="0"/>
            <a:ext cx="2438399" cy="82296"/>
          </a:xfrm>
          <a:prstGeom prst="rect">
            <a:avLst/>
          </a:prstGeom>
          <a:solidFill>
            <a:srgbClr val="F91E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4876799" y="0"/>
            <a:ext cx="2438399" cy="82296"/>
          </a:xfrm>
          <a:prstGeom prst="rect">
            <a:avLst/>
          </a:prstGeom>
          <a:solidFill>
            <a:srgbClr val="FFCC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199" y="0"/>
            <a:ext cx="2438399" cy="82296"/>
          </a:xfrm>
          <a:prstGeom prst="rect">
            <a:avLst/>
          </a:prstGeom>
          <a:solidFill>
            <a:srgbClr val="40B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9753599" y="0"/>
            <a:ext cx="2438399" cy="82296"/>
          </a:xfrm>
          <a:prstGeom prst="rect">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66928" y="338328"/>
            <a:ext cx="9875520" cy="256032"/>
          </a:xfrm>
          <a:prstGeom prst="rect">
            <a:avLst/>
          </a:prstGeom>
          <a:noFill/>
        </p:spPr>
        <p:txBody>
          <a:bodyPr wrap="none" lIns="0" tIns="0" rIns="0" bIns="0" anchor="t">
            <a:spAutoFit/>
          </a:bodyPr>
          <a:lstStyle/>
          <a:p>
            <a:pPr algn="l">
              <a:lnSpc>
                <a:spcPts val="1404"/>
              </a:lnSpc>
              <a:spcBef>
                <a:spcPts val="0"/>
              </a:spcBef>
              <a:spcAft>
                <a:spcPts val="0"/>
              </a:spcAft>
            </a:pPr>
            <a:r>
              <a:rPr sz="1200" b="1">
                <a:solidFill>
                  <a:srgbClr val="921397"/>
                </a:solidFill>
                <a:latin typeface="Arial"/>
              </a:rPr>
              <a:t>08 / YOUR STARTING POINTS</a:t>
            </a:r>
          </a:p>
        </p:txBody>
      </p:sp>
      <p:sp>
        <p:nvSpPr>
          <p:cNvPr id="9" name="TextBox 8"/>
          <p:cNvSpPr txBox="1"/>
          <p:nvPr/>
        </p:nvSpPr>
        <p:spPr>
          <a:xfrm>
            <a:off x="566928" y="804672"/>
            <a:ext cx="10104120" cy="731520"/>
          </a:xfrm>
          <a:prstGeom prst="rect">
            <a:avLst/>
          </a:prstGeom>
          <a:noFill/>
        </p:spPr>
        <p:txBody>
          <a:bodyPr wrap="none" lIns="0" tIns="0" rIns="0" bIns="0" anchor="t">
            <a:spAutoFit/>
          </a:bodyPr>
          <a:lstStyle/>
          <a:p>
            <a:pPr algn="l">
              <a:lnSpc>
                <a:spcPts val="3978"/>
              </a:lnSpc>
              <a:spcBef>
                <a:spcPts val="0"/>
              </a:spcBef>
              <a:spcAft>
                <a:spcPts val="0"/>
              </a:spcAft>
            </a:pPr>
            <a:r>
              <a:rPr sz="3400" b="1">
                <a:solidFill>
                  <a:srgbClr val="252735"/>
                </a:solidFill>
                <a:latin typeface="Arial"/>
              </a:rPr>
              <a:t>Who to contact locally</a:t>
            </a:r>
          </a:p>
        </p:txBody>
      </p:sp>
      <p:pic>
        <p:nvPicPr>
          <p:cNvPr id="10" name="Picture 9" descr="slide1_4.png"/>
          <p:cNvPicPr>
            <a:picLocks noChangeAspect="1"/>
          </p:cNvPicPr>
          <p:nvPr/>
        </p:nvPicPr>
        <p:blipFill>
          <a:blip r:embed="rId3"/>
          <a:stretch>
            <a:fillRect/>
          </a:stretch>
        </p:blipFill>
        <p:spPr>
          <a:xfrm>
            <a:off x="10844784" y="320040"/>
            <a:ext cx="777240" cy="647395"/>
          </a:xfrm>
          <a:prstGeom prst="rect">
            <a:avLst/>
          </a:prstGeom>
        </p:spPr>
      </p:pic>
      <p:sp>
        <p:nvSpPr>
          <p:cNvPr id="11" name="Rectangle 10"/>
          <p:cNvSpPr/>
          <p:nvPr/>
        </p:nvSpPr>
        <p:spPr>
          <a:xfrm>
            <a:off x="566928" y="6419088"/>
            <a:ext cx="11018520" cy="12801"/>
          </a:xfrm>
          <a:prstGeom prst="rect">
            <a:avLst/>
          </a:prstGeom>
          <a:solidFill>
            <a:srgbClr val="E4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66928" y="6510528"/>
            <a:ext cx="1570943" cy="153888"/>
          </a:xfrm>
          <a:prstGeom prst="rect">
            <a:avLst/>
          </a:prstGeom>
          <a:noFill/>
        </p:spPr>
        <p:txBody>
          <a:bodyPr wrap="none" lIns="0" tIns="0" rIns="0" bIns="0" anchor="t">
            <a:spAutoFit/>
          </a:bodyPr>
          <a:lstStyle/>
          <a:p>
            <a:pPr algn="l">
              <a:lnSpc>
                <a:spcPts val="1170"/>
              </a:lnSpc>
              <a:spcBef>
                <a:spcPts val="0"/>
              </a:spcBef>
              <a:spcAft>
                <a:spcPts val="0"/>
              </a:spcAft>
            </a:pPr>
            <a:r>
              <a:rPr sz="1000" b="0" dirty="0">
                <a:solidFill>
                  <a:srgbClr val="555B68"/>
                </a:solidFill>
                <a:latin typeface="Arial"/>
              </a:rPr>
              <a:t>Down Syndrome Cheshire </a:t>
            </a:r>
          </a:p>
        </p:txBody>
      </p:sp>
      <p:sp>
        <p:nvSpPr>
          <p:cNvPr id="13" name="TextBox 12"/>
          <p:cNvSpPr txBox="1"/>
          <p:nvPr/>
        </p:nvSpPr>
        <p:spPr>
          <a:xfrm>
            <a:off x="10671048" y="6492240"/>
            <a:ext cx="914400" cy="237744"/>
          </a:xfrm>
          <a:prstGeom prst="rect">
            <a:avLst/>
          </a:prstGeom>
          <a:noFill/>
        </p:spPr>
        <p:txBody>
          <a:bodyPr wrap="none" lIns="0" tIns="0" rIns="0" bIns="0" anchor="t">
            <a:spAutoFit/>
          </a:bodyPr>
          <a:lstStyle/>
          <a:p>
            <a:pPr algn="r">
              <a:lnSpc>
                <a:spcPts val="1287"/>
              </a:lnSpc>
              <a:spcBef>
                <a:spcPts val="0"/>
              </a:spcBef>
              <a:spcAft>
                <a:spcPts val="0"/>
              </a:spcAft>
            </a:pPr>
            <a:r>
              <a:rPr sz="1100" b="0">
                <a:solidFill>
                  <a:srgbClr val="555B68"/>
                </a:solidFill>
                <a:latin typeface="Arial"/>
              </a:rPr>
              <a:t>09 / 10</a:t>
            </a:r>
          </a:p>
        </p:txBody>
      </p:sp>
      <p:sp>
        <p:nvSpPr>
          <p:cNvPr id="14" name="Rounded Rectangle 13"/>
          <p:cNvSpPr/>
          <p:nvPr/>
        </p:nvSpPr>
        <p:spPr>
          <a:xfrm>
            <a:off x="566928" y="1783080"/>
            <a:ext cx="5367528" cy="4297680"/>
          </a:xfrm>
          <a:prstGeom prst="roundRect">
            <a:avLst>
              <a:gd name="adj" fmla="val 3404"/>
            </a:avLst>
          </a:prstGeom>
          <a:solidFill>
            <a:srgbClr val="EAFBF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ounded Rectangle 14"/>
          <p:cNvSpPr/>
          <p:nvPr/>
        </p:nvSpPr>
        <p:spPr>
          <a:xfrm>
            <a:off x="6217920" y="1783080"/>
            <a:ext cx="5367528" cy="4297680"/>
          </a:xfrm>
          <a:prstGeom prst="roundRect">
            <a:avLst>
              <a:gd name="adj" fmla="val 3404"/>
            </a:avLst>
          </a:prstGeom>
          <a:solidFill>
            <a:srgbClr val="F5EB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32104" y="2057400"/>
            <a:ext cx="4846320" cy="457200"/>
          </a:xfrm>
          <a:prstGeom prst="rect">
            <a:avLst/>
          </a:prstGeom>
          <a:noFill/>
        </p:spPr>
        <p:txBody>
          <a:bodyPr wrap="none" lIns="0" tIns="0" rIns="0" bIns="0" anchor="t">
            <a:spAutoFit/>
          </a:bodyPr>
          <a:lstStyle/>
          <a:p>
            <a:pPr algn="l">
              <a:lnSpc>
                <a:spcPts val="3276"/>
              </a:lnSpc>
              <a:spcBef>
                <a:spcPts val="0"/>
              </a:spcBef>
              <a:spcAft>
                <a:spcPts val="0"/>
              </a:spcAft>
            </a:pPr>
            <a:r>
              <a:rPr sz="2800" b="1">
                <a:solidFill>
                  <a:srgbClr val="252735"/>
                </a:solidFill>
                <a:latin typeface="Arial"/>
              </a:rPr>
              <a:t>Cheshire East</a:t>
            </a:r>
          </a:p>
        </p:txBody>
      </p:sp>
      <p:sp>
        <p:nvSpPr>
          <p:cNvPr id="17" name="TextBox 16"/>
          <p:cNvSpPr txBox="1"/>
          <p:nvPr/>
        </p:nvSpPr>
        <p:spPr>
          <a:xfrm>
            <a:off x="832104" y="2816352"/>
            <a:ext cx="4846320" cy="365760"/>
          </a:xfrm>
          <a:prstGeom prst="rect">
            <a:avLst/>
          </a:prstGeom>
          <a:noFill/>
        </p:spPr>
        <p:txBody>
          <a:bodyPr wrap="none" lIns="0" tIns="0" rIns="0" bIns="0" anchor="t">
            <a:spAutoFit/>
          </a:bodyPr>
          <a:lstStyle/>
          <a:p>
            <a:pPr algn="l">
              <a:lnSpc>
                <a:spcPts val="2340"/>
              </a:lnSpc>
              <a:spcBef>
                <a:spcPts val="0"/>
              </a:spcBef>
              <a:spcAft>
                <a:spcPts val="0"/>
              </a:spcAft>
            </a:pPr>
            <a:r>
              <a:rPr sz="2000" b="1">
                <a:solidFill>
                  <a:srgbClr val="921397"/>
                </a:solidFill>
                <a:latin typeface="Arial"/>
              </a:rPr>
              <a:t>Assessment enquiries</a:t>
            </a:r>
          </a:p>
        </p:txBody>
      </p:sp>
      <p:sp>
        <p:nvSpPr>
          <p:cNvPr id="18" name="TextBox 17"/>
          <p:cNvSpPr txBox="1"/>
          <p:nvPr/>
        </p:nvSpPr>
        <p:spPr>
          <a:xfrm>
            <a:off x="832104" y="3282696"/>
            <a:ext cx="4846320" cy="804672"/>
          </a:xfrm>
          <a:prstGeom prst="rect">
            <a:avLst/>
          </a:prstGeom>
          <a:noFill/>
        </p:spPr>
        <p:txBody>
          <a:bodyPr wrap="none" lIns="0" tIns="0" rIns="0" bIns="0" anchor="t">
            <a:spAutoFit/>
          </a:bodyPr>
          <a:lstStyle/>
          <a:p>
            <a:pPr algn="l">
              <a:lnSpc>
                <a:spcPts val="2925"/>
              </a:lnSpc>
              <a:spcBef>
                <a:spcPts val="0"/>
              </a:spcBef>
              <a:spcAft>
                <a:spcPts val="0"/>
              </a:spcAft>
            </a:pPr>
            <a:r>
              <a:rPr sz="2500" b="1">
                <a:solidFill>
                  <a:srgbClr val="252735"/>
                </a:solidFill>
                <a:latin typeface="Arial"/>
              </a:rPr>
              <a:t>0300 123 5012</a:t>
            </a:r>
          </a:p>
          <a:p>
            <a:pPr algn="l">
              <a:lnSpc>
                <a:spcPts val="2925"/>
              </a:lnSpc>
              <a:spcBef>
                <a:spcPts val="0"/>
              </a:spcBef>
              <a:spcAft>
                <a:spcPts val="0"/>
              </a:spcAft>
            </a:pPr>
            <a:r>
              <a:rPr sz="2500" b="1">
                <a:solidFill>
                  <a:srgbClr val="252735"/>
                </a:solidFill>
                <a:latin typeface="Arial"/>
              </a:rPr>
              <a:t>Option 3</a:t>
            </a:r>
          </a:p>
        </p:txBody>
      </p:sp>
      <p:sp>
        <p:nvSpPr>
          <p:cNvPr id="19" name="TextBox 18"/>
          <p:cNvSpPr txBox="1"/>
          <p:nvPr/>
        </p:nvSpPr>
        <p:spPr>
          <a:xfrm>
            <a:off x="832104" y="4352544"/>
            <a:ext cx="4846320" cy="384048"/>
          </a:xfrm>
          <a:prstGeom prst="rect">
            <a:avLst/>
          </a:prstGeom>
          <a:noFill/>
        </p:spPr>
        <p:txBody>
          <a:bodyPr wrap="none" lIns="0" tIns="0" rIns="0" bIns="0" anchor="t">
            <a:spAutoFit/>
          </a:bodyPr>
          <a:lstStyle/>
          <a:p>
            <a:pPr algn="l">
              <a:lnSpc>
                <a:spcPts val="2222"/>
              </a:lnSpc>
              <a:spcBef>
                <a:spcPts val="0"/>
              </a:spcBef>
              <a:spcAft>
                <a:spcPts val="0"/>
              </a:spcAft>
            </a:pPr>
            <a:r>
              <a:rPr sz="1900" b="1">
                <a:solidFill>
                  <a:srgbClr val="252735"/>
                </a:solidFill>
                <a:latin typeface="Arial"/>
              </a:rPr>
              <a:t>Children’s direct payments team</a:t>
            </a:r>
          </a:p>
        </p:txBody>
      </p:sp>
      <p:sp>
        <p:nvSpPr>
          <p:cNvPr id="20" name="TextBox 19"/>
          <p:cNvSpPr txBox="1"/>
          <p:nvPr/>
        </p:nvSpPr>
        <p:spPr>
          <a:xfrm>
            <a:off x="832104" y="4937760"/>
            <a:ext cx="4846320" cy="658368"/>
          </a:xfrm>
          <a:prstGeom prst="rect">
            <a:avLst/>
          </a:prstGeom>
          <a:noFill/>
        </p:spPr>
        <p:txBody>
          <a:bodyPr wrap="none" lIns="0" tIns="0" rIns="0" bIns="0" anchor="t">
            <a:spAutoFit/>
          </a:bodyPr>
          <a:lstStyle/>
          <a:p>
            <a:pPr algn="l">
              <a:lnSpc>
                <a:spcPts val="2340"/>
              </a:lnSpc>
              <a:spcBef>
                <a:spcPts val="0"/>
              </a:spcBef>
              <a:spcAft>
                <a:spcPts val="0"/>
              </a:spcAft>
            </a:pPr>
            <a:r>
              <a:rPr sz="2000" b="0">
                <a:solidFill>
                  <a:srgbClr val="921397"/>
                </a:solidFill>
                <a:latin typeface="Arial"/>
                <a:hlinkClick r:id="rId4"/>
              </a:rPr>
              <a:t>childrensdirectpayments@</a:t>
            </a:r>
          </a:p>
          <a:p>
            <a:pPr algn="l">
              <a:lnSpc>
                <a:spcPts val="2340"/>
              </a:lnSpc>
              <a:spcBef>
                <a:spcPts val="0"/>
              </a:spcBef>
              <a:spcAft>
                <a:spcPts val="0"/>
              </a:spcAft>
            </a:pPr>
            <a:r>
              <a:rPr sz="2000" b="0">
                <a:solidFill>
                  <a:srgbClr val="921397"/>
                </a:solidFill>
                <a:latin typeface="Arial"/>
                <a:hlinkClick r:id="rId4"/>
              </a:rPr>
              <a:t>cheshireeast.gov.uk</a:t>
            </a:r>
          </a:p>
        </p:txBody>
      </p:sp>
      <p:sp>
        <p:nvSpPr>
          <p:cNvPr id="21" name="TextBox 20"/>
          <p:cNvSpPr txBox="1"/>
          <p:nvPr/>
        </p:nvSpPr>
        <p:spPr>
          <a:xfrm>
            <a:off x="6483096" y="2057400"/>
            <a:ext cx="4828032" cy="841248"/>
          </a:xfrm>
          <a:prstGeom prst="rect">
            <a:avLst/>
          </a:prstGeom>
          <a:noFill/>
        </p:spPr>
        <p:txBody>
          <a:bodyPr wrap="none" lIns="0" tIns="0" rIns="0" bIns="0" anchor="t">
            <a:spAutoFit/>
          </a:bodyPr>
          <a:lstStyle/>
          <a:p>
            <a:pPr algn="l">
              <a:lnSpc>
                <a:spcPts val="3158"/>
              </a:lnSpc>
              <a:spcBef>
                <a:spcPts val="0"/>
              </a:spcBef>
              <a:spcAft>
                <a:spcPts val="0"/>
              </a:spcAft>
            </a:pPr>
            <a:r>
              <a:rPr sz="2700" b="1">
                <a:solidFill>
                  <a:srgbClr val="252735"/>
                </a:solidFill>
                <a:latin typeface="Arial"/>
              </a:rPr>
              <a:t>Cheshire West</a:t>
            </a:r>
          </a:p>
          <a:p>
            <a:pPr algn="l">
              <a:lnSpc>
                <a:spcPts val="3158"/>
              </a:lnSpc>
              <a:spcBef>
                <a:spcPts val="0"/>
              </a:spcBef>
              <a:spcAft>
                <a:spcPts val="0"/>
              </a:spcAft>
            </a:pPr>
            <a:r>
              <a:rPr sz="2700" b="1">
                <a:solidFill>
                  <a:srgbClr val="252735"/>
                </a:solidFill>
                <a:latin typeface="Arial"/>
              </a:rPr>
              <a:t>and Chester</a:t>
            </a:r>
          </a:p>
        </p:txBody>
      </p:sp>
      <p:sp>
        <p:nvSpPr>
          <p:cNvPr id="22" name="TextBox 21"/>
          <p:cNvSpPr txBox="1"/>
          <p:nvPr/>
        </p:nvSpPr>
        <p:spPr>
          <a:xfrm>
            <a:off x="6483096" y="3182112"/>
            <a:ext cx="4828032" cy="347472"/>
          </a:xfrm>
          <a:prstGeom prst="rect">
            <a:avLst/>
          </a:prstGeom>
          <a:noFill/>
        </p:spPr>
        <p:txBody>
          <a:bodyPr wrap="none" lIns="0" tIns="0" rIns="0" bIns="0" anchor="t">
            <a:spAutoFit/>
          </a:bodyPr>
          <a:lstStyle/>
          <a:p>
            <a:pPr algn="l">
              <a:lnSpc>
                <a:spcPts val="2222"/>
              </a:lnSpc>
              <a:spcBef>
                <a:spcPts val="0"/>
              </a:spcBef>
              <a:spcAft>
                <a:spcPts val="0"/>
              </a:spcAft>
            </a:pPr>
            <a:r>
              <a:rPr sz="1900" b="1">
                <a:solidFill>
                  <a:srgbClr val="921397"/>
                </a:solidFill>
                <a:latin typeface="Arial"/>
              </a:rPr>
              <a:t>Request an assessment: iART</a:t>
            </a:r>
          </a:p>
        </p:txBody>
      </p:sp>
      <p:sp>
        <p:nvSpPr>
          <p:cNvPr id="23" name="TextBox 22"/>
          <p:cNvSpPr txBox="1"/>
          <p:nvPr/>
        </p:nvSpPr>
        <p:spPr>
          <a:xfrm>
            <a:off x="6483096" y="3639312"/>
            <a:ext cx="4828032" cy="429768"/>
          </a:xfrm>
          <a:prstGeom prst="rect">
            <a:avLst/>
          </a:prstGeom>
          <a:noFill/>
        </p:spPr>
        <p:txBody>
          <a:bodyPr wrap="none" lIns="0" tIns="0" rIns="0" bIns="0" anchor="t">
            <a:spAutoFit/>
          </a:bodyPr>
          <a:lstStyle/>
          <a:p>
            <a:pPr algn="l">
              <a:lnSpc>
                <a:spcPts val="2925"/>
              </a:lnSpc>
              <a:spcBef>
                <a:spcPts val="0"/>
              </a:spcBef>
              <a:spcAft>
                <a:spcPts val="0"/>
              </a:spcAft>
            </a:pPr>
            <a:r>
              <a:rPr sz="2500" b="1">
                <a:solidFill>
                  <a:srgbClr val="252735"/>
                </a:solidFill>
                <a:latin typeface="Arial"/>
              </a:rPr>
              <a:t>0300 123 7047</a:t>
            </a:r>
          </a:p>
        </p:txBody>
      </p:sp>
      <p:sp>
        <p:nvSpPr>
          <p:cNvPr id="24" name="TextBox 23"/>
          <p:cNvSpPr txBox="1"/>
          <p:nvPr/>
        </p:nvSpPr>
        <p:spPr>
          <a:xfrm>
            <a:off x="6483096" y="4370832"/>
            <a:ext cx="4828032" cy="356616"/>
          </a:xfrm>
          <a:prstGeom prst="rect">
            <a:avLst/>
          </a:prstGeom>
          <a:noFill/>
        </p:spPr>
        <p:txBody>
          <a:bodyPr wrap="none" lIns="0" tIns="0" rIns="0" bIns="0" anchor="t">
            <a:spAutoFit/>
          </a:bodyPr>
          <a:lstStyle/>
          <a:p>
            <a:pPr algn="l">
              <a:lnSpc>
                <a:spcPts val="2222"/>
              </a:lnSpc>
              <a:spcBef>
                <a:spcPts val="0"/>
              </a:spcBef>
              <a:spcAft>
                <a:spcPts val="0"/>
              </a:spcAft>
            </a:pPr>
            <a:r>
              <a:rPr sz="1900" b="1">
                <a:solidFill>
                  <a:srgbClr val="252735"/>
                </a:solidFill>
                <a:latin typeface="Arial"/>
              </a:rPr>
              <a:t>Short breaks information</a:t>
            </a:r>
          </a:p>
        </p:txBody>
      </p:sp>
      <p:sp>
        <p:nvSpPr>
          <p:cNvPr id="25" name="TextBox 24"/>
          <p:cNvSpPr txBox="1"/>
          <p:nvPr/>
        </p:nvSpPr>
        <p:spPr>
          <a:xfrm>
            <a:off x="6483096" y="4809744"/>
            <a:ext cx="4828032" cy="402336"/>
          </a:xfrm>
          <a:prstGeom prst="rect">
            <a:avLst/>
          </a:prstGeom>
          <a:noFill/>
        </p:spPr>
        <p:txBody>
          <a:bodyPr wrap="none" lIns="0" tIns="0" rIns="0" bIns="0" anchor="t">
            <a:spAutoFit/>
          </a:bodyPr>
          <a:lstStyle/>
          <a:p>
            <a:pPr algn="l">
              <a:lnSpc>
                <a:spcPts val="2808"/>
              </a:lnSpc>
              <a:spcBef>
                <a:spcPts val="0"/>
              </a:spcBef>
              <a:spcAft>
                <a:spcPts val="0"/>
              </a:spcAft>
            </a:pPr>
            <a:r>
              <a:rPr sz="2400" b="1">
                <a:solidFill>
                  <a:srgbClr val="252735"/>
                </a:solidFill>
                <a:latin typeface="Arial"/>
              </a:rPr>
              <a:t>0300 123 8123</a:t>
            </a:r>
          </a:p>
        </p:txBody>
      </p:sp>
      <p:sp>
        <p:nvSpPr>
          <p:cNvPr id="26" name="TextBox 25"/>
          <p:cNvSpPr txBox="1"/>
          <p:nvPr/>
        </p:nvSpPr>
        <p:spPr>
          <a:xfrm>
            <a:off x="6483096" y="5376672"/>
            <a:ext cx="4828032" cy="594360"/>
          </a:xfrm>
          <a:prstGeom prst="rect">
            <a:avLst/>
          </a:prstGeom>
          <a:noFill/>
        </p:spPr>
        <p:txBody>
          <a:bodyPr wrap="none" lIns="0" tIns="0" rIns="0" bIns="0" anchor="t">
            <a:spAutoFit/>
          </a:bodyPr>
          <a:lstStyle/>
          <a:p>
            <a:pPr algn="l">
              <a:lnSpc>
                <a:spcPts val="2222"/>
              </a:lnSpc>
              <a:spcBef>
                <a:spcPts val="0"/>
              </a:spcBef>
              <a:spcAft>
                <a:spcPts val="0"/>
              </a:spcAft>
            </a:pPr>
            <a:r>
              <a:rPr sz="1900" b="0">
                <a:solidFill>
                  <a:srgbClr val="921397"/>
                </a:solidFill>
                <a:latin typeface="Arial"/>
                <a:hlinkClick r:id="rId5"/>
              </a:rPr>
              <a:t>shortbreaks@</a:t>
            </a:r>
          </a:p>
          <a:p>
            <a:pPr algn="l">
              <a:lnSpc>
                <a:spcPts val="2222"/>
              </a:lnSpc>
              <a:spcBef>
                <a:spcPts val="0"/>
              </a:spcBef>
              <a:spcAft>
                <a:spcPts val="0"/>
              </a:spcAft>
            </a:pPr>
            <a:r>
              <a:rPr sz="1900" b="0">
                <a:solidFill>
                  <a:srgbClr val="921397"/>
                </a:solidFill>
                <a:latin typeface="Arial"/>
                <a:hlinkClick r:id="rId5"/>
              </a:rPr>
              <a:t>cheshirewestandchester.gov.uk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2438399" cy="82296"/>
          </a:xfrm>
          <a:prstGeom prst="rect">
            <a:avLst/>
          </a:prstGeom>
          <a:solidFill>
            <a:srgbClr val="08C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2438399" y="0"/>
            <a:ext cx="2438399" cy="82296"/>
          </a:xfrm>
          <a:prstGeom prst="rect">
            <a:avLst/>
          </a:prstGeom>
          <a:solidFill>
            <a:srgbClr val="F91E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4876799" y="0"/>
            <a:ext cx="2438399" cy="82296"/>
          </a:xfrm>
          <a:prstGeom prst="rect">
            <a:avLst/>
          </a:prstGeom>
          <a:solidFill>
            <a:srgbClr val="FFCC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199" y="0"/>
            <a:ext cx="2438399" cy="82296"/>
          </a:xfrm>
          <a:prstGeom prst="rect">
            <a:avLst/>
          </a:prstGeom>
          <a:solidFill>
            <a:srgbClr val="40B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9753599" y="0"/>
            <a:ext cx="2438399" cy="82296"/>
          </a:xfrm>
          <a:prstGeom prst="rect">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66928" y="338328"/>
            <a:ext cx="9875520" cy="256032"/>
          </a:xfrm>
          <a:prstGeom prst="rect">
            <a:avLst/>
          </a:prstGeom>
          <a:noFill/>
        </p:spPr>
        <p:txBody>
          <a:bodyPr wrap="none" lIns="0" tIns="0" rIns="0" bIns="0" anchor="t">
            <a:spAutoFit/>
          </a:bodyPr>
          <a:lstStyle/>
          <a:p>
            <a:pPr algn="l">
              <a:lnSpc>
                <a:spcPts val="1404"/>
              </a:lnSpc>
              <a:spcBef>
                <a:spcPts val="0"/>
              </a:spcBef>
              <a:spcAft>
                <a:spcPts val="0"/>
              </a:spcAft>
            </a:pPr>
            <a:r>
              <a:rPr sz="1200" b="1">
                <a:solidFill>
                  <a:srgbClr val="921397"/>
                </a:solidFill>
                <a:latin typeface="Arial"/>
              </a:rPr>
              <a:t>09 / QUESTIONS &amp; DISCUSSION</a:t>
            </a:r>
          </a:p>
        </p:txBody>
      </p:sp>
      <p:sp>
        <p:nvSpPr>
          <p:cNvPr id="9" name="TextBox 8"/>
          <p:cNvSpPr txBox="1"/>
          <p:nvPr/>
        </p:nvSpPr>
        <p:spPr>
          <a:xfrm>
            <a:off x="566928" y="804672"/>
            <a:ext cx="10104120" cy="731520"/>
          </a:xfrm>
          <a:prstGeom prst="rect">
            <a:avLst/>
          </a:prstGeom>
          <a:noFill/>
        </p:spPr>
        <p:txBody>
          <a:bodyPr wrap="none" lIns="0" tIns="0" rIns="0" bIns="0" anchor="t">
            <a:spAutoFit/>
          </a:bodyPr>
          <a:lstStyle/>
          <a:p>
            <a:pPr algn="l">
              <a:lnSpc>
                <a:spcPts val="3978"/>
              </a:lnSpc>
              <a:spcBef>
                <a:spcPts val="0"/>
              </a:spcBef>
              <a:spcAft>
                <a:spcPts val="0"/>
              </a:spcAft>
            </a:pPr>
            <a:r>
              <a:rPr sz="3400" b="1">
                <a:solidFill>
                  <a:srgbClr val="252735"/>
                </a:solidFill>
                <a:latin typeface="Arial"/>
              </a:rPr>
              <a:t>Three things to take away</a:t>
            </a:r>
          </a:p>
        </p:txBody>
      </p:sp>
      <p:pic>
        <p:nvPicPr>
          <p:cNvPr id="10" name="Picture 9" descr="slide1_4.png"/>
          <p:cNvPicPr>
            <a:picLocks noChangeAspect="1"/>
          </p:cNvPicPr>
          <p:nvPr/>
        </p:nvPicPr>
        <p:blipFill>
          <a:blip r:embed="rId3"/>
          <a:stretch>
            <a:fillRect/>
          </a:stretch>
        </p:blipFill>
        <p:spPr>
          <a:xfrm>
            <a:off x="10844784" y="320040"/>
            <a:ext cx="777240" cy="647395"/>
          </a:xfrm>
          <a:prstGeom prst="rect">
            <a:avLst/>
          </a:prstGeom>
        </p:spPr>
      </p:pic>
      <p:sp>
        <p:nvSpPr>
          <p:cNvPr id="11" name="Rectangle 10"/>
          <p:cNvSpPr/>
          <p:nvPr/>
        </p:nvSpPr>
        <p:spPr>
          <a:xfrm>
            <a:off x="566928" y="6419088"/>
            <a:ext cx="11018520" cy="12801"/>
          </a:xfrm>
          <a:prstGeom prst="rect">
            <a:avLst/>
          </a:prstGeom>
          <a:solidFill>
            <a:srgbClr val="E4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66928" y="6510528"/>
            <a:ext cx="1490793" cy="153888"/>
          </a:xfrm>
          <a:prstGeom prst="rect">
            <a:avLst/>
          </a:prstGeom>
          <a:noFill/>
        </p:spPr>
        <p:txBody>
          <a:bodyPr wrap="none" lIns="0" tIns="0" rIns="0" bIns="0" anchor="t">
            <a:spAutoFit/>
          </a:bodyPr>
          <a:lstStyle/>
          <a:p>
            <a:pPr algn="l">
              <a:lnSpc>
                <a:spcPts val="1170"/>
              </a:lnSpc>
              <a:spcBef>
                <a:spcPts val="0"/>
              </a:spcBef>
              <a:spcAft>
                <a:spcPts val="0"/>
              </a:spcAft>
            </a:pPr>
            <a:r>
              <a:rPr sz="1000" b="0" dirty="0">
                <a:solidFill>
                  <a:srgbClr val="555B68"/>
                </a:solidFill>
                <a:latin typeface="Arial"/>
              </a:rPr>
              <a:t>Down Syndrome Cheshire</a:t>
            </a:r>
          </a:p>
        </p:txBody>
      </p:sp>
      <p:sp>
        <p:nvSpPr>
          <p:cNvPr id="13" name="TextBox 12"/>
          <p:cNvSpPr txBox="1"/>
          <p:nvPr/>
        </p:nvSpPr>
        <p:spPr>
          <a:xfrm>
            <a:off x="10671048" y="6492240"/>
            <a:ext cx="914400" cy="237744"/>
          </a:xfrm>
          <a:prstGeom prst="rect">
            <a:avLst/>
          </a:prstGeom>
          <a:noFill/>
        </p:spPr>
        <p:txBody>
          <a:bodyPr wrap="none" lIns="0" tIns="0" rIns="0" bIns="0" anchor="t">
            <a:spAutoFit/>
          </a:bodyPr>
          <a:lstStyle/>
          <a:p>
            <a:pPr algn="r">
              <a:lnSpc>
                <a:spcPts val="1287"/>
              </a:lnSpc>
              <a:spcBef>
                <a:spcPts val="0"/>
              </a:spcBef>
              <a:spcAft>
                <a:spcPts val="0"/>
              </a:spcAft>
            </a:pPr>
            <a:r>
              <a:rPr sz="1100" b="0">
                <a:solidFill>
                  <a:srgbClr val="555B68"/>
                </a:solidFill>
                <a:latin typeface="Arial"/>
              </a:rPr>
              <a:t>10 / 10</a:t>
            </a:r>
          </a:p>
        </p:txBody>
      </p:sp>
      <p:sp>
        <p:nvSpPr>
          <p:cNvPr id="14" name="Rounded Rectangle 13"/>
          <p:cNvSpPr/>
          <p:nvPr/>
        </p:nvSpPr>
        <p:spPr>
          <a:xfrm>
            <a:off x="566928" y="1828800"/>
            <a:ext cx="3483864" cy="2377440"/>
          </a:xfrm>
          <a:prstGeom prst="roundRect">
            <a:avLst>
              <a:gd name="adj" fmla="val 6153"/>
            </a:avLst>
          </a:prstGeom>
          <a:solidFill>
            <a:srgbClr val="EAFBF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566928" y="2011680"/>
            <a:ext cx="54864" cy="2011680"/>
          </a:xfrm>
          <a:prstGeom prst="rect">
            <a:avLst/>
          </a:prstGeom>
          <a:solidFill>
            <a:srgbClr val="08C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22960" y="2084832"/>
            <a:ext cx="2971800" cy="594360"/>
          </a:xfrm>
          <a:prstGeom prst="rect">
            <a:avLst/>
          </a:prstGeom>
          <a:noFill/>
        </p:spPr>
        <p:txBody>
          <a:bodyPr wrap="none" lIns="0" tIns="0" rIns="0" bIns="0" anchor="t">
            <a:spAutoFit/>
          </a:bodyPr>
          <a:lstStyle/>
          <a:p>
            <a:pPr algn="l">
              <a:lnSpc>
                <a:spcPts val="2808"/>
              </a:lnSpc>
              <a:spcBef>
                <a:spcPts val="0"/>
              </a:spcBef>
              <a:spcAft>
                <a:spcPts val="0"/>
              </a:spcAft>
            </a:pPr>
            <a:r>
              <a:rPr sz="2400" b="1">
                <a:solidFill>
                  <a:srgbClr val="252735"/>
                </a:solidFill>
                <a:latin typeface="Arial"/>
              </a:rPr>
              <a:t>Start with need</a:t>
            </a:r>
          </a:p>
        </p:txBody>
      </p:sp>
      <p:sp>
        <p:nvSpPr>
          <p:cNvPr id="17" name="TextBox 16"/>
          <p:cNvSpPr txBox="1"/>
          <p:nvPr/>
        </p:nvSpPr>
        <p:spPr>
          <a:xfrm>
            <a:off x="822960" y="2761488"/>
            <a:ext cx="2971800" cy="1335024"/>
          </a:xfrm>
          <a:prstGeom prst="rect">
            <a:avLst/>
          </a:prstGeom>
          <a:noFill/>
        </p:spPr>
        <p:txBody>
          <a:bodyPr wrap="none" lIns="0" tIns="0" rIns="0" bIns="0" anchor="t">
            <a:spAutoFit/>
          </a:bodyPr>
          <a:lstStyle/>
          <a:p>
            <a:pPr algn="l">
              <a:lnSpc>
                <a:spcPts val="2574"/>
              </a:lnSpc>
              <a:spcBef>
                <a:spcPts val="0"/>
              </a:spcBef>
              <a:spcAft>
                <a:spcPts val="0"/>
              </a:spcAft>
            </a:pPr>
            <a:r>
              <a:rPr sz="2200" b="0">
                <a:solidFill>
                  <a:srgbClr val="555B68"/>
                </a:solidFill>
                <a:latin typeface="Arial"/>
              </a:rPr>
              <a:t>Describe the support</a:t>
            </a:r>
          </a:p>
          <a:p>
            <a:pPr algn="l">
              <a:lnSpc>
                <a:spcPts val="2574"/>
              </a:lnSpc>
              <a:spcBef>
                <a:spcPts val="0"/>
              </a:spcBef>
              <a:spcAft>
                <a:spcPts val="0"/>
              </a:spcAft>
            </a:pPr>
            <a:r>
              <a:rPr sz="2200" b="0">
                <a:solidFill>
                  <a:srgbClr val="555B68"/>
                </a:solidFill>
                <a:latin typeface="Arial"/>
              </a:rPr>
              <a:t>your child needs to</a:t>
            </a:r>
          </a:p>
          <a:p>
            <a:pPr algn="l">
              <a:lnSpc>
                <a:spcPts val="2574"/>
              </a:lnSpc>
              <a:spcBef>
                <a:spcPts val="0"/>
              </a:spcBef>
              <a:spcAft>
                <a:spcPts val="0"/>
              </a:spcAft>
            </a:pPr>
            <a:r>
              <a:rPr sz="2200" b="0">
                <a:solidFill>
                  <a:srgbClr val="555B68"/>
                </a:solidFill>
                <a:latin typeface="Arial"/>
              </a:rPr>
              <a:t>take part.</a:t>
            </a:r>
          </a:p>
        </p:txBody>
      </p:sp>
      <p:sp>
        <p:nvSpPr>
          <p:cNvPr id="18" name="Rounded Rectangle 17"/>
          <p:cNvSpPr/>
          <p:nvPr/>
        </p:nvSpPr>
        <p:spPr>
          <a:xfrm>
            <a:off x="4334256" y="1828800"/>
            <a:ext cx="3483864" cy="2377440"/>
          </a:xfrm>
          <a:prstGeom prst="roundRect">
            <a:avLst>
              <a:gd name="adj" fmla="val 6153"/>
            </a:avLst>
          </a:prstGeom>
          <a:solidFill>
            <a:srgbClr val="EEF9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4334256" y="2011680"/>
            <a:ext cx="54864" cy="2011680"/>
          </a:xfrm>
          <a:prstGeom prst="rect">
            <a:avLst/>
          </a:prstGeom>
          <a:solidFill>
            <a:srgbClr val="40B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4590288" y="2084832"/>
            <a:ext cx="2971800" cy="594360"/>
          </a:xfrm>
          <a:prstGeom prst="rect">
            <a:avLst/>
          </a:prstGeom>
          <a:noFill/>
        </p:spPr>
        <p:txBody>
          <a:bodyPr wrap="none" lIns="0" tIns="0" rIns="0" bIns="0" anchor="t">
            <a:spAutoFit/>
          </a:bodyPr>
          <a:lstStyle/>
          <a:p>
            <a:pPr algn="l">
              <a:lnSpc>
                <a:spcPts val="2808"/>
              </a:lnSpc>
              <a:spcBef>
                <a:spcPts val="0"/>
              </a:spcBef>
              <a:spcAft>
                <a:spcPts val="0"/>
              </a:spcAft>
            </a:pPr>
            <a:r>
              <a:rPr sz="2400" b="1">
                <a:solidFill>
                  <a:srgbClr val="252735"/>
                </a:solidFill>
                <a:latin typeface="Arial"/>
              </a:rPr>
              <a:t>Agree the plan</a:t>
            </a:r>
          </a:p>
        </p:txBody>
      </p:sp>
      <p:sp>
        <p:nvSpPr>
          <p:cNvPr id="21" name="TextBox 20"/>
          <p:cNvSpPr txBox="1"/>
          <p:nvPr/>
        </p:nvSpPr>
        <p:spPr>
          <a:xfrm>
            <a:off x="4590288" y="2761488"/>
            <a:ext cx="2971800" cy="1335024"/>
          </a:xfrm>
          <a:prstGeom prst="rect">
            <a:avLst/>
          </a:prstGeom>
          <a:noFill/>
        </p:spPr>
        <p:txBody>
          <a:bodyPr wrap="none" lIns="0" tIns="0" rIns="0" bIns="0" anchor="t">
            <a:spAutoFit/>
          </a:bodyPr>
          <a:lstStyle/>
          <a:p>
            <a:pPr algn="l">
              <a:lnSpc>
                <a:spcPts val="2574"/>
              </a:lnSpc>
              <a:spcBef>
                <a:spcPts val="0"/>
              </a:spcBef>
              <a:spcAft>
                <a:spcPts val="0"/>
              </a:spcAft>
            </a:pPr>
            <a:r>
              <a:rPr sz="2200" b="0">
                <a:solidFill>
                  <a:srgbClr val="555B68"/>
                </a:solidFill>
                <a:latin typeface="Arial"/>
              </a:rPr>
              <a:t>Check what funding</a:t>
            </a:r>
          </a:p>
          <a:p>
            <a:pPr algn="l">
              <a:lnSpc>
                <a:spcPts val="2574"/>
              </a:lnSpc>
              <a:spcBef>
                <a:spcPts val="0"/>
              </a:spcBef>
              <a:spcAft>
                <a:spcPts val="0"/>
              </a:spcAft>
            </a:pPr>
            <a:r>
              <a:rPr sz="2200" b="0">
                <a:solidFill>
                  <a:srgbClr val="555B68"/>
                </a:solidFill>
                <a:latin typeface="Arial"/>
              </a:rPr>
              <a:t>can cover before</a:t>
            </a:r>
          </a:p>
          <a:p>
            <a:pPr algn="l">
              <a:lnSpc>
                <a:spcPts val="2574"/>
              </a:lnSpc>
              <a:spcBef>
                <a:spcPts val="0"/>
              </a:spcBef>
              <a:spcAft>
                <a:spcPts val="0"/>
              </a:spcAft>
            </a:pPr>
            <a:r>
              <a:rPr sz="2200" b="0">
                <a:solidFill>
                  <a:srgbClr val="555B68"/>
                </a:solidFill>
                <a:latin typeface="Arial"/>
              </a:rPr>
              <a:t>making arrangements.</a:t>
            </a:r>
          </a:p>
        </p:txBody>
      </p:sp>
      <p:sp>
        <p:nvSpPr>
          <p:cNvPr id="22" name="Rounded Rectangle 21"/>
          <p:cNvSpPr/>
          <p:nvPr/>
        </p:nvSpPr>
        <p:spPr>
          <a:xfrm>
            <a:off x="8101583" y="1828800"/>
            <a:ext cx="3483864" cy="2377440"/>
          </a:xfrm>
          <a:prstGeom prst="roundRect">
            <a:avLst>
              <a:gd name="adj" fmla="val 6153"/>
            </a:avLst>
          </a:prstGeom>
          <a:solidFill>
            <a:srgbClr val="F5EB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8101583" y="2011680"/>
            <a:ext cx="54864" cy="2011680"/>
          </a:xfrm>
          <a:prstGeom prst="rect">
            <a:avLst/>
          </a:prstGeom>
          <a:solidFill>
            <a:srgbClr val="9213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8357615" y="2084832"/>
            <a:ext cx="2971800" cy="594360"/>
          </a:xfrm>
          <a:prstGeom prst="rect">
            <a:avLst/>
          </a:prstGeom>
          <a:noFill/>
        </p:spPr>
        <p:txBody>
          <a:bodyPr wrap="none" lIns="0" tIns="0" rIns="0" bIns="0" anchor="t">
            <a:spAutoFit/>
          </a:bodyPr>
          <a:lstStyle/>
          <a:p>
            <a:pPr algn="l">
              <a:lnSpc>
                <a:spcPts val="2808"/>
              </a:lnSpc>
              <a:spcBef>
                <a:spcPts val="0"/>
              </a:spcBef>
              <a:spcAft>
                <a:spcPts val="0"/>
              </a:spcAft>
            </a:pPr>
            <a:r>
              <a:rPr sz="2400" b="1">
                <a:solidFill>
                  <a:srgbClr val="252735"/>
                </a:solidFill>
                <a:latin typeface="Arial"/>
              </a:rPr>
              <a:t>Ask for help</a:t>
            </a:r>
          </a:p>
        </p:txBody>
      </p:sp>
      <p:sp>
        <p:nvSpPr>
          <p:cNvPr id="25" name="TextBox 24"/>
          <p:cNvSpPr txBox="1"/>
          <p:nvPr/>
        </p:nvSpPr>
        <p:spPr>
          <a:xfrm>
            <a:off x="8357615" y="2761488"/>
            <a:ext cx="2971800" cy="1335024"/>
          </a:xfrm>
          <a:prstGeom prst="rect">
            <a:avLst/>
          </a:prstGeom>
          <a:noFill/>
        </p:spPr>
        <p:txBody>
          <a:bodyPr wrap="none" lIns="0" tIns="0" rIns="0" bIns="0" anchor="t">
            <a:spAutoFit/>
          </a:bodyPr>
          <a:lstStyle/>
          <a:p>
            <a:pPr algn="l">
              <a:lnSpc>
                <a:spcPts val="2574"/>
              </a:lnSpc>
              <a:spcBef>
                <a:spcPts val="0"/>
              </a:spcBef>
              <a:spcAft>
                <a:spcPts val="0"/>
              </a:spcAft>
            </a:pPr>
            <a:r>
              <a:rPr sz="2200" b="0">
                <a:solidFill>
                  <a:srgbClr val="555B68"/>
                </a:solidFill>
                <a:latin typeface="Arial"/>
              </a:rPr>
              <a:t>Find out what support</a:t>
            </a:r>
          </a:p>
          <a:p>
            <a:pPr algn="l">
              <a:lnSpc>
                <a:spcPts val="2574"/>
              </a:lnSpc>
              <a:spcBef>
                <a:spcPts val="0"/>
              </a:spcBef>
              <a:spcAft>
                <a:spcPts val="0"/>
              </a:spcAft>
            </a:pPr>
            <a:r>
              <a:rPr sz="2200" b="0">
                <a:solidFill>
                  <a:srgbClr val="555B68"/>
                </a:solidFill>
                <a:latin typeface="Arial"/>
              </a:rPr>
              <a:t>is available to manage</a:t>
            </a:r>
          </a:p>
          <a:p>
            <a:pPr algn="l">
              <a:lnSpc>
                <a:spcPts val="2574"/>
              </a:lnSpc>
              <a:spcBef>
                <a:spcPts val="0"/>
              </a:spcBef>
              <a:spcAft>
                <a:spcPts val="0"/>
              </a:spcAft>
            </a:pPr>
            <a:r>
              <a:rPr sz="2200" b="0">
                <a:solidFill>
                  <a:srgbClr val="555B68"/>
                </a:solidFill>
                <a:latin typeface="Arial"/>
              </a:rPr>
              <a:t>the payment.</a:t>
            </a:r>
          </a:p>
        </p:txBody>
      </p:sp>
      <p:sp>
        <p:nvSpPr>
          <p:cNvPr id="26" name="TextBox 25"/>
          <p:cNvSpPr txBox="1"/>
          <p:nvPr/>
        </p:nvSpPr>
        <p:spPr>
          <a:xfrm>
            <a:off x="603504" y="4663440"/>
            <a:ext cx="8138160" cy="585216"/>
          </a:xfrm>
          <a:prstGeom prst="rect">
            <a:avLst/>
          </a:prstGeom>
          <a:noFill/>
        </p:spPr>
        <p:txBody>
          <a:bodyPr wrap="none" lIns="0" tIns="0" rIns="0" bIns="0" anchor="t">
            <a:spAutoFit/>
          </a:bodyPr>
          <a:lstStyle/>
          <a:p>
            <a:pPr algn="l">
              <a:lnSpc>
                <a:spcPts val="3744"/>
              </a:lnSpc>
              <a:spcBef>
                <a:spcPts val="0"/>
              </a:spcBef>
              <a:spcAft>
                <a:spcPts val="0"/>
              </a:spcAft>
            </a:pPr>
            <a:r>
              <a:rPr sz="3200" b="1">
                <a:solidFill>
                  <a:srgbClr val="252735"/>
                </a:solidFill>
                <a:latin typeface="Arial"/>
              </a:rPr>
              <a:t>What would you like to ask?</a:t>
            </a:r>
          </a:p>
        </p:txBody>
      </p:sp>
      <p:sp>
        <p:nvSpPr>
          <p:cNvPr id="27" name="TextBox 26"/>
          <p:cNvSpPr txBox="1"/>
          <p:nvPr/>
        </p:nvSpPr>
        <p:spPr>
          <a:xfrm>
            <a:off x="603504" y="5495544"/>
            <a:ext cx="8138160" cy="466344"/>
          </a:xfrm>
          <a:prstGeom prst="rect">
            <a:avLst/>
          </a:prstGeom>
          <a:noFill/>
        </p:spPr>
        <p:txBody>
          <a:bodyPr wrap="none" lIns="0" tIns="0" rIns="0" bIns="0" anchor="t">
            <a:spAutoFit/>
          </a:bodyPr>
          <a:lstStyle/>
          <a:p>
            <a:pPr algn="l">
              <a:lnSpc>
                <a:spcPts val="2808"/>
              </a:lnSpc>
              <a:spcBef>
                <a:spcPts val="0"/>
              </a:spcBef>
              <a:spcAft>
                <a:spcPts val="0"/>
              </a:spcAft>
            </a:pPr>
            <a:r>
              <a:rPr sz="2400" b="1">
                <a:solidFill>
                  <a:srgbClr val="921397"/>
                </a:solidFill>
                <a:latin typeface="Arial"/>
              </a:rPr>
              <a:t>Thank you for joining us.</a:t>
            </a:r>
          </a:p>
        </p:txBody>
      </p:sp>
      <p:pic>
        <p:nvPicPr>
          <p:cNvPr id="28" name="Picture 27" descr="slide1_4.png"/>
          <p:cNvPicPr>
            <a:picLocks noChangeAspect="1"/>
          </p:cNvPicPr>
          <p:nvPr/>
        </p:nvPicPr>
        <p:blipFill>
          <a:blip r:embed="rId3"/>
          <a:stretch>
            <a:fillRect/>
          </a:stretch>
        </p:blipFill>
        <p:spPr>
          <a:xfrm>
            <a:off x="9948672" y="4700016"/>
            <a:ext cx="1417320" cy="118140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2015</Words>
  <Application>Microsoft Office PowerPoint</Application>
  <PresentationFormat>Widescreen</PresentationFormat>
  <Paragraphs>239</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 payments | Down Syndrome Cheshire</dc:title>
  <dc:subject>Oaklands School coffee morning — 9 October 2026</dc:subject>
  <dc:creator>Vicky Irwin</dc:creator>
  <cp:keywords/>
  <dc:description>generated using python-pptx</dc:description>
  <cp:lastModifiedBy>Vicky Irwin</cp:lastModifiedBy>
  <cp:revision>2</cp:revision>
  <dcterms:created xsi:type="dcterms:W3CDTF">2013-01-27T09:14:16Z</dcterms:created>
  <dcterms:modified xsi:type="dcterms:W3CDTF">2026-10-06T13:30:00Z</dcterms:modified>
  <cp:category/>
</cp:coreProperties>
</file>