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8" r:id="rId13"/>
    <p:sldId id="266" r:id="rId14"/>
    <p:sldId id="267" r:id="rId15"/>
    <p:sldId id="269" r:id="rId16"/>
    <p:sldId id="270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1F"/>
    <a:srgbClr val="F96F61"/>
    <a:srgbClr val="FD8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975-0FD9-45B9-AEDE-B1F365AE6823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3DF4-4C74-47D4-BB8A-DC3B908A5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8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975-0FD9-45B9-AEDE-B1F365AE6823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3DF4-4C74-47D4-BB8A-DC3B908A5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19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975-0FD9-45B9-AEDE-B1F365AE6823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3DF4-4C74-47D4-BB8A-DC3B908A5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62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975-0FD9-45B9-AEDE-B1F365AE6823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3DF4-4C74-47D4-BB8A-DC3B908A5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1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975-0FD9-45B9-AEDE-B1F365AE6823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3DF4-4C74-47D4-BB8A-DC3B908A5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6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975-0FD9-45B9-AEDE-B1F365AE6823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3DF4-4C74-47D4-BB8A-DC3B908A5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13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975-0FD9-45B9-AEDE-B1F365AE6823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3DF4-4C74-47D4-BB8A-DC3B908A5BE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975-0FD9-45B9-AEDE-B1F365AE6823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3DF4-4C74-47D4-BB8A-DC3B908A5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61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975-0FD9-45B9-AEDE-B1F365AE6823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3DF4-4C74-47D4-BB8A-DC3B908A5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6975-0FD9-45B9-AEDE-B1F365AE6823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3DF4-4C74-47D4-BB8A-DC3B908A5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82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F536975-0FD9-45B9-AEDE-B1F365AE6823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3DF4-4C74-47D4-BB8A-DC3B908A5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93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F536975-0FD9-45B9-AEDE-B1F365AE6823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48B3DF4-4C74-47D4-BB8A-DC3B908A5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7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4609ab1a-e19d-450c-b5be-60448e926725@EURP195.PROD.OUTLOOK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ssets.publishing.service.gov.uk/government/uploads/system/uploads/attachment_data/file/416468/emergency_inhalers_in_schools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facebook.com/TraffordAsthmaService" TargetMode="External"/><Relationship Id="rId7" Type="http://schemas.openxmlformats.org/officeDocument/2006/relationships/hyperlink" Target="http://www.beatasthma.co.uk/" TargetMode="External"/><Relationship Id="rId12" Type="http://schemas.openxmlformats.org/officeDocument/2006/relationships/image" Target="../media/image14.png"/><Relationship Id="rId2" Type="http://schemas.openxmlformats.org/officeDocument/2006/relationships/hyperlink" Target="https://facebook/traffordasthm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orgecoller.co.uk/" TargetMode="External"/><Relationship Id="rId11" Type="http://schemas.openxmlformats.org/officeDocument/2006/relationships/image" Target="cid:9095b388-0bd2-48b1-ba07-1cbda330f9b2@EURP195.PROD.OUTLOOK.COM" TargetMode="External"/><Relationship Id="rId5" Type="http://schemas.openxmlformats.org/officeDocument/2006/relationships/hyperlink" Target="http://www.asthma.org.uk/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www.facebook.com/traffordschoolnurses" TargetMode="External"/><Relationship Id="rId9" Type="http://schemas.openxmlformats.org/officeDocument/2006/relationships/image" Target="cid:3e9ec577-d050-4fd4-a5a7-8e71853ea08b@EURP195.PROD.OUTLOOK.CO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D2E283CC-BC63-48AA-AF5B-957259D35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39" y="1034085"/>
            <a:ext cx="4789827" cy="478982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6F97B9-23C6-4EF1-AED7-D5E3C26A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96000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63C4B1DA-0A56-4844-85D1-9D0FE08E2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76" y="1647825"/>
            <a:ext cx="4862513" cy="258108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23445F2-11F3-4398-9122-368296D1AB5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498978" y="590565"/>
            <a:ext cx="4862512" cy="55467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l">
              <a:buNone/>
            </a:pPr>
            <a:r>
              <a:rPr lang="en-US" altLang="en-US" sz="2800" dirty="0"/>
              <a:t>Asthma in Schools</a:t>
            </a:r>
          </a:p>
          <a:p>
            <a:pPr marL="0" indent="0" algn="l">
              <a:buNone/>
            </a:pPr>
            <a:r>
              <a:rPr lang="en-US" altLang="en-US" sz="2800" dirty="0"/>
              <a:t>Staff Update</a:t>
            </a:r>
          </a:p>
          <a:p>
            <a:pPr marL="0" indent="0" algn="l">
              <a:buNone/>
            </a:pPr>
            <a:endParaRPr lang="en-US" altLang="en-US" sz="2000" dirty="0"/>
          </a:p>
          <a:p>
            <a:pPr marL="0" indent="0" algn="l">
              <a:buNone/>
            </a:pPr>
            <a:r>
              <a:rPr lang="en-US" altLang="en-US" sz="1600" dirty="0"/>
              <a:t>Claire Booth, Children’s Community Asthma Nurse</a:t>
            </a:r>
          </a:p>
          <a:p>
            <a:pPr marL="0" indent="0" algn="l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7251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1C5F-F7ED-4A7D-8E4E-55D73EBBA5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1801F"/>
          </a:solidFill>
        </p:spPr>
        <p:txBody>
          <a:bodyPr/>
          <a:lstStyle/>
          <a:p>
            <a:r>
              <a:rPr lang="en-GB" altLang="en-US" dirty="0"/>
              <a:t>Spacers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3B1CB-CEE9-4B18-9949-EE1090C8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186" y="2791325"/>
            <a:ext cx="7729728" cy="3101983"/>
          </a:xfrm>
        </p:spPr>
        <p:txBody>
          <a:bodyPr>
            <a:normAutofit fontScale="92500" lnSpcReduction="20000"/>
          </a:bodyPr>
          <a:lstStyle/>
          <a:p>
            <a:pPr lvl="1">
              <a:defRPr/>
            </a:pPr>
            <a:r>
              <a:rPr lang="en-US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Spacers are the best way to take the inhalers. It is </a:t>
            </a:r>
            <a:r>
              <a:rPr lang="en-US" alt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recommended that children use aerosol inhalers (most commonly used) without a spacer.</a:t>
            </a:r>
          </a:p>
          <a:p>
            <a:pPr marL="457200" lvl="1" indent="0">
              <a:buNone/>
              <a:defRPr/>
            </a:pPr>
            <a:endParaRPr lang="en-US" alt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Older children may have a powder device that can be used without</a:t>
            </a:r>
          </a:p>
          <a:p>
            <a:endParaRPr lang="en-GB" dirty="0"/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09AB6F52-D664-4A19-BFC2-4825E0F8CF63}"/>
              </a:ext>
            </a:extLst>
          </p:cNvPr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1773" r="3778" b="296"/>
          <a:stretch>
            <a:fillRect/>
          </a:stretch>
        </p:blipFill>
        <p:spPr bwMode="auto">
          <a:xfrm>
            <a:off x="352425" y="3429000"/>
            <a:ext cx="3524250" cy="29194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738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BA2A-8381-4A6A-8E7C-3A48FF01C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03421"/>
            <a:ext cx="8991600" cy="962142"/>
          </a:xfrm>
          <a:solidFill>
            <a:srgbClr val="E1801F"/>
          </a:solidFill>
        </p:spPr>
        <p:txBody>
          <a:bodyPr/>
          <a:lstStyle/>
          <a:p>
            <a:r>
              <a:rPr lang="en-GB" dirty="0"/>
              <a:t>Panic Attack vs Asthma Attack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3A6F3-4CA8-4EED-AFE0-056DE6537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90" y="1414021"/>
            <a:ext cx="11849492" cy="523187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it an Asthma Attack or a Panic Attack?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Knowing the difference can be difficult but here are some ways to tell: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99A6F4-BAF7-4C71-AA25-19D502D34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077799"/>
              </p:ext>
            </p:extLst>
          </p:nvPr>
        </p:nvGraphicFramePr>
        <p:xfrm>
          <a:off x="1219200" y="2409825"/>
          <a:ext cx="10239376" cy="4073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8318">
                  <a:extLst>
                    <a:ext uri="{9D8B030D-6E8A-4147-A177-3AD203B41FA5}">
                      <a16:colId xmlns:a16="http://schemas.microsoft.com/office/drawing/2014/main" val="3790080874"/>
                    </a:ext>
                  </a:extLst>
                </a:gridCol>
                <a:gridCol w="3663405">
                  <a:extLst>
                    <a:ext uri="{9D8B030D-6E8A-4147-A177-3AD203B41FA5}">
                      <a16:colId xmlns:a16="http://schemas.microsoft.com/office/drawing/2014/main" val="1419470782"/>
                    </a:ext>
                  </a:extLst>
                </a:gridCol>
                <a:gridCol w="3287653">
                  <a:extLst>
                    <a:ext uri="{9D8B030D-6E8A-4147-A177-3AD203B41FA5}">
                      <a16:colId xmlns:a16="http://schemas.microsoft.com/office/drawing/2014/main" val="4225514865"/>
                    </a:ext>
                  </a:extLst>
                </a:gridCol>
              </a:tblGrid>
              <a:tr h="3925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Asthma Attack</a:t>
                      </a:r>
                      <a:endParaRPr lang="en-GB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Cough</a:t>
                      </a:r>
                      <a:endParaRPr lang="en-GB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Wheeze</a:t>
                      </a:r>
                      <a:endParaRPr lang="en-GB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Peak Flow</a:t>
                      </a:r>
                      <a:endParaRPr lang="en-GB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reliever (usually blue) isn’t helping or you need it every four hours or more</a:t>
                      </a:r>
                      <a:endParaRPr lang="en-GB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it’s an Asthma Attack:</a:t>
                      </a:r>
                      <a:endParaRPr lang="en-GB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Folow your </a:t>
                      </a:r>
                      <a:r>
                        <a:rPr lang="en-GB" sz="14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Asthma Action plan</a:t>
                      </a:r>
                      <a:endParaRPr lang="en-GB" sz="900" b="1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7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128" marR="4612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Panic Attack</a:t>
                      </a:r>
                      <a:endParaRPr lang="en-GB" sz="9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Dizziness</a:t>
                      </a:r>
                      <a:endParaRPr lang="en-GB" sz="9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Tingling in fingers/lips</a:t>
                      </a:r>
                      <a:endParaRPr lang="en-GB" sz="9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  <a:endParaRPr lang="en-GB" sz="9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headedness</a:t>
                      </a:r>
                      <a:endParaRPr lang="en-GB" sz="9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Cramps</a:t>
                      </a:r>
                      <a:endParaRPr lang="en-GB" sz="9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Hyperventilating</a:t>
                      </a:r>
                      <a:endParaRPr lang="en-GB" sz="9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9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it’s a Panic Attack and you are hyperventilating, try some </a:t>
                      </a:r>
                      <a:r>
                        <a:rPr lang="en-GB" sz="1400" b="1" i="1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breathing exercises.</a:t>
                      </a:r>
                      <a:endParaRPr lang="en-GB" sz="900" b="1" i="1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Panic Attack usually subside quickly.</a:t>
                      </a:r>
                      <a:endParaRPr lang="en-GB" sz="9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128" marR="4612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</a:t>
                      </a:r>
                      <a:endParaRPr lang="en-GB" sz="1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Shortness or Breath</a:t>
                      </a:r>
                      <a:endParaRPr lang="en-GB" sz="1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Tight Chest</a:t>
                      </a:r>
                      <a:endParaRPr lang="en-GB" sz="1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Felling tense or anxious</a:t>
                      </a:r>
                      <a:endParaRPr lang="en-GB" sz="1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Racing Heart</a:t>
                      </a:r>
                      <a:endParaRPr lang="en-GB" sz="1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Cannot talk in full sentences</a:t>
                      </a:r>
                      <a:endParaRPr lang="en-GB" sz="1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128" marR="4612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994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06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C36B5-3589-4A0E-848E-F6019243BE0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1801F"/>
          </a:solidFill>
        </p:spPr>
        <p:txBody>
          <a:bodyPr/>
          <a:lstStyle/>
          <a:p>
            <a:r>
              <a:rPr lang="en-GB" altLang="en-US" dirty="0"/>
              <a:t>Emergency inhalers in school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6F490-C8B3-4434-95BA-AF0AC8E0F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Change in the law Oct 2014</a:t>
            </a:r>
          </a:p>
          <a:p>
            <a:pPr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Allows schools to purchase a spare salbutamol inhaler and spacer for emergency use</a:t>
            </a:r>
          </a:p>
          <a:p>
            <a:pPr lvl="1">
              <a:defRPr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Spacers are single person use</a:t>
            </a:r>
          </a:p>
          <a:p>
            <a:pPr lvl="1"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Should only be used for children with a diagnosis of asthma and prescribed an inhaler or when  a child has been prescribed an inhaler as a reliever medication and consent has been obtained from parents.</a:t>
            </a:r>
          </a:p>
          <a:p>
            <a:pPr lvl="1"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Schools are responsible re: supply, storage, care &amp; disposal</a:t>
            </a:r>
          </a:p>
          <a:p>
            <a:pPr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More information - Guidance on the use of emergency salbutamol inhalers in schools.</a:t>
            </a:r>
          </a:p>
          <a:p>
            <a:pPr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https://assets.publishing.service.gov.uk/government/uploads/system/uploads/attachment_data/file/416468/emergency_inhalers_in_schools.pdf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7EA3BB3-5680-4F34-A628-E9B09FD44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417" y="4109745"/>
            <a:ext cx="1831229" cy="24416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163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80CF2-7391-41D4-BAE5-7037B09269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1801F"/>
          </a:solidFill>
        </p:spPr>
        <p:txBody>
          <a:bodyPr/>
          <a:lstStyle/>
          <a:p>
            <a:r>
              <a:rPr lang="en-GB" altLang="en-US" dirty="0"/>
              <a:t>What to do if the child is having an asthma attack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1EFB1-0A22-48A3-9BB4-9959AB6A6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51315"/>
            <a:ext cx="7729728" cy="362027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</a:pPr>
            <a:r>
              <a:rPr lang="en-GB" altLang="en-US" sz="3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INHALER </a:t>
            </a:r>
            <a:r>
              <a:rPr lang="en-GB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– 2 puffs.</a:t>
            </a:r>
          </a:p>
          <a:p>
            <a:pPr>
              <a:lnSpc>
                <a:spcPct val="120000"/>
              </a:lnSpc>
            </a:pPr>
            <a:r>
              <a:rPr lang="en-GB" alt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1 puff at a time</a:t>
            </a:r>
            <a:r>
              <a:rPr lang="en-GB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count to </a:t>
            </a:r>
            <a:r>
              <a:rPr lang="en-GB" alt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10 seconds</a:t>
            </a:r>
            <a:r>
              <a:rPr lang="en-GB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shake</a:t>
            </a:r>
            <a:r>
              <a:rPr lang="en-GB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the canister between puffs.  Try to leave 30 seconds between puffs.</a:t>
            </a:r>
          </a:p>
          <a:p>
            <a:pPr>
              <a:lnSpc>
                <a:spcPct val="120000"/>
              </a:lnSpc>
            </a:pPr>
            <a:r>
              <a:rPr lang="en-GB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Encourage </a:t>
            </a:r>
            <a:r>
              <a:rPr lang="en-GB" alt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slow deep breaths</a:t>
            </a:r>
            <a:r>
              <a:rPr lang="en-GB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try to keep them relaxed.</a:t>
            </a:r>
          </a:p>
          <a:p>
            <a:pPr>
              <a:lnSpc>
                <a:spcPct val="120000"/>
              </a:lnSpc>
            </a:pPr>
            <a:r>
              <a:rPr lang="en-GB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Children may find it easier to breathe sitting upright and leaning slightly forward. Loosen tight clothing.</a:t>
            </a:r>
          </a:p>
          <a:p>
            <a:pPr>
              <a:lnSpc>
                <a:spcPct val="120000"/>
              </a:lnSpc>
            </a:pPr>
            <a:r>
              <a:rPr lang="en-GB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If no improvement after 5-10 mins: make sure the child takes one puff of their </a:t>
            </a:r>
            <a:r>
              <a:rPr lang="en-GB" altLang="en-US" sz="3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reliever inhaler</a:t>
            </a:r>
            <a:r>
              <a:rPr lang="en-GB" alt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every minute for five minutes (up to 4 puffs) or until their symptoms improve.  </a:t>
            </a:r>
            <a:r>
              <a:rPr lang="en-GB" alt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Inform parent/carer</a:t>
            </a:r>
            <a:r>
              <a:rPr lang="en-GB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B" alt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This would be a total of 6 puffs</a:t>
            </a:r>
            <a:endParaRPr lang="en-GB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20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C62C-CA08-4A73-A263-83C24070435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1801F"/>
          </a:solidFill>
        </p:spPr>
        <p:txBody>
          <a:bodyPr/>
          <a:lstStyle/>
          <a:p>
            <a:r>
              <a:rPr lang="en-GB" altLang="en-US" dirty="0"/>
              <a:t>What to do in an emergency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6075D-3F83-4ADB-8CA8-B929027C6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there is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 improvement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symptoms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taking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 puffs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their blue reliever: </a:t>
            </a:r>
          </a:p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child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can’t walk or talk easily </a:t>
            </a:r>
          </a:p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breathing hard and fast – using their ribs and tummy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breathe</a:t>
            </a:r>
          </a:p>
          <a:p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Coughing and wheezing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lot</a:t>
            </a:r>
          </a:p>
          <a:p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Lips and finger tips turning blue</a:t>
            </a:r>
          </a:p>
          <a:p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Ring 999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ensure the child takes 1 puff of their blue inhaler every minute for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up to 10 puffs </a:t>
            </a:r>
          </a:p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 staff should NOT take children to hospital in their own car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 descr="Ambulance - Wikipedia">
            <a:extLst>
              <a:ext uri="{FF2B5EF4-FFF2-40B4-BE49-F238E27FC236}">
                <a16:creationId xmlns:a16="http://schemas.microsoft.com/office/drawing/2014/main" id="{812F25B5-5435-4B26-BAE0-A2B4A374C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21" y="4944689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44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3145-2CB7-4B80-BF1F-BA0865C6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223" y="195463"/>
            <a:ext cx="7729728" cy="1188720"/>
          </a:xfrm>
          <a:solidFill>
            <a:srgbClr val="E1801F"/>
          </a:solidFill>
        </p:spPr>
        <p:txBody>
          <a:bodyPr/>
          <a:lstStyle/>
          <a:p>
            <a:r>
              <a:rPr lang="en-GB" altLang="en-US" u="sng" dirty="0"/>
              <a:t>Resources &amp; Information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73E11-A7BD-4673-97FA-705232C81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4183"/>
            <a:ext cx="10790416" cy="465717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Trafford Childrens Community Nurses: 0161 934 833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Trafford Children’s Asthma Nurse: 07572150937</a:t>
            </a: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www.twitter.com/TraffordAsthma</a:t>
            </a:r>
          </a:p>
          <a:p>
            <a:pPr marL="0" indent="0">
              <a:buNone/>
            </a:pP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www.facebook.com/TraffordAsthmaService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GB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School Nursing Team: 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https://www.facebook.com/traffordschoolnurses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Asthma + Lung UK: </a:t>
            </a:r>
            <a:r>
              <a:rPr lang="en-GB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www.asthma.org.uk</a:t>
            </a:r>
            <a:endParaRPr lang="en-GB" alt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GB" alt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www.georgecoller.co.uk</a:t>
            </a:r>
            <a:r>
              <a:rPr lang="en-GB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training module </a:t>
            </a:r>
          </a:p>
          <a:p>
            <a:pPr>
              <a:lnSpc>
                <a:spcPct val="90000"/>
              </a:lnSpc>
              <a:defRPr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Beat Asthma: </a:t>
            </a: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www.beatasthma.co.uk</a:t>
            </a: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9FBEF-D1B1-4576-BCA0-7945798F0BAA}"/>
              </a:ext>
            </a:extLst>
          </p:cNvPr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953" y="195463"/>
            <a:ext cx="1704975" cy="204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FE97F9-598B-416D-9167-C6B9A0D99831}"/>
              </a:ext>
            </a:extLst>
          </p:cNvPr>
          <p:cNvPicPr/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776" y="2473843"/>
            <a:ext cx="2286292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734924-F3E6-4ED8-A5AD-17E8333CFF6A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844" y="4538663"/>
            <a:ext cx="2188224" cy="22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863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B883C-B2C6-4C0F-9417-40B097CD20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1801F"/>
          </a:solidFill>
        </p:spPr>
        <p:txBody>
          <a:bodyPr/>
          <a:lstStyle/>
          <a:p>
            <a:r>
              <a:rPr lang="en-US" altLang="en-US" dirty="0"/>
              <a:t>Any questions?</a:t>
            </a:r>
            <a:endParaRPr lang="en-GB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3E42A4A7-9DDC-44D9-B7D3-BCB91D9AB1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9500" y="2208276"/>
            <a:ext cx="7493000" cy="4114800"/>
          </a:xfrm>
        </p:spPr>
      </p:pic>
    </p:spTree>
    <p:extLst>
      <p:ext uri="{BB962C8B-B14F-4D97-AF65-F5344CB8AC3E}">
        <p14:creationId xmlns:p14="http://schemas.microsoft.com/office/powerpoint/2010/main" val="12723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A3AFB-F2D1-448F-BC6D-A7F5401CA9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1801F"/>
          </a:solidFill>
        </p:spPr>
        <p:txBody>
          <a:bodyPr/>
          <a:lstStyle/>
          <a:p>
            <a:r>
              <a:rPr lang="en-US" altLang="en-US" dirty="0"/>
              <a:t>AIM OF THE PRESENTATION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C0428-DB2B-4360-9567-73FF22C27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help school staff support children who have asthma.</a:t>
            </a:r>
          </a:p>
          <a:p>
            <a:pPr marL="0" indent="0">
              <a:buNone/>
              <a:defRPr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Raise awareness of the condition and how its managed.</a:t>
            </a:r>
          </a:p>
          <a:p>
            <a:pPr>
              <a:defRPr/>
            </a:pP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Better understanding of what to do in an emergency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90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F40C-842C-44D1-8823-7D28DCB06F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1801F"/>
          </a:solidFill>
        </p:spPr>
        <p:txBody>
          <a:bodyPr anchor="t">
            <a:normAutofit/>
          </a:bodyPr>
          <a:lstStyle/>
          <a:p>
            <a:r>
              <a:rPr lang="en-GB" altLang="en-US" dirty="0"/>
              <a:t>For the child asthma can be: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DDAC6-5A8E-414F-A9F4-6622F2A56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440507"/>
            <a:ext cx="5207839" cy="3880773"/>
          </a:xfrm>
        </p:spPr>
        <p:txBody>
          <a:bodyPr>
            <a:normAutofit/>
          </a:bodyPr>
          <a:lstStyle/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Disturbed sleep </a:t>
            </a:r>
          </a:p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Absence from school</a:t>
            </a:r>
          </a:p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Missed social and leisure activities</a:t>
            </a:r>
          </a:p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Perceived as different from their peers</a:t>
            </a:r>
          </a:p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Frightened/scared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664E3A2C-139A-4C38-BBF0-B9BA3A604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5" y="3937518"/>
            <a:ext cx="2424405" cy="250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8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5D4F-ACB5-42B2-8B6B-F5D1C37C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074" y="399084"/>
            <a:ext cx="7729728" cy="1188720"/>
          </a:xfrm>
          <a:solidFill>
            <a:srgbClr val="E1801F"/>
          </a:solidFill>
        </p:spPr>
        <p:txBody>
          <a:bodyPr/>
          <a:lstStyle/>
          <a:p>
            <a:r>
              <a:rPr lang="en-GB" altLang="en-US" dirty="0"/>
              <a:t>What is asthma?</a:t>
            </a:r>
            <a:endParaRPr lang="en-GB" dirty="0"/>
          </a:p>
        </p:txBody>
      </p:sp>
      <p:pic>
        <p:nvPicPr>
          <p:cNvPr id="8" name="Picture 4" descr="What Happens in Your Airways When You Have Asthma? | Asthma and Allergy  Foundation of America">
            <a:extLst>
              <a:ext uri="{FF2B5EF4-FFF2-40B4-BE49-F238E27FC236}">
                <a16:creationId xmlns:a16="http://schemas.microsoft.com/office/drawing/2014/main" id="{CE515A8B-D234-4070-A00C-DA60153D77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74" y="1856792"/>
            <a:ext cx="7729728" cy="450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8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39329-62A0-4004-A16C-C6234294088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1801F"/>
          </a:solidFill>
        </p:spPr>
        <p:txBody>
          <a:bodyPr/>
          <a:lstStyle/>
          <a:p>
            <a:r>
              <a:rPr lang="en-GB" altLang="en-US" dirty="0"/>
              <a:t>Symptoms of asthma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B8FF9-A713-47D3-A34D-AD7F615B6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84631"/>
            <a:ext cx="7729728" cy="31019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Cough   </a:t>
            </a:r>
          </a:p>
          <a:p>
            <a:pPr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Wheeze           </a:t>
            </a:r>
          </a:p>
          <a:p>
            <a:pPr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Breathlessness</a:t>
            </a:r>
          </a:p>
          <a:p>
            <a:pPr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Chest tightness</a:t>
            </a:r>
          </a:p>
          <a:p>
            <a:pPr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Being unable to talk in full sentences  </a:t>
            </a:r>
          </a:p>
          <a:p>
            <a:pPr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Younger children may complain of “tummy ache”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05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CB5EAEC-C98F-444B-B798-47588406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550" y="125706"/>
            <a:ext cx="7729728" cy="1188720"/>
          </a:xfrm>
          <a:solidFill>
            <a:srgbClr val="E1801F"/>
          </a:solidFill>
        </p:spPr>
        <p:txBody>
          <a:bodyPr/>
          <a:lstStyle/>
          <a:p>
            <a:r>
              <a:rPr lang="en-GB" altLang="en-US" dirty="0"/>
              <a:t>Triggers</a:t>
            </a:r>
            <a:endParaRPr lang="en-GB" dirty="0"/>
          </a:p>
        </p:txBody>
      </p:sp>
      <p:pic>
        <p:nvPicPr>
          <p:cNvPr id="5" name="Picture 2" descr="Resources for the NHS - Monkey Wellbeing">
            <a:extLst>
              <a:ext uri="{FF2B5EF4-FFF2-40B4-BE49-F238E27FC236}">
                <a16:creationId xmlns:a16="http://schemas.microsoft.com/office/drawing/2014/main" id="{C33A25C5-F124-4D00-9823-4206E7FCE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91" y="1579204"/>
            <a:ext cx="3181738" cy="46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5976A6-3A89-4B9B-A459-F87677CE39D0}"/>
              </a:ext>
            </a:extLst>
          </p:cNvPr>
          <p:cNvSpPr txBox="1"/>
          <p:nvPr/>
        </p:nvSpPr>
        <p:spPr>
          <a:xfrm>
            <a:off x="1698171" y="1705039"/>
            <a:ext cx="58502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Common Triggers are: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Viral illness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Animal dander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Cigarette smoke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Cold weather/changing weather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Exertion/emotion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Pollen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Mould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Pollution/chemicals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2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9FEC-286C-4FBA-82C0-B5E188B997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1801F"/>
          </a:solidFill>
        </p:spPr>
        <p:txBody>
          <a:bodyPr/>
          <a:lstStyle/>
          <a:p>
            <a:r>
              <a:rPr lang="en-GB" altLang="en-US" dirty="0"/>
              <a:t>PE, school sports &amp; break time activity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A1B2C-8E31-4A47-B472-25DA2ACDB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94" y="2643095"/>
            <a:ext cx="5145343" cy="3101983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Tx/>
              <a:buChar char="•"/>
            </a:pPr>
            <a:r>
              <a:rPr lang="en-GB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Important for all children to take part.  If child is unwell with asthma try to get them involved in a less energetic role.</a:t>
            </a:r>
          </a:p>
          <a:p>
            <a:pPr marL="457200" indent="-457200">
              <a:buFontTx/>
              <a:buChar char="•"/>
            </a:pPr>
            <a:endParaRPr lang="en-GB" alt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GB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Always have blue inhaler with the child </a:t>
            </a:r>
          </a:p>
          <a:p>
            <a:pPr marL="457200" indent="-457200">
              <a:buFontTx/>
              <a:buChar char="•"/>
            </a:pPr>
            <a:endParaRPr lang="en-GB" alt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GB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Work within asthma action plan </a:t>
            </a:r>
          </a:p>
          <a:p>
            <a:endParaRPr lang="en-GB" dirty="0"/>
          </a:p>
        </p:txBody>
      </p:sp>
      <p:pic>
        <p:nvPicPr>
          <p:cNvPr id="2050" name="Picture 2" descr="Asthma action plans | Asthma + Lung UK">
            <a:extLst>
              <a:ext uri="{FF2B5EF4-FFF2-40B4-BE49-F238E27FC236}">
                <a16:creationId xmlns:a16="http://schemas.microsoft.com/office/drawing/2014/main" id="{FAE0A7AC-D053-4820-B08A-62691B69B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90" y="2407249"/>
            <a:ext cx="61626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0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03CA-E480-4611-9D9C-BE582396D4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1801F"/>
          </a:solidFill>
        </p:spPr>
        <p:txBody>
          <a:bodyPr/>
          <a:lstStyle/>
          <a:p>
            <a:r>
              <a:rPr lang="en-GB" altLang="en-US" dirty="0"/>
              <a:t>Asthma Medication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3B57-5A3A-447F-ACE7-01474BBBE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altLang="en-US" sz="2800" b="1" i="1" u="sng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Preventer inhalers</a:t>
            </a:r>
            <a:r>
              <a:rPr lang="en-GB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Help to keep the child well by reducing the inflammation in the airways. Should be taken every morning and evening and should 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be in school </a:t>
            </a:r>
          </a:p>
          <a:p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800" b="1" i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Reliever inhalers</a:t>
            </a:r>
            <a:r>
              <a:rPr lang="en-GB" alt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BLUE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Used to relieve symptoms of cough, wheeze, tight chest or breathlessness quickly, by opening the airways. 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Should be in school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/>
          </a:p>
        </p:txBody>
      </p:sp>
      <p:pic>
        <p:nvPicPr>
          <p:cNvPr id="3074" name="Picture 2" descr="Treating asthma - HSE.ie">
            <a:extLst>
              <a:ext uri="{FF2B5EF4-FFF2-40B4-BE49-F238E27FC236}">
                <a16:creationId xmlns:a16="http://schemas.microsoft.com/office/drawing/2014/main" id="{C80CCF6F-3F70-4944-93C5-BF9EF8BFE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481" y="4993195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60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E2DB87BD-283D-478A-920C-9D904DAA0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803" y="4804381"/>
            <a:ext cx="2402855" cy="119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1299D2-0159-4F08-A6ED-2C5BF9D0999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1801F"/>
          </a:solidFill>
        </p:spPr>
        <p:txBody>
          <a:bodyPr/>
          <a:lstStyle/>
          <a:p>
            <a:r>
              <a:rPr lang="en-GB" altLang="en-US" dirty="0"/>
              <a:t>Asthma Medication in School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A4CF-79C4-45F6-909E-499B4A05D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altLang="en-US" sz="2800" dirty="0"/>
              <a:t>Where should the school keep </a:t>
            </a:r>
            <a:r>
              <a:rPr lang="en-GB" altLang="en-US" sz="2800" dirty="0">
                <a:solidFill>
                  <a:srgbClr val="0070C0"/>
                </a:solidFill>
              </a:rPr>
              <a:t>reliever inhalers?</a:t>
            </a:r>
          </a:p>
          <a:p>
            <a:pPr>
              <a:defRPr/>
            </a:pPr>
            <a:endParaRPr lang="en-GB" altLang="en-US" sz="28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GB" altLang="en-US" sz="2800" dirty="0"/>
              <a:t>What happens if a child takes too much </a:t>
            </a:r>
            <a:r>
              <a:rPr lang="en-GB" altLang="en-US" sz="2800" dirty="0">
                <a:solidFill>
                  <a:srgbClr val="0070C0"/>
                </a:solidFill>
              </a:rPr>
              <a:t>reliever inhaler</a:t>
            </a:r>
            <a:r>
              <a:rPr lang="en-GB" altLang="en-US" sz="2800" dirty="0"/>
              <a:t>?</a:t>
            </a:r>
          </a:p>
          <a:p>
            <a:pPr marL="0" indent="0">
              <a:buNone/>
              <a:defRPr/>
            </a:pPr>
            <a:endParaRPr lang="en-GB" altLang="en-US" sz="2800" dirty="0"/>
          </a:p>
          <a:p>
            <a:pPr>
              <a:defRPr/>
            </a:pPr>
            <a:r>
              <a:rPr lang="en-GB" altLang="en-US" sz="2800" dirty="0"/>
              <a:t>Do inhalers expire after a given amount of </a:t>
            </a:r>
          </a:p>
          <a:p>
            <a:pPr>
              <a:buNone/>
              <a:defRPr/>
            </a:pPr>
            <a:r>
              <a:rPr lang="en-GB" altLang="en-US" sz="2800" dirty="0"/>
              <a:t>   time?</a:t>
            </a:r>
            <a:endParaRPr lang="en-US" altLang="en-US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26421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350</TotalTime>
  <Words>843</Words>
  <Application>Microsoft Macintosh PowerPoint</Application>
  <PresentationFormat>Widescreen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Symbol</vt:lpstr>
      <vt:lpstr>Parcel</vt:lpstr>
      <vt:lpstr>PowerPoint Presentation</vt:lpstr>
      <vt:lpstr>AIM OF THE PRESENTATION</vt:lpstr>
      <vt:lpstr>For the child asthma can be:</vt:lpstr>
      <vt:lpstr>What is asthma?</vt:lpstr>
      <vt:lpstr>Symptoms of asthma</vt:lpstr>
      <vt:lpstr>Triggers</vt:lpstr>
      <vt:lpstr>PE, school sports &amp; break time activity</vt:lpstr>
      <vt:lpstr>Asthma Medication</vt:lpstr>
      <vt:lpstr>Asthma Medication in School</vt:lpstr>
      <vt:lpstr>Spacers</vt:lpstr>
      <vt:lpstr>Panic Attack vs Asthma Attack</vt:lpstr>
      <vt:lpstr>Emergency inhalers in school</vt:lpstr>
      <vt:lpstr>What to do if the child is having an asthma attack </vt:lpstr>
      <vt:lpstr>What to do in an emergency</vt:lpstr>
      <vt:lpstr>Resources &amp; Information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 in Schools  School Staff Update</dc:title>
  <dc:creator>Bate Natasha (R0A) Manchester University NHS FT</dc:creator>
  <cp:lastModifiedBy>Karen Meenagh</cp:lastModifiedBy>
  <cp:revision>23</cp:revision>
  <cp:lastPrinted>2021-11-03T15:33:08Z</cp:lastPrinted>
  <dcterms:created xsi:type="dcterms:W3CDTF">2021-11-03T15:19:34Z</dcterms:created>
  <dcterms:modified xsi:type="dcterms:W3CDTF">2022-10-02T18:13:51Z</dcterms:modified>
</cp:coreProperties>
</file>