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0"/>
  </p:notesMasterIdLst>
  <p:sldIdLst>
    <p:sldId id="256" r:id="rId5"/>
    <p:sldId id="257" r:id="rId6"/>
    <p:sldId id="258" r:id="rId7"/>
    <p:sldId id="259" r:id="rId8"/>
    <p:sldId id="260" r:id="rId9"/>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15:clr>
            <a:srgbClr val="9AA0A6"/>
          </p15:clr>
        </p15:guide>
        <p15:guide id="2" orient="horz" pos="16">
          <p15:clr>
            <a:srgbClr val="9AA0A6"/>
          </p15:clr>
        </p15:guide>
        <p15:guide id="3" pos="3840">
          <p15:clr>
            <a:srgbClr val="000000"/>
          </p15:clr>
        </p15:guide>
        <p15:guide id="4" orient="horz" pos="794">
          <p15:clr>
            <a:srgbClr val="9AA0A6"/>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jfMQJ2imwh37vuvhPVMlwO/rXsJ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DCC7A4F-D4FF-417E-8A43-96FA62B01935}">
  <a:tblStyle styleId="{ADCC7A4F-D4FF-417E-8A43-96FA62B01935}"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48"/>
      </p:cViewPr>
      <p:guideLst>
        <p:guide orient="horz"/>
        <p:guide orient="horz" pos="16"/>
        <p:guide pos="3840"/>
        <p:guide orient="horz" pos="79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customschemas.google.com/relationships/presentationmetadata" Target="metadata"/><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13f3f1275e9_0_0: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3" name="Google Shape;53;g13f3f1275e9_0_0: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7000"/>
              </a:lnSpc>
              <a:spcBef>
                <a:spcPts val="0"/>
              </a:spcBef>
              <a:spcAft>
                <a:spcPts val="0"/>
              </a:spcAft>
              <a:buSzPts val="1100"/>
              <a:buNone/>
            </a:pPr>
            <a:endParaRPr sz="900" i="1">
              <a:solidFill>
                <a:schemeClr val="dk1"/>
              </a:solidFill>
              <a:latin typeface="Calibri"/>
              <a:ea typeface="Calibri"/>
              <a:cs typeface="Calibri"/>
              <a:sym typeface="Calibri"/>
            </a:endParaRPr>
          </a:p>
          <a:p>
            <a:pPr marL="0" lvl="0" indent="0" algn="l" rtl="0">
              <a:lnSpc>
                <a:spcPct val="107000"/>
              </a:lnSpc>
              <a:spcBef>
                <a:spcPts val="0"/>
              </a:spcBef>
              <a:spcAft>
                <a:spcPts val="0"/>
              </a:spcAft>
              <a:buSzPts val="1100"/>
              <a:buNone/>
            </a:pPr>
            <a:endParaRPr sz="900" i="1">
              <a:solidFill>
                <a:schemeClr val="dk1"/>
              </a:solidFill>
              <a:latin typeface="Calibri"/>
              <a:ea typeface="Calibri"/>
              <a:cs typeface="Calibri"/>
              <a:sym typeface="Calibri"/>
            </a:endParaRPr>
          </a:p>
          <a:p>
            <a:pPr marL="0" lvl="0" indent="0" algn="l" rtl="0">
              <a:lnSpc>
                <a:spcPct val="107000"/>
              </a:lnSpc>
              <a:spcBef>
                <a:spcPts val="0"/>
              </a:spcBef>
              <a:spcAft>
                <a:spcPts val="0"/>
              </a:spcAft>
              <a:buSzPts val="1100"/>
              <a:buNone/>
            </a:pPr>
            <a:endParaRPr sz="900" i="1">
              <a:solidFill>
                <a:schemeClr val="dk1"/>
              </a:solidFill>
              <a:latin typeface="Calibri"/>
              <a:ea typeface="Calibri"/>
              <a:cs typeface="Calibri"/>
              <a:sym typeface="Calibri"/>
            </a:endParaRPr>
          </a:p>
          <a:p>
            <a:pPr marL="0" lvl="0" indent="0" algn="l" rtl="0">
              <a:lnSpc>
                <a:spcPct val="107000"/>
              </a:lnSpc>
              <a:spcBef>
                <a:spcPts val="0"/>
              </a:spcBef>
              <a:spcAft>
                <a:spcPts val="0"/>
              </a:spcAft>
              <a:buSzPts val="1100"/>
              <a:buNone/>
            </a:pPr>
            <a:endParaRPr sz="900" i="1">
              <a:solidFill>
                <a:schemeClr val="dk1"/>
              </a:solidFill>
              <a:latin typeface="Calibri"/>
              <a:ea typeface="Calibri"/>
              <a:cs typeface="Calibri"/>
              <a:sym typeface="Calibri"/>
            </a:endParaRPr>
          </a:p>
          <a:p>
            <a:pPr marL="0" lvl="0" indent="0" algn="l" rtl="0">
              <a:lnSpc>
                <a:spcPct val="107000"/>
              </a:lnSpc>
              <a:spcBef>
                <a:spcPts val="0"/>
              </a:spcBef>
              <a:spcAft>
                <a:spcPts val="0"/>
              </a:spcAft>
              <a:buClr>
                <a:schemeClr val="dk1"/>
              </a:buClr>
              <a:buSzPts val="1100"/>
              <a:buFont typeface="Arial"/>
              <a:buNone/>
            </a:pPr>
            <a:endParaRPr sz="900" i="1">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3e5331aee9_1_0: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2" name="Google Shape;62;g13e5331aee9_1_0: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2e965c5c119_1_8: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g2e965c5c119_1_8: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e965c5c119_1_16: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0" name="Google Shape;80;g2e965c5c119_1_16: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2e965c5c119_1_0: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2e965c5c119_1_0: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
        <p:cNvGrpSpPr/>
        <p:nvPr/>
      </p:nvGrpSpPr>
      <p:grpSpPr>
        <a:xfrm>
          <a:off x="0" y="0"/>
          <a:ext cx="0" cy="0"/>
          <a:chOff x="0" y="0"/>
          <a:chExt cx="0" cy="0"/>
        </a:xfrm>
      </p:grpSpPr>
      <p:sp>
        <p:nvSpPr>
          <p:cNvPr id="10" name="Google Shape;10;g1046ec2cf7c_0_127"/>
          <p:cNvSpPr txBox="1">
            <a:spLocks noGrp="1"/>
          </p:cNvSpPr>
          <p:nvPr>
            <p:ph type="title"/>
          </p:nvPr>
        </p:nvSpPr>
        <p:spPr>
          <a:xfrm>
            <a:off x="415600" y="263867"/>
            <a:ext cx="11360700" cy="763500"/>
          </a:xfrm>
          <a:prstGeom prst="rect">
            <a:avLst/>
          </a:prstGeom>
          <a:solidFill>
            <a:srgbClr val="0B5394"/>
          </a:solid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11" name="Google Shape;11;g1046ec2cf7c_0_127"/>
          <p:cNvSpPr txBox="1">
            <a:spLocks noGrp="1"/>
          </p:cNvSpPr>
          <p:nvPr>
            <p:ph type="body" idx="1"/>
          </p:nvPr>
        </p:nvSpPr>
        <p:spPr>
          <a:xfrm>
            <a:off x="415600" y="1066800"/>
            <a:ext cx="11360700" cy="49179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SzPts val="1600"/>
              <a:buChar char="●"/>
              <a:defRPr/>
            </a:lvl1pPr>
            <a:lvl2pPr marL="914400" lvl="1" indent="-330200" algn="l">
              <a:lnSpc>
                <a:spcPct val="115000"/>
              </a:lnSpc>
              <a:spcBef>
                <a:spcPts val="0"/>
              </a:spcBef>
              <a:spcAft>
                <a:spcPts val="0"/>
              </a:spcAft>
              <a:buSzPts val="1600"/>
              <a:buChar char="○"/>
              <a:defRPr/>
            </a:lvl2pPr>
            <a:lvl3pPr marL="1371600" lvl="2" indent="-330200" algn="l">
              <a:lnSpc>
                <a:spcPct val="115000"/>
              </a:lnSpc>
              <a:spcBef>
                <a:spcPts val="0"/>
              </a:spcBef>
              <a:spcAft>
                <a:spcPts val="0"/>
              </a:spcAft>
              <a:buSzPts val="1600"/>
              <a:buChar char="■"/>
              <a:defRPr/>
            </a:lvl3pPr>
            <a:lvl4pPr marL="1828800" lvl="3" indent="-330200" algn="l">
              <a:lnSpc>
                <a:spcPct val="115000"/>
              </a:lnSpc>
              <a:spcBef>
                <a:spcPts val="0"/>
              </a:spcBef>
              <a:spcAft>
                <a:spcPts val="0"/>
              </a:spcAft>
              <a:buSzPts val="1600"/>
              <a:buChar char="●"/>
              <a:defRPr/>
            </a:lvl4pPr>
            <a:lvl5pPr marL="2286000" lvl="4" indent="-330200" algn="l">
              <a:lnSpc>
                <a:spcPct val="115000"/>
              </a:lnSpc>
              <a:spcBef>
                <a:spcPts val="0"/>
              </a:spcBef>
              <a:spcAft>
                <a:spcPts val="0"/>
              </a:spcAft>
              <a:buSzPts val="1600"/>
              <a:buChar char="○"/>
              <a:defRPr/>
            </a:lvl5pPr>
            <a:lvl6pPr marL="2743200" lvl="5" indent="-330200" algn="l">
              <a:lnSpc>
                <a:spcPct val="115000"/>
              </a:lnSpc>
              <a:spcBef>
                <a:spcPts val="0"/>
              </a:spcBef>
              <a:spcAft>
                <a:spcPts val="0"/>
              </a:spcAft>
              <a:buSzPts val="1600"/>
              <a:buChar char="■"/>
              <a:defRPr/>
            </a:lvl6pPr>
            <a:lvl7pPr marL="3200400" lvl="6" indent="-330200" algn="l">
              <a:lnSpc>
                <a:spcPct val="115000"/>
              </a:lnSpc>
              <a:spcBef>
                <a:spcPts val="0"/>
              </a:spcBef>
              <a:spcAft>
                <a:spcPts val="0"/>
              </a:spcAft>
              <a:buSzPts val="1600"/>
              <a:buChar char="●"/>
              <a:defRPr/>
            </a:lvl7pPr>
            <a:lvl8pPr marL="3657600" lvl="7" indent="-330200" algn="l">
              <a:lnSpc>
                <a:spcPct val="115000"/>
              </a:lnSpc>
              <a:spcBef>
                <a:spcPts val="0"/>
              </a:spcBef>
              <a:spcAft>
                <a:spcPts val="0"/>
              </a:spcAft>
              <a:buSzPts val="1600"/>
              <a:buChar char="○"/>
              <a:defRPr/>
            </a:lvl8pPr>
            <a:lvl9pPr marL="4114800" lvl="8" indent="-330200" algn="l">
              <a:lnSpc>
                <a:spcPct val="115000"/>
              </a:lnSpc>
              <a:spcBef>
                <a:spcPts val="0"/>
              </a:spcBef>
              <a:spcAft>
                <a:spcPts val="0"/>
              </a:spcAft>
              <a:buSzPts val="1600"/>
              <a:buChar char="■"/>
              <a:defRPr/>
            </a:lvl9pPr>
          </a:lstStyle>
          <a:p>
            <a:endParaRPr/>
          </a:p>
        </p:txBody>
      </p:sp>
      <p:sp>
        <p:nvSpPr>
          <p:cNvPr id="12" name="Google Shape;12;g1046ec2cf7c_0_12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3"/>
        <p:cNvGrpSpPr/>
        <p:nvPr/>
      </p:nvGrpSpPr>
      <p:grpSpPr>
        <a:xfrm>
          <a:off x="0" y="0"/>
          <a:ext cx="0" cy="0"/>
          <a:chOff x="0" y="0"/>
          <a:chExt cx="0" cy="0"/>
        </a:xfrm>
      </p:grpSpPr>
      <p:sp>
        <p:nvSpPr>
          <p:cNvPr id="44" name="Google Shape;44;g1046ec2cf7c_0_16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5"/>
        <p:cNvGrpSpPr/>
        <p:nvPr/>
      </p:nvGrpSpPr>
      <p:grpSpPr>
        <a:xfrm>
          <a:off x="0" y="0"/>
          <a:ext cx="0" cy="0"/>
          <a:chOff x="0" y="0"/>
          <a:chExt cx="0" cy="0"/>
        </a:xfrm>
      </p:grpSpPr>
      <p:sp>
        <p:nvSpPr>
          <p:cNvPr id="46" name="Google Shape;46;g1046ec2cf7c_0_164"/>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47" name="Google Shape;47;g1046ec2cf7c_0_164"/>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1600"/>
              </a:spcBef>
              <a:spcAft>
                <a:spcPts val="0"/>
              </a:spcAft>
              <a:buClr>
                <a:schemeClr val="dk1"/>
              </a:buClr>
              <a:buSzPts val="1800"/>
              <a:buChar char="○"/>
              <a:defRPr/>
            </a:lvl2pPr>
            <a:lvl3pPr marL="1371600" lvl="2" indent="-342900" algn="l">
              <a:lnSpc>
                <a:spcPct val="90000"/>
              </a:lnSpc>
              <a:spcBef>
                <a:spcPts val="1600"/>
              </a:spcBef>
              <a:spcAft>
                <a:spcPts val="0"/>
              </a:spcAft>
              <a:buClr>
                <a:schemeClr val="dk1"/>
              </a:buClr>
              <a:buSzPts val="1800"/>
              <a:buChar char="■"/>
              <a:defRPr/>
            </a:lvl3pPr>
            <a:lvl4pPr marL="1828800" lvl="3" indent="-342900" algn="l">
              <a:lnSpc>
                <a:spcPct val="90000"/>
              </a:lnSpc>
              <a:spcBef>
                <a:spcPts val="1600"/>
              </a:spcBef>
              <a:spcAft>
                <a:spcPts val="0"/>
              </a:spcAft>
              <a:buClr>
                <a:schemeClr val="dk1"/>
              </a:buClr>
              <a:buSzPts val="1800"/>
              <a:buChar char="●"/>
              <a:defRPr/>
            </a:lvl4pPr>
            <a:lvl5pPr marL="2286000" lvl="4" indent="-342900" algn="l">
              <a:lnSpc>
                <a:spcPct val="90000"/>
              </a:lnSpc>
              <a:spcBef>
                <a:spcPts val="1600"/>
              </a:spcBef>
              <a:spcAft>
                <a:spcPts val="0"/>
              </a:spcAft>
              <a:buClr>
                <a:schemeClr val="dk1"/>
              </a:buClr>
              <a:buSzPts val="1800"/>
              <a:buChar char="○"/>
              <a:defRPr/>
            </a:lvl5pPr>
            <a:lvl6pPr marL="2743200" lvl="5" indent="-342900" algn="l">
              <a:lnSpc>
                <a:spcPct val="90000"/>
              </a:lnSpc>
              <a:spcBef>
                <a:spcPts val="1600"/>
              </a:spcBef>
              <a:spcAft>
                <a:spcPts val="0"/>
              </a:spcAft>
              <a:buClr>
                <a:schemeClr val="dk1"/>
              </a:buClr>
              <a:buSzPts val="1800"/>
              <a:buChar char="■"/>
              <a:defRPr/>
            </a:lvl6pPr>
            <a:lvl7pPr marL="3200400" lvl="6" indent="-342900" algn="l">
              <a:lnSpc>
                <a:spcPct val="90000"/>
              </a:lnSpc>
              <a:spcBef>
                <a:spcPts val="1600"/>
              </a:spcBef>
              <a:spcAft>
                <a:spcPts val="0"/>
              </a:spcAft>
              <a:buClr>
                <a:schemeClr val="dk1"/>
              </a:buClr>
              <a:buSzPts val="1800"/>
              <a:buChar char="●"/>
              <a:defRPr/>
            </a:lvl7pPr>
            <a:lvl8pPr marL="3657600" lvl="7" indent="-342900" algn="l">
              <a:lnSpc>
                <a:spcPct val="90000"/>
              </a:lnSpc>
              <a:spcBef>
                <a:spcPts val="1600"/>
              </a:spcBef>
              <a:spcAft>
                <a:spcPts val="0"/>
              </a:spcAft>
              <a:buClr>
                <a:schemeClr val="dk1"/>
              </a:buClr>
              <a:buSzPts val="1800"/>
              <a:buChar char="○"/>
              <a:defRPr/>
            </a:lvl8pPr>
            <a:lvl9pPr marL="4114800" lvl="8" indent="-342900" algn="l">
              <a:lnSpc>
                <a:spcPct val="90000"/>
              </a:lnSpc>
              <a:spcBef>
                <a:spcPts val="1600"/>
              </a:spcBef>
              <a:spcAft>
                <a:spcPts val="1600"/>
              </a:spcAft>
              <a:buClr>
                <a:schemeClr val="dk1"/>
              </a:buClr>
              <a:buSzPts val="1800"/>
              <a:buChar char="■"/>
              <a:defRPr/>
            </a:lvl9pPr>
          </a:lstStyle>
          <a:p>
            <a:endParaRPr/>
          </a:p>
        </p:txBody>
      </p:sp>
      <p:sp>
        <p:nvSpPr>
          <p:cNvPr id="48" name="Google Shape;48;g1046ec2cf7c_0_164"/>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49" name="Google Shape;49;g1046ec2cf7c_0_164"/>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0" name="Google Shape;50;g1046ec2cf7c_0_164"/>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
        <p:cNvGrpSpPr/>
        <p:nvPr/>
      </p:nvGrpSpPr>
      <p:grpSpPr>
        <a:xfrm>
          <a:off x="0" y="0"/>
          <a:ext cx="0" cy="0"/>
          <a:chOff x="0" y="0"/>
          <a:chExt cx="0" cy="0"/>
        </a:xfrm>
      </p:grpSpPr>
      <p:sp>
        <p:nvSpPr>
          <p:cNvPr id="14" name="Google Shape;14;g1046ec2cf7c_0_138"/>
          <p:cNvSpPr txBox="1">
            <a:spLocks noGrp="1"/>
          </p:cNvSpPr>
          <p:nvPr>
            <p:ph type="title"/>
          </p:nvPr>
        </p:nvSpPr>
        <p:spPr>
          <a:xfrm>
            <a:off x="415600" y="263867"/>
            <a:ext cx="11360700" cy="763500"/>
          </a:xfrm>
          <a:prstGeom prst="rect">
            <a:avLst/>
          </a:prstGeom>
          <a:solidFill>
            <a:srgbClr val="0B5394"/>
          </a:solidFill>
          <a:ln>
            <a:noFill/>
          </a:ln>
        </p:spPr>
        <p:txBody>
          <a:bodyPr spcFirstLastPara="1" wrap="square" lIns="121900" tIns="121900" rIns="121900" bIns="121900" anchor="t" anchorCtr="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15" name="Google Shape;15;g1046ec2cf7c_0_13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6"/>
        <p:cNvGrpSpPr/>
        <p:nvPr/>
      </p:nvGrpSpPr>
      <p:grpSpPr>
        <a:xfrm>
          <a:off x="0" y="0"/>
          <a:ext cx="0" cy="0"/>
          <a:chOff x="0" y="0"/>
          <a:chExt cx="0" cy="0"/>
        </a:xfrm>
      </p:grpSpPr>
      <p:sp>
        <p:nvSpPr>
          <p:cNvPr id="17" name="Google Shape;17;g1046ec2cf7c_0_120"/>
          <p:cNvSpPr txBox="1">
            <a:spLocks noGrp="1"/>
          </p:cNvSpPr>
          <p:nvPr>
            <p:ph type="ctrTitle"/>
          </p:nvPr>
        </p:nvSpPr>
        <p:spPr>
          <a:xfrm>
            <a:off x="415611" y="992767"/>
            <a:ext cx="11360700" cy="2736900"/>
          </a:xfrm>
          <a:prstGeom prst="rect">
            <a:avLst/>
          </a:prstGeom>
          <a:solidFill>
            <a:srgbClr val="0B5394"/>
          </a:solid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a:endParaRPr/>
          </a:p>
        </p:txBody>
      </p:sp>
      <p:sp>
        <p:nvSpPr>
          <p:cNvPr id="18" name="Google Shape;18;g1046ec2cf7c_0_120"/>
          <p:cNvSpPr txBox="1">
            <a:spLocks noGrp="1"/>
          </p:cNvSpPr>
          <p:nvPr>
            <p:ph type="subTitle" idx="1"/>
          </p:nvPr>
        </p:nvSpPr>
        <p:spPr>
          <a:xfrm>
            <a:off x="415600" y="3778833"/>
            <a:ext cx="11360700" cy="10569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19" name="Google Shape;19;g1046ec2cf7c_0_12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0"/>
        <p:cNvGrpSpPr/>
        <p:nvPr/>
      </p:nvGrpSpPr>
      <p:grpSpPr>
        <a:xfrm>
          <a:off x="0" y="0"/>
          <a:ext cx="0" cy="0"/>
          <a:chOff x="0" y="0"/>
          <a:chExt cx="0" cy="0"/>
        </a:xfrm>
      </p:grpSpPr>
      <p:sp>
        <p:nvSpPr>
          <p:cNvPr id="21" name="Google Shape;21;g1046ec2cf7c_0_124"/>
          <p:cNvSpPr txBox="1">
            <a:spLocks noGrp="1"/>
          </p:cNvSpPr>
          <p:nvPr>
            <p:ph type="title"/>
          </p:nvPr>
        </p:nvSpPr>
        <p:spPr>
          <a:xfrm>
            <a:off x="415600" y="2867800"/>
            <a:ext cx="11360700" cy="1122300"/>
          </a:xfrm>
          <a:prstGeom prst="rect">
            <a:avLst/>
          </a:prstGeom>
          <a:solidFill>
            <a:srgbClr val="0B5394"/>
          </a:solidFill>
          <a:ln>
            <a:noFill/>
          </a:ln>
        </p:spPr>
        <p:txBody>
          <a:bodyPr spcFirstLastPara="1" wrap="square" lIns="121900" tIns="121900" rIns="121900" bIns="121900" anchor="ctr" anchorCtr="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a:endParaRPr/>
          </a:p>
        </p:txBody>
      </p:sp>
      <p:sp>
        <p:nvSpPr>
          <p:cNvPr id="22" name="Google Shape;22;g1046ec2cf7c_0_12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3"/>
        <p:cNvGrpSpPr/>
        <p:nvPr/>
      </p:nvGrpSpPr>
      <p:grpSpPr>
        <a:xfrm>
          <a:off x="0" y="0"/>
          <a:ext cx="0" cy="0"/>
          <a:chOff x="0" y="0"/>
          <a:chExt cx="0" cy="0"/>
        </a:xfrm>
      </p:grpSpPr>
      <p:sp>
        <p:nvSpPr>
          <p:cNvPr id="24" name="Google Shape;24;g1046ec2cf7c_0_142"/>
          <p:cNvSpPr txBox="1">
            <a:spLocks noGrp="1"/>
          </p:cNvSpPr>
          <p:nvPr>
            <p:ph type="title"/>
          </p:nvPr>
        </p:nvSpPr>
        <p:spPr>
          <a:xfrm>
            <a:off x="415600" y="740800"/>
            <a:ext cx="3744000" cy="1007700"/>
          </a:xfrm>
          <a:prstGeom prst="rect">
            <a:avLst/>
          </a:prstGeom>
          <a:solidFill>
            <a:srgbClr val="0B5394"/>
          </a:solid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25" name="Google Shape;25;g1046ec2cf7c_0_142"/>
          <p:cNvSpPr txBox="1">
            <a:spLocks noGrp="1"/>
          </p:cNvSpPr>
          <p:nvPr>
            <p:ph type="body" idx="1"/>
          </p:nvPr>
        </p:nvSpPr>
        <p:spPr>
          <a:xfrm>
            <a:off x="415600" y="1852800"/>
            <a:ext cx="3744000" cy="42393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26" name="Google Shape;26;g1046ec2cf7c_0_142"/>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7"/>
        <p:cNvGrpSpPr/>
        <p:nvPr/>
      </p:nvGrpSpPr>
      <p:grpSpPr>
        <a:xfrm>
          <a:off x="0" y="0"/>
          <a:ext cx="0" cy="0"/>
          <a:chOff x="0" y="0"/>
          <a:chExt cx="0" cy="0"/>
        </a:xfrm>
      </p:grpSpPr>
      <p:sp>
        <p:nvSpPr>
          <p:cNvPr id="28" name="Google Shape;28;g1046ec2cf7c_0_146"/>
          <p:cNvSpPr txBox="1">
            <a:spLocks noGrp="1"/>
          </p:cNvSpPr>
          <p:nvPr>
            <p:ph type="title"/>
          </p:nvPr>
        </p:nvSpPr>
        <p:spPr>
          <a:xfrm>
            <a:off x="653667" y="600200"/>
            <a:ext cx="8490300" cy="5454300"/>
          </a:xfrm>
          <a:prstGeom prst="rect">
            <a:avLst/>
          </a:prstGeom>
          <a:solidFill>
            <a:srgbClr val="0B5394"/>
          </a:solid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29" name="Google Shape;29;g1046ec2cf7c_0_146"/>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0"/>
        <p:cNvGrpSpPr/>
        <p:nvPr/>
      </p:nvGrpSpPr>
      <p:grpSpPr>
        <a:xfrm>
          <a:off x="0" y="0"/>
          <a:ext cx="0" cy="0"/>
          <a:chOff x="0" y="0"/>
          <a:chExt cx="0" cy="0"/>
        </a:xfrm>
      </p:grpSpPr>
      <p:sp>
        <p:nvSpPr>
          <p:cNvPr id="31" name="Google Shape;31;g1046ec2cf7c_0_14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 name="Google Shape;32;g1046ec2cf7c_0_149"/>
          <p:cNvSpPr txBox="1">
            <a:spLocks noGrp="1"/>
          </p:cNvSpPr>
          <p:nvPr>
            <p:ph type="title"/>
          </p:nvPr>
        </p:nvSpPr>
        <p:spPr>
          <a:xfrm>
            <a:off x="354000" y="1644233"/>
            <a:ext cx="5393700" cy="1976400"/>
          </a:xfrm>
          <a:prstGeom prst="rect">
            <a:avLst/>
          </a:prstGeom>
          <a:solidFill>
            <a:srgbClr val="0B5394"/>
          </a:solid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33" name="Google Shape;33;g1046ec2cf7c_0_149"/>
          <p:cNvSpPr txBox="1">
            <a:spLocks noGrp="1"/>
          </p:cNvSpPr>
          <p:nvPr>
            <p:ph type="subTitle" idx="1"/>
          </p:nvPr>
        </p:nvSpPr>
        <p:spPr>
          <a:xfrm>
            <a:off x="354000" y="3737433"/>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34" name="Google Shape;34;g1046ec2cf7c_0_149"/>
          <p:cNvSpPr txBox="1">
            <a:spLocks noGrp="1"/>
          </p:cNvSpPr>
          <p:nvPr>
            <p:ph type="body" idx="2"/>
          </p:nvPr>
        </p:nvSpPr>
        <p:spPr>
          <a:xfrm>
            <a:off x="6586000" y="965433"/>
            <a:ext cx="5115900" cy="4926900"/>
          </a:xfrm>
          <a:prstGeom prst="rect">
            <a:avLst/>
          </a:prstGeom>
          <a:noFill/>
          <a:ln>
            <a:noFill/>
          </a:ln>
        </p:spPr>
        <p:txBody>
          <a:bodyPr spcFirstLastPara="1" wrap="square" lIns="121900" tIns="121900" rIns="121900" bIns="121900" anchor="ctr" anchorCtr="0">
            <a:normAutofit/>
          </a:bodyPr>
          <a:lstStyle>
            <a:lvl1pPr marL="457200" lvl="0" indent="-330200" algn="l">
              <a:lnSpc>
                <a:spcPct val="115000"/>
              </a:lnSpc>
              <a:spcBef>
                <a:spcPts val="0"/>
              </a:spcBef>
              <a:spcAft>
                <a:spcPts val="0"/>
              </a:spcAft>
              <a:buSzPts val="1600"/>
              <a:buChar char="●"/>
              <a:defRPr/>
            </a:lvl1pPr>
            <a:lvl2pPr marL="914400" lvl="1" indent="-330200" algn="l">
              <a:lnSpc>
                <a:spcPct val="115000"/>
              </a:lnSpc>
              <a:spcBef>
                <a:spcPts val="0"/>
              </a:spcBef>
              <a:spcAft>
                <a:spcPts val="0"/>
              </a:spcAft>
              <a:buSzPts val="1600"/>
              <a:buChar char="○"/>
              <a:defRPr/>
            </a:lvl2pPr>
            <a:lvl3pPr marL="1371600" lvl="2" indent="-330200" algn="l">
              <a:lnSpc>
                <a:spcPct val="115000"/>
              </a:lnSpc>
              <a:spcBef>
                <a:spcPts val="0"/>
              </a:spcBef>
              <a:spcAft>
                <a:spcPts val="0"/>
              </a:spcAft>
              <a:buSzPts val="1600"/>
              <a:buChar char="■"/>
              <a:defRPr/>
            </a:lvl3pPr>
            <a:lvl4pPr marL="1828800" lvl="3" indent="-330200" algn="l">
              <a:lnSpc>
                <a:spcPct val="115000"/>
              </a:lnSpc>
              <a:spcBef>
                <a:spcPts val="0"/>
              </a:spcBef>
              <a:spcAft>
                <a:spcPts val="0"/>
              </a:spcAft>
              <a:buSzPts val="1600"/>
              <a:buChar char="●"/>
              <a:defRPr/>
            </a:lvl4pPr>
            <a:lvl5pPr marL="2286000" lvl="4" indent="-330200" algn="l">
              <a:lnSpc>
                <a:spcPct val="115000"/>
              </a:lnSpc>
              <a:spcBef>
                <a:spcPts val="0"/>
              </a:spcBef>
              <a:spcAft>
                <a:spcPts val="0"/>
              </a:spcAft>
              <a:buSzPts val="1600"/>
              <a:buChar char="○"/>
              <a:defRPr/>
            </a:lvl5pPr>
            <a:lvl6pPr marL="2743200" lvl="5" indent="-330200" algn="l">
              <a:lnSpc>
                <a:spcPct val="115000"/>
              </a:lnSpc>
              <a:spcBef>
                <a:spcPts val="0"/>
              </a:spcBef>
              <a:spcAft>
                <a:spcPts val="0"/>
              </a:spcAft>
              <a:buSzPts val="1600"/>
              <a:buChar char="■"/>
              <a:defRPr/>
            </a:lvl6pPr>
            <a:lvl7pPr marL="3200400" lvl="6" indent="-330200" algn="l">
              <a:lnSpc>
                <a:spcPct val="115000"/>
              </a:lnSpc>
              <a:spcBef>
                <a:spcPts val="0"/>
              </a:spcBef>
              <a:spcAft>
                <a:spcPts val="0"/>
              </a:spcAft>
              <a:buSzPts val="1600"/>
              <a:buChar char="●"/>
              <a:defRPr/>
            </a:lvl7pPr>
            <a:lvl8pPr marL="3657600" lvl="7" indent="-330200" algn="l">
              <a:lnSpc>
                <a:spcPct val="115000"/>
              </a:lnSpc>
              <a:spcBef>
                <a:spcPts val="0"/>
              </a:spcBef>
              <a:spcAft>
                <a:spcPts val="0"/>
              </a:spcAft>
              <a:buSzPts val="1600"/>
              <a:buChar char="○"/>
              <a:defRPr/>
            </a:lvl8pPr>
            <a:lvl9pPr marL="4114800" lvl="8" indent="-330200" algn="l">
              <a:lnSpc>
                <a:spcPct val="115000"/>
              </a:lnSpc>
              <a:spcBef>
                <a:spcPts val="0"/>
              </a:spcBef>
              <a:spcAft>
                <a:spcPts val="0"/>
              </a:spcAft>
              <a:buSzPts val="1600"/>
              <a:buChar char="■"/>
              <a:defRPr/>
            </a:lvl9pPr>
          </a:lstStyle>
          <a:p>
            <a:endParaRPr/>
          </a:p>
        </p:txBody>
      </p:sp>
      <p:sp>
        <p:nvSpPr>
          <p:cNvPr id="35" name="Google Shape;35;g1046ec2cf7c_0_14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6"/>
        <p:cNvGrpSpPr/>
        <p:nvPr/>
      </p:nvGrpSpPr>
      <p:grpSpPr>
        <a:xfrm>
          <a:off x="0" y="0"/>
          <a:ext cx="0" cy="0"/>
          <a:chOff x="0" y="0"/>
          <a:chExt cx="0" cy="0"/>
        </a:xfrm>
      </p:grpSpPr>
      <p:sp>
        <p:nvSpPr>
          <p:cNvPr id="37" name="Google Shape;37;g1046ec2cf7c_0_155"/>
          <p:cNvSpPr txBox="1">
            <a:spLocks noGrp="1"/>
          </p:cNvSpPr>
          <p:nvPr>
            <p:ph type="body" idx="1"/>
          </p:nvPr>
        </p:nvSpPr>
        <p:spPr>
          <a:xfrm>
            <a:off x="415600" y="5640767"/>
            <a:ext cx="7998300" cy="8067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SzPts val="1600"/>
              <a:buNone/>
              <a:defRPr/>
            </a:lvl1pPr>
          </a:lstStyle>
          <a:p>
            <a:endParaRPr/>
          </a:p>
        </p:txBody>
      </p:sp>
      <p:sp>
        <p:nvSpPr>
          <p:cNvPr id="38" name="Google Shape;38;g1046ec2cf7c_0_15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9"/>
        <p:cNvGrpSpPr/>
        <p:nvPr/>
      </p:nvGrpSpPr>
      <p:grpSpPr>
        <a:xfrm>
          <a:off x="0" y="0"/>
          <a:ext cx="0" cy="0"/>
          <a:chOff x="0" y="0"/>
          <a:chExt cx="0" cy="0"/>
        </a:xfrm>
      </p:grpSpPr>
      <p:sp>
        <p:nvSpPr>
          <p:cNvPr id="40" name="Google Shape;40;g1046ec2cf7c_0_158"/>
          <p:cNvSpPr txBox="1">
            <a:spLocks noGrp="1"/>
          </p:cNvSpPr>
          <p:nvPr>
            <p:ph type="title" hasCustomPrompt="1"/>
          </p:nvPr>
        </p:nvSpPr>
        <p:spPr>
          <a:xfrm>
            <a:off x="415600" y="1474833"/>
            <a:ext cx="11360700" cy="2618100"/>
          </a:xfrm>
          <a:prstGeom prst="rect">
            <a:avLst/>
          </a:prstGeom>
          <a:solidFill>
            <a:srgbClr val="0B5394"/>
          </a:solid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41" name="Google Shape;41;g1046ec2cf7c_0_158"/>
          <p:cNvSpPr txBox="1">
            <a:spLocks noGrp="1"/>
          </p:cNvSpPr>
          <p:nvPr>
            <p:ph type="body" idx="1"/>
          </p:nvPr>
        </p:nvSpPr>
        <p:spPr>
          <a:xfrm>
            <a:off x="415600" y="4202967"/>
            <a:ext cx="11360700" cy="1734300"/>
          </a:xfrm>
          <a:prstGeom prst="rect">
            <a:avLst/>
          </a:prstGeom>
          <a:noFill/>
          <a:ln>
            <a:noFill/>
          </a:ln>
        </p:spPr>
        <p:txBody>
          <a:bodyPr spcFirstLastPara="1" wrap="square" lIns="121900" tIns="121900" rIns="121900" bIns="121900" anchor="t" anchorCtr="0">
            <a:normAutofit/>
          </a:bodyPr>
          <a:lstStyle>
            <a:lvl1pPr marL="457200" lvl="0" indent="-330200" algn="ctr">
              <a:lnSpc>
                <a:spcPct val="115000"/>
              </a:lnSpc>
              <a:spcBef>
                <a:spcPts val="0"/>
              </a:spcBef>
              <a:spcAft>
                <a:spcPts val="0"/>
              </a:spcAft>
              <a:buSzPts val="1600"/>
              <a:buChar char="●"/>
              <a:defRPr/>
            </a:lvl1pPr>
            <a:lvl2pPr marL="914400" lvl="1" indent="-330200" algn="ctr">
              <a:lnSpc>
                <a:spcPct val="115000"/>
              </a:lnSpc>
              <a:spcBef>
                <a:spcPts val="0"/>
              </a:spcBef>
              <a:spcAft>
                <a:spcPts val="0"/>
              </a:spcAft>
              <a:buSzPts val="1600"/>
              <a:buChar char="○"/>
              <a:defRPr/>
            </a:lvl2pPr>
            <a:lvl3pPr marL="1371600" lvl="2" indent="-330200" algn="ctr">
              <a:lnSpc>
                <a:spcPct val="115000"/>
              </a:lnSpc>
              <a:spcBef>
                <a:spcPts val="0"/>
              </a:spcBef>
              <a:spcAft>
                <a:spcPts val="0"/>
              </a:spcAft>
              <a:buSzPts val="1600"/>
              <a:buChar char="■"/>
              <a:defRPr/>
            </a:lvl3pPr>
            <a:lvl4pPr marL="1828800" lvl="3" indent="-330200" algn="ctr">
              <a:lnSpc>
                <a:spcPct val="115000"/>
              </a:lnSpc>
              <a:spcBef>
                <a:spcPts val="0"/>
              </a:spcBef>
              <a:spcAft>
                <a:spcPts val="0"/>
              </a:spcAft>
              <a:buSzPts val="1600"/>
              <a:buChar char="●"/>
              <a:defRPr/>
            </a:lvl4pPr>
            <a:lvl5pPr marL="2286000" lvl="4" indent="-330200" algn="ctr">
              <a:lnSpc>
                <a:spcPct val="115000"/>
              </a:lnSpc>
              <a:spcBef>
                <a:spcPts val="0"/>
              </a:spcBef>
              <a:spcAft>
                <a:spcPts val="0"/>
              </a:spcAft>
              <a:buSzPts val="1600"/>
              <a:buChar char="○"/>
              <a:defRPr/>
            </a:lvl5pPr>
            <a:lvl6pPr marL="2743200" lvl="5" indent="-330200" algn="ctr">
              <a:lnSpc>
                <a:spcPct val="115000"/>
              </a:lnSpc>
              <a:spcBef>
                <a:spcPts val="0"/>
              </a:spcBef>
              <a:spcAft>
                <a:spcPts val="0"/>
              </a:spcAft>
              <a:buSzPts val="1600"/>
              <a:buChar char="■"/>
              <a:defRPr/>
            </a:lvl6pPr>
            <a:lvl7pPr marL="3200400" lvl="6" indent="-330200" algn="ctr">
              <a:lnSpc>
                <a:spcPct val="115000"/>
              </a:lnSpc>
              <a:spcBef>
                <a:spcPts val="0"/>
              </a:spcBef>
              <a:spcAft>
                <a:spcPts val="0"/>
              </a:spcAft>
              <a:buSzPts val="1600"/>
              <a:buChar char="●"/>
              <a:defRPr/>
            </a:lvl7pPr>
            <a:lvl8pPr marL="3657600" lvl="7" indent="-330200" algn="ctr">
              <a:lnSpc>
                <a:spcPct val="115000"/>
              </a:lnSpc>
              <a:spcBef>
                <a:spcPts val="0"/>
              </a:spcBef>
              <a:spcAft>
                <a:spcPts val="0"/>
              </a:spcAft>
              <a:buSzPts val="1600"/>
              <a:buChar char="○"/>
              <a:defRPr/>
            </a:lvl8pPr>
            <a:lvl9pPr marL="4114800" lvl="8" indent="-330200" algn="ctr">
              <a:lnSpc>
                <a:spcPct val="115000"/>
              </a:lnSpc>
              <a:spcBef>
                <a:spcPts val="0"/>
              </a:spcBef>
              <a:spcAft>
                <a:spcPts val="0"/>
              </a:spcAft>
              <a:buSzPts val="1600"/>
              <a:buChar char="■"/>
              <a:defRPr/>
            </a:lvl9pPr>
          </a:lstStyle>
          <a:p>
            <a:endParaRPr/>
          </a:p>
        </p:txBody>
      </p:sp>
      <p:sp>
        <p:nvSpPr>
          <p:cNvPr id="42" name="Google Shape;42;g1046ec2cf7c_0_15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g1046ec2cf7c_0_115"/>
          <p:cNvSpPr txBox="1">
            <a:spLocks noGrp="1"/>
          </p:cNvSpPr>
          <p:nvPr>
            <p:ph type="title"/>
          </p:nvPr>
        </p:nvSpPr>
        <p:spPr>
          <a:xfrm>
            <a:off x="415600" y="263867"/>
            <a:ext cx="11360700" cy="763500"/>
          </a:xfrm>
          <a:prstGeom prst="rect">
            <a:avLst/>
          </a:prstGeom>
          <a:solidFill>
            <a:srgbClr val="0B5394"/>
          </a:solidFill>
          <a:ln>
            <a:noFill/>
          </a:ln>
        </p:spPr>
        <p:txBody>
          <a:bodyPr spcFirstLastPara="1" wrap="square" lIns="121900" tIns="121900" rIns="121900" bIns="121900" anchor="t" anchorCtr="0">
            <a:normAutofit/>
          </a:bodyPr>
          <a:lstStyle>
            <a:lvl1pPr marR="0" lvl="0" algn="l" rtl="0">
              <a:lnSpc>
                <a:spcPct val="100000"/>
              </a:lnSpc>
              <a:spcBef>
                <a:spcPts val="0"/>
              </a:spcBef>
              <a:spcAft>
                <a:spcPts val="0"/>
              </a:spcAft>
              <a:buClr>
                <a:schemeClr val="lt1"/>
              </a:buClr>
              <a:buSzPts val="3700"/>
              <a:buFont typeface="Arial"/>
              <a:buNone/>
              <a:defRPr sz="37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3700"/>
              <a:buFont typeface="Arial"/>
              <a:buNone/>
              <a:defRPr sz="37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3700"/>
              <a:buFont typeface="Arial"/>
              <a:buNone/>
              <a:defRPr sz="37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3700"/>
              <a:buFont typeface="Arial"/>
              <a:buNone/>
              <a:defRPr sz="37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3700"/>
              <a:buFont typeface="Arial"/>
              <a:buNone/>
              <a:defRPr sz="37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3700"/>
              <a:buFont typeface="Arial"/>
              <a:buNone/>
              <a:defRPr sz="37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3700"/>
              <a:buFont typeface="Arial"/>
              <a:buNone/>
              <a:defRPr sz="37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3700"/>
              <a:buFont typeface="Arial"/>
              <a:buNone/>
              <a:defRPr sz="37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3700"/>
              <a:buFont typeface="Arial"/>
              <a:buNone/>
              <a:defRPr sz="3700" b="0" i="0" u="none" strike="noStrike" cap="none">
                <a:solidFill>
                  <a:schemeClr val="lt1"/>
                </a:solidFill>
                <a:latin typeface="Arial"/>
                <a:ea typeface="Arial"/>
                <a:cs typeface="Arial"/>
                <a:sym typeface="Arial"/>
              </a:defRPr>
            </a:lvl9pPr>
          </a:lstStyle>
          <a:p>
            <a:endParaRPr/>
          </a:p>
        </p:txBody>
      </p:sp>
      <p:sp>
        <p:nvSpPr>
          <p:cNvPr id="7" name="Google Shape;7;g1046ec2cf7c_0_115"/>
          <p:cNvSpPr txBox="1">
            <a:spLocks noGrp="1"/>
          </p:cNvSpPr>
          <p:nvPr>
            <p:ph type="body" idx="1"/>
          </p:nvPr>
        </p:nvSpPr>
        <p:spPr>
          <a:xfrm>
            <a:off x="415600" y="1066800"/>
            <a:ext cx="11360700" cy="4917900"/>
          </a:xfrm>
          <a:prstGeom prst="rect">
            <a:avLst/>
          </a:prstGeom>
          <a:noFill/>
          <a:ln>
            <a:noFill/>
          </a:ln>
        </p:spPr>
        <p:txBody>
          <a:bodyPr spcFirstLastPara="1" wrap="square" lIns="121900" tIns="121900" rIns="121900" bIns="121900" anchor="t" anchorCtr="0">
            <a:normAutofit/>
          </a:bodyPr>
          <a:lstStyle>
            <a:lvl1pPr marL="457200" marR="0" lvl="0"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1pPr>
            <a:lvl2pPr marL="914400" marR="0" lvl="1"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2pPr>
            <a:lvl3pPr marL="1371600" marR="0" lvl="2"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3pPr>
            <a:lvl4pPr marL="1828800" marR="0" lvl="3"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4pPr>
            <a:lvl5pPr marL="2286000" marR="0" lvl="4"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5pPr>
            <a:lvl6pPr marL="2743200" marR="0" lvl="5"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6pPr>
            <a:lvl7pPr marL="3200400" marR="0" lvl="6"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7pPr>
            <a:lvl8pPr marL="3657600" marR="0" lvl="7"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8pPr>
            <a:lvl9pPr marL="4114800" marR="0" lvl="8" indent="-330200" algn="l" rtl="0">
              <a:lnSpc>
                <a:spcPct val="115000"/>
              </a:lnSpc>
              <a:spcBef>
                <a:spcPts val="0"/>
              </a:spcBef>
              <a:spcAft>
                <a:spcPts val="0"/>
              </a:spcAft>
              <a:buClr>
                <a:schemeClr val="dk2"/>
              </a:buClr>
              <a:buSzPts val="1600"/>
              <a:buFont typeface="Arial"/>
              <a:buChar char="■"/>
              <a:defRPr sz="1600" b="0" i="0" u="none" strike="noStrike" cap="none">
                <a:solidFill>
                  <a:schemeClr val="dk2"/>
                </a:solidFill>
                <a:latin typeface="Arial"/>
                <a:ea typeface="Arial"/>
                <a:cs typeface="Arial"/>
                <a:sym typeface="Arial"/>
              </a:defRPr>
            </a:lvl9pPr>
          </a:lstStyle>
          <a:p>
            <a:endParaRPr/>
          </a:p>
        </p:txBody>
      </p:sp>
      <p:sp>
        <p:nvSpPr>
          <p:cNvPr id="8" name="Google Shape;8;g1046ec2cf7c_0_11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g13f3f1275e9_0_0"/>
          <p:cNvSpPr txBox="1">
            <a:spLocks noGrp="1"/>
          </p:cNvSpPr>
          <p:nvPr>
            <p:ph type="title"/>
          </p:nvPr>
        </p:nvSpPr>
        <p:spPr>
          <a:xfrm>
            <a:off x="103800" y="158650"/>
            <a:ext cx="11507400" cy="763500"/>
          </a:xfrm>
          <a:prstGeom prst="rect">
            <a:avLst/>
          </a:prstGeom>
          <a:solidFill>
            <a:srgbClr val="0B5394"/>
          </a:solidFill>
          <a:ln>
            <a:noFill/>
          </a:ln>
        </p:spPr>
        <p:txBody>
          <a:bodyPr spcFirstLastPara="1" wrap="square" lIns="121900" tIns="121900" rIns="121900" bIns="121900" anchor="t" anchorCtr="0">
            <a:normAutofit fontScale="90000"/>
          </a:bodyPr>
          <a:lstStyle/>
          <a:p>
            <a:pPr marL="0" lvl="0" indent="0" algn="l" rtl="0">
              <a:lnSpc>
                <a:spcPct val="100000"/>
              </a:lnSpc>
              <a:spcBef>
                <a:spcPts val="0"/>
              </a:spcBef>
              <a:spcAft>
                <a:spcPts val="0"/>
              </a:spcAft>
              <a:buClr>
                <a:srgbClr val="000000"/>
              </a:buClr>
              <a:buSzPct val="29728"/>
              <a:buFont typeface="Arial"/>
              <a:buNone/>
            </a:pPr>
            <a:r>
              <a:rPr lang="en-GB"/>
              <a:t>The Coppice School Development Plan 2024 - 27</a:t>
            </a:r>
            <a:endParaRPr/>
          </a:p>
        </p:txBody>
      </p:sp>
      <p:sp>
        <p:nvSpPr>
          <p:cNvPr id="56" name="Google Shape;56;g13f3f1275e9_0_0"/>
          <p:cNvSpPr txBox="1">
            <a:spLocks noGrp="1"/>
          </p:cNvSpPr>
          <p:nvPr>
            <p:ph type="body" idx="1"/>
          </p:nvPr>
        </p:nvSpPr>
        <p:spPr>
          <a:xfrm>
            <a:off x="415600" y="1066800"/>
            <a:ext cx="11360700" cy="4917900"/>
          </a:xfrm>
          <a:prstGeom prst="rect">
            <a:avLst/>
          </a:prstGeom>
          <a:noFill/>
          <a:ln>
            <a:noFill/>
          </a:ln>
        </p:spPr>
        <p:txBody>
          <a:bodyPr spcFirstLastPara="1" wrap="square" lIns="121900" tIns="121900" rIns="121900" bIns="121900" anchor="t" anchorCtr="0">
            <a:normAutofit/>
          </a:bodyPr>
          <a:lstStyle/>
          <a:p>
            <a:pPr marL="0" marR="0" lvl="0" indent="0" algn="just" rtl="0">
              <a:lnSpc>
                <a:spcPct val="115000"/>
              </a:lnSpc>
              <a:spcBef>
                <a:spcPts val="0"/>
              </a:spcBef>
              <a:spcAft>
                <a:spcPts val="0"/>
              </a:spcAft>
              <a:buSzPts val="1600"/>
              <a:buNone/>
            </a:pPr>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p:txBody>
      </p:sp>
      <p:pic>
        <p:nvPicPr>
          <p:cNvPr id="57" name="Google Shape;57;g13f3f1275e9_0_0" descr="Home - The Coppice Primary School and Nursery"/>
          <p:cNvPicPr preferRelativeResize="0"/>
          <p:nvPr/>
        </p:nvPicPr>
        <p:blipFill rotWithShape="1">
          <a:blip r:embed="rId3">
            <a:alphaModFix/>
          </a:blip>
          <a:srcRect/>
          <a:stretch/>
        </p:blipFill>
        <p:spPr>
          <a:xfrm>
            <a:off x="11037250" y="297483"/>
            <a:ext cx="665500" cy="696300"/>
          </a:xfrm>
          <a:prstGeom prst="rect">
            <a:avLst/>
          </a:prstGeom>
          <a:noFill/>
          <a:ln>
            <a:noFill/>
          </a:ln>
        </p:spPr>
      </p:pic>
      <p:pic>
        <p:nvPicPr>
          <p:cNvPr id="58" name="Google Shape;58;g13f3f1275e9_0_0"/>
          <p:cNvPicPr preferRelativeResize="0"/>
          <p:nvPr/>
        </p:nvPicPr>
        <p:blipFill rotWithShape="1">
          <a:blip r:embed="rId4">
            <a:alphaModFix/>
          </a:blip>
          <a:srcRect/>
          <a:stretch/>
        </p:blipFill>
        <p:spPr>
          <a:xfrm>
            <a:off x="9998653" y="369074"/>
            <a:ext cx="895350" cy="553085"/>
          </a:xfrm>
          <a:prstGeom prst="rect">
            <a:avLst/>
          </a:prstGeom>
          <a:noFill/>
          <a:ln w="9525" cap="flat" cmpd="sng">
            <a:solidFill>
              <a:schemeClr val="lt1"/>
            </a:solidFill>
            <a:prstDash val="solid"/>
            <a:round/>
            <a:headEnd type="none" w="sm" len="sm"/>
            <a:tailEnd type="none" w="sm" len="sm"/>
          </a:ln>
        </p:spPr>
      </p:pic>
      <p:sp>
        <p:nvSpPr>
          <p:cNvPr id="59" name="Google Shape;59;g13f3f1275e9_0_0"/>
          <p:cNvSpPr txBox="1"/>
          <p:nvPr/>
        </p:nvSpPr>
        <p:spPr>
          <a:xfrm>
            <a:off x="0" y="922150"/>
            <a:ext cx="12192000" cy="6311700"/>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1200"/>
              </a:spcBef>
              <a:spcAft>
                <a:spcPts val="0"/>
              </a:spcAft>
              <a:buClr>
                <a:schemeClr val="dk1"/>
              </a:buClr>
              <a:buSzPts val="1100"/>
              <a:buFont typeface="Arial"/>
              <a:buNone/>
            </a:pPr>
            <a:r>
              <a:rPr lang="en-GB" sz="1600" b="1" i="1" u="sng" strike="noStrike" cap="none">
                <a:solidFill>
                  <a:srgbClr val="002060"/>
                </a:solidFill>
                <a:latin typeface="Arial"/>
                <a:ea typeface="Arial"/>
                <a:cs typeface="Arial"/>
                <a:sym typeface="Arial"/>
              </a:rPr>
              <a:t>Main Priorities identified from Self Evaluation  (Summer 2024):</a:t>
            </a:r>
            <a:endParaRPr sz="1600" b="1" i="1" u="sng" strike="noStrike" cap="none">
              <a:solidFill>
                <a:srgbClr val="002060"/>
              </a:solidFill>
              <a:latin typeface="Arial"/>
              <a:ea typeface="Arial"/>
              <a:cs typeface="Arial"/>
              <a:sym typeface="Arial"/>
            </a:endParaRPr>
          </a:p>
          <a:p>
            <a:pPr marL="0" marR="0" lvl="0" indent="0" algn="l" rtl="0">
              <a:lnSpc>
                <a:spcPct val="115000"/>
              </a:lnSpc>
              <a:spcBef>
                <a:spcPts val="1200"/>
              </a:spcBef>
              <a:spcAft>
                <a:spcPts val="0"/>
              </a:spcAft>
              <a:buClr>
                <a:schemeClr val="dk1"/>
              </a:buClr>
              <a:buSzPts val="1100"/>
              <a:buFont typeface="Arial"/>
              <a:buNone/>
            </a:pPr>
            <a:r>
              <a:rPr lang="en-GB" sz="1500" b="1" i="0" u="none" strike="noStrike" cap="none">
                <a:solidFill>
                  <a:schemeClr val="dk1"/>
                </a:solidFill>
                <a:latin typeface="Arial"/>
                <a:ea typeface="Arial"/>
                <a:cs typeface="Arial"/>
                <a:sym typeface="Arial"/>
              </a:rPr>
              <a:t>1)</a:t>
            </a:r>
            <a:r>
              <a:rPr lang="en-GB" sz="1500" b="1" i="0" u="sng" strike="noStrike" cap="none">
                <a:solidFill>
                  <a:schemeClr val="dk1"/>
                </a:solidFill>
                <a:latin typeface="Arial"/>
                <a:ea typeface="Arial"/>
                <a:cs typeface="Arial"/>
                <a:sym typeface="Arial"/>
              </a:rPr>
              <a:t>Metacognition </a:t>
            </a:r>
            <a:r>
              <a:rPr lang="en-GB" sz="1500" b="1" i="0" u="none" strike="noStrike" cap="none">
                <a:solidFill>
                  <a:schemeClr val="dk1"/>
                </a:solidFill>
                <a:latin typeface="Arial"/>
                <a:ea typeface="Arial"/>
                <a:cs typeface="Arial"/>
                <a:sym typeface="Arial"/>
              </a:rPr>
              <a:t>(Teaching and Learning): ensuring appropriate challenge and support for all learners (including SEND) and a focus on building and further developing our repertoire of evidence-informed teaching and learning strategies.</a:t>
            </a:r>
            <a:endParaRPr sz="1500" b="1" i="1" u="none" strike="noStrike" cap="none">
              <a:solidFill>
                <a:srgbClr val="000080"/>
              </a:solidFill>
              <a:latin typeface="Arial"/>
              <a:ea typeface="Arial"/>
              <a:cs typeface="Arial"/>
              <a:sym typeface="Arial"/>
            </a:endParaRPr>
          </a:p>
          <a:p>
            <a:pPr marL="0" marR="0" lvl="0" indent="0" algn="l" rtl="0">
              <a:lnSpc>
                <a:spcPct val="115000"/>
              </a:lnSpc>
              <a:spcBef>
                <a:spcPts val="1200"/>
              </a:spcBef>
              <a:spcAft>
                <a:spcPts val="0"/>
              </a:spcAft>
              <a:buClr>
                <a:schemeClr val="dk1"/>
              </a:buClr>
              <a:buSzPts val="1100"/>
              <a:buFont typeface="Arial"/>
              <a:buNone/>
            </a:pPr>
            <a:r>
              <a:rPr lang="en-GB" sz="1200" b="1" i="1" u="none" strike="noStrike" cap="none">
                <a:solidFill>
                  <a:srgbClr val="000080"/>
                </a:solidFill>
                <a:latin typeface="Arial"/>
                <a:ea typeface="Arial"/>
                <a:cs typeface="Arial"/>
                <a:sym typeface="Arial"/>
              </a:rPr>
              <a:t>Consistency of approach   </a:t>
            </a:r>
            <a:r>
              <a:rPr lang="en-GB" sz="1200" b="1" i="1" u="none" strike="noStrike" cap="none">
                <a:solidFill>
                  <a:srgbClr val="F1C232"/>
                </a:solidFill>
                <a:latin typeface="Arial"/>
                <a:ea typeface="Arial"/>
                <a:cs typeface="Arial"/>
                <a:sym typeface="Arial"/>
              </a:rPr>
              <a:t>|</a:t>
            </a:r>
            <a:r>
              <a:rPr lang="en-GB" sz="1200" b="1" i="1" u="none" strike="noStrike" cap="none">
                <a:solidFill>
                  <a:srgbClr val="000080"/>
                </a:solidFill>
                <a:latin typeface="Arial"/>
                <a:ea typeface="Arial"/>
                <a:cs typeface="Arial"/>
                <a:sym typeface="Arial"/>
              </a:rPr>
              <a:t> Professional development curriculum  </a:t>
            </a:r>
            <a:r>
              <a:rPr lang="en-GB" sz="1200" b="1" i="1" u="none" strike="noStrike" cap="none">
                <a:solidFill>
                  <a:srgbClr val="F1C232"/>
                </a:solidFill>
                <a:latin typeface="Arial"/>
                <a:ea typeface="Arial"/>
                <a:cs typeface="Arial"/>
                <a:sym typeface="Arial"/>
              </a:rPr>
              <a:t>|  </a:t>
            </a:r>
            <a:r>
              <a:rPr lang="en-GB" sz="1200" b="1" i="1" u="none" strike="noStrike" cap="none">
                <a:solidFill>
                  <a:srgbClr val="000080"/>
                </a:solidFill>
                <a:latin typeface="Arial"/>
                <a:ea typeface="Arial"/>
                <a:cs typeface="Arial"/>
                <a:sym typeface="Arial"/>
              </a:rPr>
              <a:t>Greater  pupil independence  </a:t>
            </a:r>
            <a:r>
              <a:rPr lang="en-GB" sz="1200" b="1" i="1" u="none" strike="noStrike" cap="none">
                <a:solidFill>
                  <a:srgbClr val="F1C232"/>
                </a:solidFill>
                <a:latin typeface="Arial"/>
                <a:ea typeface="Arial"/>
                <a:cs typeface="Arial"/>
                <a:sym typeface="Arial"/>
              </a:rPr>
              <a:t>|</a:t>
            </a:r>
            <a:r>
              <a:rPr lang="en-GB" sz="1200" b="1" i="1" u="none" strike="noStrike" cap="none">
                <a:solidFill>
                  <a:srgbClr val="000080"/>
                </a:solidFill>
                <a:latin typeface="Arial"/>
                <a:ea typeface="Arial"/>
                <a:cs typeface="Arial"/>
                <a:sym typeface="Arial"/>
              </a:rPr>
              <a:t>   Greater retention and linking of knowledge</a:t>
            </a:r>
            <a:endParaRPr sz="1400" b="1" i="1" u="none" strike="noStrike" cap="none">
              <a:solidFill>
                <a:schemeClr val="dk1"/>
              </a:solidFill>
              <a:latin typeface="Arial"/>
              <a:ea typeface="Arial"/>
              <a:cs typeface="Arial"/>
              <a:sym typeface="Arial"/>
            </a:endParaRPr>
          </a:p>
          <a:p>
            <a:pPr marL="0" marR="0" lvl="0" indent="0" algn="l" rtl="0">
              <a:lnSpc>
                <a:spcPct val="115000"/>
              </a:lnSpc>
              <a:spcBef>
                <a:spcPts val="1200"/>
              </a:spcBef>
              <a:spcAft>
                <a:spcPts val="0"/>
              </a:spcAft>
              <a:buClr>
                <a:schemeClr val="dk1"/>
              </a:buClr>
              <a:buSzPts val="1100"/>
              <a:buFont typeface="Arial"/>
              <a:buNone/>
            </a:pPr>
            <a:r>
              <a:rPr lang="en-GB" sz="1500" b="1" i="0" u="none" strike="noStrike" cap="none">
                <a:solidFill>
                  <a:schemeClr val="dk1"/>
                </a:solidFill>
                <a:latin typeface="Arial"/>
                <a:ea typeface="Arial"/>
                <a:cs typeface="Arial"/>
                <a:sym typeface="Arial"/>
              </a:rPr>
              <a:t>2)</a:t>
            </a:r>
            <a:r>
              <a:rPr lang="en-GB" sz="1500" b="1" i="0" u="sng" strike="noStrike" cap="none">
                <a:solidFill>
                  <a:schemeClr val="dk1"/>
                </a:solidFill>
                <a:latin typeface="Arial"/>
                <a:ea typeface="Arial"/>
                <a:cs typeface="Arial"/>
                <a:sym typeface="Arial"/>
              </a:rPr>
              <a:t>Oracy</a:t>
            </a:r>
            <a:r>
              <a:rPr lang="en-GB" sz="1500" b="1" i="0" u="none" strike="noStrike" cap="none">
                <a:solidFill>
                  <a:schemeClr val="dk1"/>
                </a:solidFill>
                <a:latin typeface="Arial"/>
                <a:ea typeface="Arial"/>
                <a:cs typeface="Arial"/>
                <a:sym typeface="Arial"/>
              </a:rPr>
              <a:t>: To develop a highly effective whole-school culture of oracy (speaking and listening).</a:t>
            </a:r>
            <a:endParaRPr sz="1500" b="1" i="0" u="none" strike="noStrike" cap="none">
              <a:solidFill>
                <a:schemeClr val="dk1"/>
              </a:solidFill>
              <a:latin typeface="Arial"/>
              <a:ea typeface="Arial"/>
              <a:cs typeface="Arial"/>
              <a:sym typeface="Arial"/>
            </a:endParaRPr>
          </a:p>
          <a:p>
            <a:pPr marL="0" marR="0" lvl="0" indent="0" algn="just" rtl="0">
              <a:lnSpc>
                <a:spcPct val="115000"/>
              </a:lnSpc>
              <a:spcBef>
                <a:spcPts val="1200"/>
              </a:spcBef>
              <a:spcAft>
                <a:spcPts val="0"/>
              </a:spcAft>
              <a:buClr>
                <a:schemeClr val="dk1"/>
              </a:buClr>
              <a:buSzPts val="1100"/>
              <a:buFont typeface="Arial"/>
              <a:buNone/>
            </a:pPr>
            <a:r>
              <a:rPr lang="en-GB" sz="1200" b="1" i="1" u="none" strike="noStrike" cap="none">
                <a:solidFill>
                  <a:srgbClr val="000080"/>
                </a:solidFill>
                <a:latin typeface="Arial"/>
                <a:ea typeface="Arial"/>
                <a:cs typeface="Arial"/>
                <a:sym typeface="Arial"/>
              </a:rPr>
              <a:t>Whole-school understanding of oracy and its importance </a:t>
            </a:r>
            <a:r>
              <a:rPr lang="en-GB" sz="1200" b="1" i="1" u="none" strike="noStrike" cap="none">
                <a:solidFill>
                  <a:srgbClr val="F1C232"/>
                </a:solidFill>
                <a:latin typeface="Arial"/>
                <a:ea typeface="Arial"/>
                <a:cs typeface="Arial"/>
                <a:sym typeface="Arial"/>
              </a:rPr>
              <a:t>| </a:t>
            </a:r>
            <a:r>
              <a:rPr lang="en-GB" sz="1200" b="1" i="1" u="none" strike="noStrike" cap="none">
                <a:solidFill>
                  <a:srgbClr val="000080"/>
                </a:solidFill>
                <a:latin typeface="Arial"/>
                <a:ea typeface="Arial"/>
                <a:cs typeface="Arial"/>
                <a:sym typeface="Arial"/>
              </a:rPr>
              <a:t>Oracy at the heart of all teaching</a:t>
            </a:r>
            <a:r>
              <a:rPr lang="en-GB" sz="1200" b="1" i="0" u="none" strike="noStrike" cap="none">
                <a:solidFill>
                  <a:srgbClr val="000080"/>
                </a:solidFill>
                <a:latin typeface="Arial"/>
                <a:ea typeface="Arial"/>
                <a:cs typeface="Arial"/>
                <a:sym typeface="Arial"/>
              </a:rPr>
              <a:t> </a:t>
            </a:r>
            <a:r>
              <a:rPr lang="en-GB" sz="1200" b="1" i="0" u="none" strike="noStrike" cap="none">
                <a:solidFill>
                  <a:srgbClr val="F1C232"/>
                </a:solidFill>
                <a:latin typeface="Arial"/>
                <a:ea typeface="Arial"/>
                <a:cs typeface="Arial"/>
                <a:sym typeface="Arial"/>
              </a:rPr>
              <a:t>|</a:t>
            </a:r>
            <a:r>
              <a:rPr lang="en-GB" sz="1200" b="1" i="0" u="none" strike="noStrike" cap="none">
                <a:solidFill>
                  <a:srgbClr val="000080"/>
                </a:solidFill>
                <a:latin typeface="Arial"/>
                <a:ea typeface="Arial"/>
                <a:cs typeface="Arial"/>
                <a:sym typeface="Arial"/>
              </a:rPr>
              <a:t> </a:t>
            </a:r>
            <a:r>
              <a:rPr lang="en-GB" sz="1200" b="1" i="1" u="none" strike="noStrike" cap="none">
                <a:solidFill>
                  <a:srgbClr val="000080"/>
                </a:solidFill>
                <a:latin typeface="Arial"/>
                <a:ea typeface="Arial"/>
                <a:cs typeface="Arial"/>
                <a:sym typeface="Arial"/>
              </a:rPr>
              <a:t>Increase in pupil confidence</a:t>
            </a:r>
            <a:r>
              <a:rPr lang="en-GB" sz="1200" b="1" i="0" u="none" strike="noStrike" cap="none">
                <a:solidFill>
                  <a:srgbClr val="000080"/>
                </a:solidFill>
                <a:latin typeface="Arial"/>
                <a:ea typeface="Arial"/>
                <a:cs typeface="Arial"/>
                <a:sym typeface="Arial"/>
              </a:rPr>
              <a:t> </a:t>
            </a:r>
            <a:r>
              <a:rPr lang="en-GB" sz="1200" b="1" i="0" u="none" strike="noStrike" cap="none">
                <a:solidFill>
                  <a:schemeClr val="accent4"/>
                </a:solidFill>
                <a:latin typeface="Arial"/>
                <a:ea typeface="Arial"/>
                <a:cs typeface="Arial"/>
                <a:sym typeface="Arial"/>
              </a:rPr>
              <a:t>I</a:t>
            </a:r>
            <a:r>
              <a:rPr lang="en-GB" sz="1200" b="1" i="0" u="none" strike="noStrike" cap="none">
                <a:solidFill>
                  <a:srgbClr val="002060"/>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Narrow gaps </a:t>
            </a:r>
            <a:r>
              <a:rPr lang="en-GB" sz="1200" b="1" i="0" u="none" strike="noStrike" cap="none">
                <a:solidFill>
                  <a:schemeClr val="accent4"/>
                </a:solidFill>
                <a:latin typeface="Arial"/>
                <a:ea typeface="Arial"/>
                <a:cs typeface="Arial"/>
                <a:sym typeface="Arial"/>
              </a:rPr>
              <a:t>I</a:t>
            </a:r>
            <a:r>
              <a:rPr lang="en-GB" sz="1200" b="1" i="0" u="none" strike="noStrike" cap="none">
                <a:solidFill>
                  <a:srgbClr val="002060"/>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Improve academic outcomes for all pupils </a:t>
            </a:r>
            <a:r>
              <a:rPr lang="en-GB" sz="1200" b="1" i="0" u="none" strike="noStrike" cap="none">
                <a:solidFill>
                  <a:schemeClr val="accent4"/>
                </a:solidFill>
                <a:latin typeface="Arial"/>
                <a:ea typeface="Arial"/>
                <a:cs typeface="Arial"/>
                <a:sym typeface="Arial"/>
              </a:rPr>
              <a:t>I</a:t>
            </a:r>
            <a:r>
              <a:rPr lang="en-GB" sz="1200" b="1" i="0" u="none" strike="noStrike" cap="none">
                <a:solidFill>
                  <a:srgbClr val="002060"/>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foster wellbeing </a:t>
            </a:r>
            <a:r>
              <a:rPr lang="en-GB" sz="1200" b="1" i="0" u="none" strike="noStrike" cap="none">
                <a:solidFill>
                  <a:schemeClr val="accent4"/>
                </a:solidFill>
                <a:latin typeface="Arial"/>
                <a:ea typeface="Arial"/>
                <a:cs typeface="Arial"/>
                <a:sym typeface="Arial"/>
              </a:rPr>
              <a:t>I</a:t>
            </a:r>
            <a:r>
              <a:rPr lang="en-GB" sz="1200" b="1" i="0" u="none" strike="noStrike" cap="none">
                <a:solidFill>
                  <a:srgbClr val="000080"/>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promote social equality  </a:t>
            </a:r>
            <a:r>
              <a:rPr lang="en-GB" sz="1200" b="1" i="0" u="none" strike="noStrike" cap="none">
                <a:solidFill>
                  <a:schemeClr val="accent4"/>
                </a:solidFill>
                <a:latin typeface="Arial"/>
                <a:ea typeface="Arial"/>
                <a:cs typeface="Arial"/>
                <a:sym typeface="Arial"/>
              </a:rPr>
              <a:t>I</a:t>
            </a:r>
            <a:r>
              <a:rPr lang="en-GB" sz="1200" b="1" i="0" u="none" strike="noStrike" cap="none">
                <a:solidFill>
                  <a:srgbClr val="000080"/>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equip pupils to thrive in life beyond school</a:t>
            </a:r>
            <a:endParaRPr sz="900" b="1" i="1" u="none" strike="noStrike" cap="none">
              <a:solidFill>
                <a:srgbClr val="002060"/>
              </a:solidFill>
              <a:latin typeface="Arial"/>
              <a:ea typeface="Arial"/>
              <a:cs typeface="Arial"/>
              <a:sym typeface="Arial"/>
            </a:endParaRPr>
          </a:p>
          <a:p>
            <a:pPr marL="0" marR="0" lvl="0" indent="0" algn="l" rtl="0">
              <a:lnSpc>
                <a:spcPct val="115000"/>
              </a:lnSpc>
              <a:spcBef>
                <a:spcPts val="1200"/>
              </a:spcBef>
              <a:spcAft>
                <a:spcPts val="0"/>
              </a:spcAft>
              <a:buClr>
                <a:schemeClr val="dk1"/>
              </a:buClr>
              <a:buSzPts val="1100"/>
              <a:buFont typeface="Arial"/>
              <a:buNone/>
            </a:pPr>
            <a:r>
              <a:rPr lang="en-GB" sz="1500" b="1" i="0" u="none" strike="noStrike" cap="none">
                <a:solidFill>
                  <a:schemeClr val="dk1"/>
                </a:solidFill>
                <a:latin typeface="Arial"/>
                <a:ea typeface="Arial"/>
                <a:cs typeface="Arial"/>
                <a:sym typeface="Arial"/>
              </a:rPr>
              <a:t>3)</a:t>
            </a:r>
            <a:r>
              <a:rPr lang="en-GB" sz="1500" b="1" i="0" u="sng" strike="noStrike" cap="none">
                <a:solidFill>
                  <a:schemeClr val="dk1"/>
                </a:solidFill>
                <a:latin typeface="Arial"/>
                <a:ea typeface="Arial"/>
                <a:cs typeface="Arial"/>
                <a:sym typeface="Arial"/>
              </a:rPr>
              <a:t>Writing</a:t>
            </a:r>
            <a:r>
              <a:rPr lang="en-GB" sz="1500" b="1" i="0" u="none" strike="noStrike" cap="none">
                <a:solidFill>
                  <a:schemeClr val="dk1"/>
                </a:solidFill>
                <a:latin typeface="Arial"/>
                <a:ea typeface="Arial"/>
                <a:cs typeface="Arial"/>
                <a:sym typeface="Arial"/>
              </a:rPr>
              <a:t>: To develop a consistent writing approach, linked to high quality reading texts, with authenticity and relevance at its core, that motivates and inspires both staff and children.</a:t>
            </a:r>
            <a:endParaRPr sz="1500" b="1" i="0" u="none" strike="noStrike" cap="none">
              <a:solidFill>
                <a:schemeClr val="dk1"/>
              </a:solidFill>
              <a:latin typeface="Arial"/>
              <a:ea typeface="Arial"/>
              <a:cs typeface="Arial"/>
              <a:sym typeface="Arial"/>
            </a:endParaRPr>
          </a:p>
          <a:p>
            <a:pPr marL="0" marR="0" lvl="0" indent="0" algn="l" rtl="0">
              <a:lnSpc>
                <a:spcPct val="115000"/>
              </a:lnSpc>
              <a:spcBef>
                <a:spcPts val="1200"/>
              </a:spcBef>
              <a:spcAft>
                <a:spcPts val="0"/>
              </a:spcAft>
              <a:buClr>
                <a:schemeClr val="dk1"/>
              </a:buClr>
              <a:buSzPts val="1100"/>
              <a:buFont typeface="Arial"/>
              <a:buNone/>
            </a:pPr>
            <a:r>
              <a:rPr lang="en-GB" sz="1200" b="1" i="1" u="none" strike="noStrike" cap="none">
                <a:solidFill>
                  <a:srgbClr val="000080"/>
                </a:solidFill>
                <a:latin typeface="Arial"/>
                <a:ea typeface="Arial"/>
                <a:cs typeface="Arial"/>
                <a:sym typeface="Arial"/>
              </a:rPr>
              <a:t>Consistency of teaching writing approach that is clearly understood and implemented  </a:t>
            </a:r>
            <a:r>
              <a:rPr lang="en-GB" sz="1200" b="1" i="0" u="none" strike="noStrike" cap="none">
                <a:solidFill>
                  <a:srgbClr val="F1C232"/>
                </a:solidFill>
                <a:latin typeface="Arial"/>
                <a:ea typeface="Arial"/>
                <a:cs typeface="Arial"/>
                <a:sym typeface="Arial"/>
              </a:rPr>
              <a:t>|</a:t>
            </a:r>
            <a:r>
              <a:rPr lang="en-GB" sz="1200" b="1" i="0" u="none" strike="noStrike" cap="none">
                <a:solidFill>
                  <a:srgbClr val="000080"/>
                </a:solidFill>
                <a:latin typeface="Arial"/>
                <a:ea typeface="Arial"/>
                <a:cs typeface="Arial"/>
                <a:sym typeface="Arial"/>
              </a:rPr>
              <a:t> </a:t>
            </a:r>
            <a:r>
              <a:rPr lang="en-GB" sz="1200" b="1" i="1" u="none" strike="noStrike" cap="none">
                <a:solidFill>
                  <a:srgbClr val="000080"/>
                </a:solidFill>
                <a:latin typeface="Arial"/>
                <a:ea typeface="Arial"/>
                <a:cs typeface="Arial"/>
                <a:sym typeface="Arial"/>
              </a:rPr>
              <a:t>authentic, relevant and purposeful writing opportunities </a:t>
            </a:r>
            <a:r>
              <a:rPr lang="en-GB" sz="1200" b="1" i="1" u="none" strike="noStrike" cap="none">
                <a:solidFill>
                  <a:srgbClr val="F1C232"/>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explicit link between reading and writing </a:t>
            </a:r>
            <a:r>
              <a:rPr lang="en-GB" sz="1200" b="1" i="0" u="none" strike="noStrike" cap="none">
                <a:solidFill>
                  <a:srgbClr val="F1C232"/>
                </a:solidFill>
                <a:latin typeface="Arial"/>
                <a:ea typeface="Arial"/>
                <a:cs typeface="Arial"/>
                <a:sym typeface="Arial"/>
              </a:rPr>
              <a:t>| </a:t>
            </a:r>
            <a:r>
              <a:rPr lang="en-GB" sz="1200" b="1" i="1" u="none" strike="noStrike" cap="none">
                <a:solidFill>
                  <a:srgbClr val="000080"/>
                </a:solidFill>
                <a:latin typeface="Arial"/>
                <a:ea typeface="Arial"/>
                <a:cs typeface="Arial"/>
                <a:sym typeface="Arial"/>
              </a:rPr>
              <a:t>culture of sharing writing with the intended audience </a:t>
            </a:r>
            <a:r>
              <a:rPr lang="en-GB" sz="1200" b="1" i="1" u="none" strike="noStrike" cap="none">
                <a:solidFill>
                  <a:srgbClr val="F1C232"/>
                </a:solidFill>
                <a:latin typeface="Arial"/>
                <a:ea typeface="Arial"/>
                <a:cs typeface="Arial"/>
                <a:sym typeface="Arial"/>
              </a:rPr>
              <a:t>| </a:t>
            </a:r>
            <a:r>
              <a:rPr lang="en-GB" sz="1200" b="1" i="1" u="none" strike="noStrike" cap="none">
                <a:solidFill>
                  <a:srgbClr val="000080"/>
                </a:solidFill>
                <a:latin typeface="Arial"/>
                <a:ea typeface="Arial"/>
                <a:cs typeface="Arial"/>
                <a:sym typeface="Arial"/>
              </a:rPr>
              <a:t>enhanced teacher subject knowledge </a:t>
            </a:r>
            <a:r>
              <a:rPr lang="en-GB" sz="1200" b="1" i="1" u="none" strike="noStrike" cap="none">
                <a:solidFill>
                  <a:srgbClr val="F1C232"/>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enhanced enthusiasm for writing from both staff and pupils </a:t>
            </a:r>
            <a:r>
              <a:rPr lang="en-GB" sz="1200" b="1" i="1" u="none" strike="noStrike" cap="none">
                <a:solidFill>
                  <a:srgbClr val="F1C232"/>
                </a:solidFill>
                <a:latin typeface="Arial"/>
                <a:ea typeface="Arial"/>
                <a:cs typeface="Arial"/>
                <a:sym typeface="Arial"/>
              </a:rPr>
              <a:t>| i</a:t>
            </a:r>
            <a:r>
              <a:rPr lang="en-GB" sz="1200" b="1" i="1" u="none" strike="noStrike" cap="none">
                <a:solidFill>
                  <a:srgbClr val="002060"/>
                </a:solidFill>
                <a:latin typeface="Arial"/>
                <a:ea typeface="Arial"/>
                <a:cs typeface="Arial"/>
                <a:sym typeface="Arial"/>
              </a:rPr>
              <a:t>mproved attainment outcomes at both Age-related and Greater Depth expectations</a:t>
            </a:r>
            <a:endParaRPr sz="1200" b="1" i="1" u="none" strike="noStrike" cap="none">
              <a:solidFill>
                <a:srgbClr val="002060"/>
              </a:solidFill>
              <a:latin typeface="Arial"/>
              <a:ea typeface="Arial"/>
              <a:cs typeface="Arial"/>
              <a:sym typeface="Arial"/>
            </a:endParaRPr>
          </a:p>
          <a:p>
            <a:pPr marL="0" marR="0" lvl="0" indent="0" algn="l" rtl="0">
              <a:lnSpc>
                <a:spcPct val="115000"/>
              </a:lnSpc>
              <a:spcBef>
                <a:spcPts val="1200"/>
              </a:spcBef>
              <a:spcAft>
                <a:spcPts val="0"/>
              </a:spcAft>
              <a:buClr>
                <a:schemeClr val="dk1"/>
              </a:buClr>
              <a:buSzPts val="1100"/>
              <a:buFont typeface="Arial"/>
              <a:buNone/>
            </a:pPr>
            <a:r>
              <a:rPr lang="en-GB" sz="1600" b="1" i="0" u="none" strike="noStrike" cap="none">
                <a:solidFill>
                  <a:schemeClr val="dk1"/>
                </a:solidFill>
                <a:latin typeface="Arial"/>
                <a:ea typeface="Arial"/>
                <a:cs typeface="Arial"/>
                <a:sym typeface="Arial"/>
              </a:rPr>
              <a:t>4)</a:t>
            </a:r>
            <a:r>
              <a:rPr lang="en-GB" sz="1600" b="1" i="0" u="sng" strike="noStrike" cap="none">
                <a:solidFill>
                  <a:schemeClr val="dk1"/>
                </a:solidFill>
                <a:latin typeface="Arial"/>
                <a:ea typeface="Arial"/>
                <a:cs typeface="Arial"/>
                <a:sym typeface="Arial"/>
              </a:rPr>
              <a:t>Outdoor Play And Learning (OPAL): </a:t>
            </a:r>
            <a:r>
              <a:rPr lang="en-GB" sz="1600" b="1" i="0" u="none" strike="noStrike" cap="none">
                <a:solidFill>
                  <a:schemeClr val="dk1"/>
                </a:solidFill>
                <a:latin typeface="Arial"/>
                <a:ea typeface="Arial"/>
                <a:cs typeface="Arial"/>
                <a:sym typeface="Arial"/>
              </a:rPr>
              <a:t>To implement and develop rich and fulfilling playtime and lunchtime play experience for all children.</a:t>
            </a:r>
            <a:endParaRPr sz="1600" b="1" i="0" u="none" strike="noStrike" cap="none">
              <a:solidFill>
                <a:schemeClr val="dk1"/>
              </a:solidFill>
              <a:latin typeface="Arial"/>
              <a:ea typeface="Arial"/>
              <a:cs typeface="Arial"/>
              <a:sym typeface="Arial"/>
            </a:endParaRPr>
          </a:p>
          <a:p>
            <a:pPr marL="0" marR="0" lvl="0" indent="0" algn="just" rtl="0">
              <a:lnSpc>
                <a:spcPct val="115000"/>
              </a:lnSpc>
              <a:spcBef>
                <a:spcPts val="1200"/>
              </a:spcBef>
              <a:spcAft>
                <a:spcPts val="0"/>
              </a:spcAft>
              <a:buClr>
                <a:schemeClr val="dk1"/>
              </a:buClr>
              <a:buSzPts val="1100"/>
              <a:buFont typeface="Arial"/>
              <a:buNone/>
            </a:pPr>
            <a:r>
              <a:rPr lang="en-GB" sz="1200" b="1" i="1" u="none" strike="noStrike" cap="none">
                <a:solidFill>
                  <a:srgbClr val="000080"/>
                </a:solidFill>
                <a:latin typeface="Arial"/>
                <a:ea typeface="Arial"/>
                <a:cs typeface="Arial"/>
                <a:sym typeface="Arial"/>
              </a:rPr>
              <a:t>Implementation of the OPAL approach to Play </a:t>
            </a:r>
            <a:r>
              <a:rPr lang="en-GB" sz="1200" b="1" i="1" u="none" strike="noStrike" cap="none">
                <a:solidFill>
                  <a:srgbClr val="F1C232"/>
                </a:solidFill>
                <a:latin typeface="Arial"/>
                <a:ea typeface="Arial"/>
                <a:cs typeface="Arial"/>
                <a:sym typeface="Arial"/>
              </a:rPr>
              <a:t>|</a:t>
            </a:r>
            <a:r>
              <a:rPr lang="en-GB" sz="1200" b="1" i="1" u="none" strike="noStrike" cap="none">
                <a:solidFill>
                  <a:srgbClr val="000080"/>
                </a:solidFill>
                <a:latin typeface="Arial"/>
                <a:ea typeface="Arial"/>
                <a:cs typeface="Arial"/>
                <a:sym typeface="Arial"/>
              </a:rPr>
              <a:t>  development of a whole-school policy for play </a:t>
            </a:r>
            <a:r>
              <a:rPr lang="en-GB" sz="1200" b="1" i="1" u="none" strike="noStrike" cap="none">
                <a:solidFill>
                  <a:srgbClr val="F1C232"/>
                </a:solidFill>
                <a:latin typeface="Arial"/>
                <a:ea typeface="Arial"/>
                <a:cs typeface="Arial"/>
                <a:sym typeface="Arial"/>
              </a:rPr>
              <a:t>| </a:t>
            </a:r>
            <a:r>
              <a:rPr lang="en-GB" sz="1200" b="1" i="1" u="none" strike="noStrike" cap="none">
                <a:solidFill>
                  <a:srgbClr val="000080"/>
                </a:solidFill>
                <a:latin typeface="Arial"/>
                <a:ea typeface="Arial"/>
                <a:cs typeface="Arial"/>
                <a:sym typeface="Arial"/>
              </a:rPr>
              <a:t> development of and enhanced use of the school site for richer and more varied play opportunities and experiences </a:t>
            </a:r>
            <a:r>
              <a:rPr lang="en-GB" sz="1200" b="1" i="1" u="none" strike="noStrike" cap="none">
                <a:solidFill>
                  <a:srgbClr val="F1C232"/>
                </a:solidFill>
                <a:latin typeface="Arial"/>
                <a:ea typeface="Arial"/>
                <a:cs typeface="Arial"/>
                <a:sym typeface="Arial"/>
              </a:rPr>
              <a:t>|</a:t>
            </a:r>
            <a:r>
              <a:rPr lang="en-GB" sz="1200" b="1" i="1" u="none" strike="noStrike" cap="none">
                <a:solidFill>
                  <a:srgbClr val="000080"/>
                </a:solidFill>
                <a:latin typeface="Arial"/>
                <a:ea typeface="Arial"/>
                <a:cs typeface="Arial"/>
                <a:sym typeface="Arial"/>
              </a:rPr>
              <a:t>  changes to lunchtime organisation to facilitate the implementation of OPAL </a:t>
            </a:r>
            <a:r>
              <a:rPr lang="en-GB" sz="1200" b="1" i="1" u="none" strike="noStrike" cap="none">
                <a:solidFill>
                  <a:srgbClr val="F1C232"/>
                </a:solidFill>
                <a:latin typeface="Arial"/>
                <a:ea typeface="Arial"/>
                <a:cs typeface="Arial"/>
                <a:sym typeface="Arial"/>
              </a:rPr>
              <a:t>|</a:t>
            </a:r>
            <a:r>
              <a:rPr lang="en-GB" sz="1200" b="1" i="1" u="none" strike="noStrike" cap="none">
                <a:solidFill>
                  <a:srgbClr val="000080"/>
                </a:solidFill>
                <a:latin typeface="Arial"/>
                <a:ea typeface="Arial"/>
                <a:cs typeface="Arial"/>
                <a:sym typeface="Arial"/>
              </a:rPr>
              <a:t>   enhanced happiness and wellbeing of pupils and staff (including lunchtime ‘Play Team’ </a:t>
            </a:r>
            <a:r>
              <a:rPr lang="en-GB" sz="1200" b="1" i="1" u="none" strike="noStrike" cap="none">
                <a:solidFill>
                  <a:srgbClr val="F1C232"/>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reduced incidents of behaviour and first aid</a:t>
            </a:r>
            <a:r>
              <a:rPr lang="en-GB" sz="1400" b="1" i="1" u="none" strike="noStrike" cap="none">
                <a:solidFill>
                  <a:srgbClr val="000080"/>
                </a:solidFill>
                <a:latin typeface="Arial"/>
                <a:ea typeface="Arial"/>
                <a:cs typeface="Arial"/>
                <a:sym typeface="Arial"/>
              </a:rPr>
              <a:t> </a:t>
            </a:r>
            <a:r>
              <a:rPr lang="en-GB" sz="1400" b="1" i="1" u="none" strike="noStrike" cap="none">
                <a:solidFill>
                  <a:srgbClr val="F1C232"/>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improved afternoon learning</a:t>
            </a:r>
            <a:r>
              <a:rPr lang="en-GB" sz="1400" b="1" i="1" u="none" strike="noStrike" cap="none">
                <a:solidFill>
                  <a:srgbClr val="000080"/>
                </a:solidFill>
                <a:latin typeface="Arial"/>
                <a:ea typeface="Arial"/>
                <a:cs typeface="Arial"/>
                <a:sym typeface="Arial"/>
              </a:rPr>
              <a:t> </a:t>
            </a:r>
            <a:r>
              <a:rPr lang="en-GB" sz="1400" b="1" i="1" u="none" strike="noStrike" cap="none">
                <a:solidFill>
                  <a:srgbClr val="F1C232"/>
                </a:solidFill>
                <a:latin typeface="Arial"/>
                <a:ea typeface="Arial"/>
                <a:cs typeface="Arial"/>
                <a:sym typeface="Arial"/>
              </a:rPr>
              <a:t>| </a:t>
            </a:r>
            <a:r>
              <a:rPr lang="en-GB" sz="1200" b="1" i="1" u="none" strike="noStrike" cap="none">
                <a:solidFill>
                  <a:srgbClr val="002060"/>
                </a:solidFill>
                <a:latin typeface="Arial"/>
                <a:ea typeface="Arial"/>
                <a:cs typeface="Arial"/>
                <a:sym typeface="Arial"/>
              </a:rPr>
              <a:t>enhanced educational outcomes</a:t>
            </a:r>
            <a:endParaRPr sz="1200" b="1" i="1" u="none" strike="noStrike" cap="none">
              <a:solidFill>
                <a:srgbClr val="002060"/>
              </a:solidFill>
              <a:latin typeface="Arial"/>
              <a:ea typeface="Arial"/>
              <a:cs typeface="Arial"/>
              <a:sym typeface="Arial"/>
            </a:endParaRPr>
          </a:p>
          <a:p>
            <a:pPr marL="0" marR="0" lvl="0" indent="0" algn="just" rtl="0">
              <a:lnSpc>
                <a:spcPct val="115000"/>
              </a:lnSpc>
              <a:spcBef>
                <a:spcPts val="1200"/>
              </a:spcBef>
              <a:spcAft>
                <a:spcPts val="0"/>
              </a:spcAft>
              <a:buClr>
                <a:srgbClr val="000000"/>
              </a:buClr>
              <a:buSzPts val="1400"/>
              <a:buFont typeface="Arial"/>
              <a:buNone/>
            </a:pPr>
            <a:r>
              <a:rPr lang="en-GB" sz="1400" b="0" i="1" u="none" strike="noStrike" cap="none">
                <a:solidFill>
                  <a:srgbClr val="000080"/>
                </a:solidFill>
                <a:latin typeface="Arial"/>
                <a:ea typeface="Arial"/>
                <a:cs typeface="Arial"/>
                <a:sym typeface="Arial"/>
              </a:rPr>
              <a:t>    </a:t>
            </a:r>
            <a:endParaRPr sz="1400" b="0" i="1" u="none" strike="noStrike" cap="none">
              <a:solidFill>
                <a:srgbClr val="000080"/>
              </a:solidFill>
              <a:latin typeface="Arial"/>
              <a:ea typeface="Arial"/>
              <a:cs typeface="Arial"/>
              <a:sym typeface="Arial"/>
            </a:endParaRPr>
          </a:p>
          <a:p>
            <a:pPr marL="0" marR="0" lvl="0" indent="0" algn="just" rtl="0">
              <a:lnSpc>
                <a:spcPct val="115000"/>
              </a:lnSpc>
              <a:spcBef>
                <a:spcPts val="1200"/>
              </a:spcBef>
              <a:spcAft>
                <a:spcPts val="1200"/>
              </a:spcAft>
              <a:buClr>
                <a:srgbClr val="000000"/>
              </a:buClr>
              <a:buSzPts val="1400"/>
              <a:buFont typeface="Arial"/>
              <a:buNone/>
            </a:pPr>
            <a:endParaRPr sz="1400" b="0" i="1" u="none" strike="noStrike" cap="none">
              <a:solidFill>
                <a:srgbClr val="00008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3e5331aee9_1_0"/>
          <p:cNvSpPr txBox="1">
            <a:spLocks noGrp="1"/>
          </p:cNvSpPr>
          <p:nvPr>
            <p:ph type="body" idx="4294967295"/>
          </p:nvPr>
        </p:nvSpPr>
        <p:spPr>
          <a:xfrm>
            <a:off x="125050" y="817500"/>
            <a:ext cx="11360100" cy="4918200"/>
          </a:xfrm>
          <a:prstGeom prst="rect">
            <a:avLst/>
          </a:prstGeom>
          <a:noFill/>
          <a:ln>
            <a:noFill/>
          </a:ln>
        </p:spPr>
        <p:txBody>
          <a:bodyPr spcFirstLastPara="1" wrap="square" lIns="121900" tIns="121900" rIns="121900" bIns="121900" anchor="t" anchorCtr="0">
            <a:normAutofit/>
          </a:bodyPr>
          <a:lstStyle/>
          <a:p>
            <a:pPr marL="38100" marR="0" lvl="0" indent="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p:txBody>
      </p:sp>
      <p:graphicFrame>
        <p:nvGraphicFramePr>
          <p:cNvPr id="65" name="Google Shape;65;g13e5331aee9_1_0"/>
          <p:cNvGraphicFramePr/>
          <p:nvPr/>
        </p:nvGraphicFramePr>
        <p:xfrm>
          <a:off x="70411" y="653408"/>
          <a:ext cx="12071500" cy="6237787"/>
        </p:xfrm>
        <a:graphic>
          <a:graphicData uri="http://schemas.openxmlformats.org/drawingml/2006/table">
            <a:tbl>
              <a:tblPr firstRow="1" bandRow="1">
                <a:noFill/>
                <a:tableStyleId>{ADCC7A4F-D4FF-417E-8A43-96FA62B01935}</a:tableStyleId>
              </a:tblPr>
              <a:tblGrid>
                <a:gridCol w="1476950">
                  <a:extLst>
                    <a:ext uri="{9D8B030D-6E8A-4147-A177-3AD203B41FA5}">
                      <a16:colId xmlns:a16="http://schemas.microsoft.com/office/drawing/2014/main" val="20000"/>
                    </a:ext>
                  </a:extLst>
                </a:gridCol>
                <a:gridCol w="1467125">
                  <a:extLst>
                    <a:ext uri="{9D8B030D-6E8A-4147-A177-3AD203B41FA5}">
                      <a16:colId xmlns:a16="http://schemas.microsoft.com/office/drawing/2014/main" val="20001"/>
                    </a:ext>
                  </a:extLst>
                </a:gridCol>
                <a:gridCol w="2220975">
                  <a:extLst>
                    <a:ext uri="{9D8B030D-6E8A-4147-A177-3AD203B41FA5}">
                      <a16:colId xmlns:a16="http://schemas.microsoft.com/office/drawing/2014/main" val="20002"/>
                    </a:ext>
                  </a:extLst>
                </a:gridCol>
                <a:gridCol w="5669125">
                  <a:extLst>
                    <a:ext uri="{9D8B030D-6E8A-4147-A177-3AD203B41FA5}">
                      <a16:colId xmlns:a16="http://schemas.microsoft.com/office/drawing/2014/main" val="20003"/>
                    </a:ext>
                  </a:extLst>
                </a:gridCol>
                <a:gridCol w="1237325">
                  <a:extLst>
                    <a:ext uri="{9D8B030D-6E8A-4147-A177-3AD203B41FA5}">
                      <a16:colId xmlns:a16="http://schemas.microsoft.com/office/drawing/2014/main" val="20004"/>
                    </a:ext>
                  </a:extLst>
                </a:gridCol>
              </a:tblGrid>
              <a:tr h="240750">
                <a:tc gridSpan="2">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Priority: Metacognition</a:t>
                      </a:r>
                      <a:endParaRPr sz="1000" u="none" strike="noStrike" cap="none"/>
                    </a:p>
                  </a:txBody>
                  <a:tcPr marL="91450" marR="91450" marT="45725" marB="45725">
                    <a:lnL w="12700" cap="flat" cmpd="sng">
                      <a:solidFill>
                        <a:srgbClr val="0B5394"/>
                      </a:solidFill>
                      <a:prstDash val="solid"/>
                      <a:round/>
                      <a:headEnd type="none" w="sm" len="sm"/>
                      <a:tailEnd type="none" w="sm" len="sm"/>
                    </a:lnL>
                    <a:lnR w="12700" cap="flat" cmpd="sng">
                      <a:solidFill>
                        <a:srgbClr val="0070C0"/>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070C0"/>
                      </a:solidFill>
                      <a:prstDash val="solid"/>
                      <a:round/>
                      <a:headEnd type="none" w="sm" len="sm"/>
                      <a:tailEnd type="none" w="sm" len="sm"/>
                    </a:lnB>
                    <a:solidFill>
                      <a:srgbClr val="0B5394"/>
                    </a:solidFill>
                  </a:tcPr>
                </a:tc>
                <a:tc hMerge="1">
                  <a:txBody>
                    <a:bodyPr/>
                    <a:lstStyle/>
                    <a:p>
                      <a:endParaRPr lang="en-US"/>
                    </a:p>
                  </a:txBody>
                  <a:tcPr/>
                </a:tc>
                <a:tc gridSpan="2">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Leads: Robert Laight</a:t>
                      </a:r>
                      <a:endParaRPr sz="1000" u="none" strike="noStrike" cap="none"/>
                    </a:p>
                  </a:txBody>
                  <a:tcPr marL="91450" marR="91450" marT="45725" marB="45725">
                    <a:lnL w="12700" cap="flat" cmpd="sng">
                      <a:solidFill>
                        <a:srgbClr val="0070C0"/>
                      </a:solidFill>
                      <a:prstDash val="solid"/>
                      <a:round/>
                      <a:headEnd type="none" w="sm" len="sm"/>
                      <a:tailEnd type="none" w="sm" len="sm"/>
                    </a:lnL>
                    <a:lnR w="12700" cap="flat" cmpd="sng">
                      <a:solidFill>
                        <a:srgbClr val="0070C0"/>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070C0"/>
                      </a:solidFill>
                      <a:prstDash val="solid"/>
                      <a:round/>
                      <a:headEnd type="none" w="sm" len="sm"/>
                      <a:tailEnd type="none" w="sm" len="sm"/>
                    </a:lnB>
                    <a:solidFill>
                      <a:srgbClr val="0B5394"/>
                    </a:solidFill>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Trustee:</a:t>
                      </a:r>
                      <a:endParaRPr sz="1000" u="none" strike="noStrike" cap="none"/>
                    </a:p>
                  </a:txBody>
                  <a:tcPr marL="91450" marR="91450" marT="45725" marB="45725">
                    <a:lnL w="12700" cap="flat" cmpd="sng">
                      <a:solidFill>
                        <a:srgbClr val="0070C0"/>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solidFill>
                      <a:srgbClr val="0B5394"/>
                    </a:solidFill>
                  </a:tcPr>
                </a:tc>
                <a:extLst>
                  <a:ext uri="{0D108BD9-81ED-4DB2-BD59-A6C34878D82A}">
                    <a16:rowId xmlns:a16="http://schemas.microsoft.com/office/drawing/2014/main" val="10000"/>
                  </a:ext>
                </a:extLst>
              </a:tr>
              <a:tr h="280300">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Problem (Why?)</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900" b="1" u="none" strike="noStrike" cap="none">
                          <a:latin typeface="Calibri"/>
                          <a:ea typeface="Calibri"/>
                          <a:cs typeface="Calibri"/>
                          <a:sym typeface="Calibri"/>
                        </a:rPr>
                        <a:t>Intervention Description (What?)</a:t>
                      </a:r>
                      <a:endParaRPr sz="9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Implementation Activities (How?)</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Implementation Activities (How well?)</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600"/>
                        <a:buFont typeface="Arial"/>
                        <a:buNone/>
                      </a:pPr>
                      <a:r>
                        <a:rPr lang="en-GB" sz="600" b="1" u="none" strike="noStrike" cap="none">
                          <a:latin typeface="Calibri"/>
                          <a:ea typeface="Calibri"/>
                          <a:cs typeface="Calibri"/>
                          <a:sym typeface="Calibri"/>
                        </a:rPr>
                        <a:t>Final outcomes (and so?)</a:t>
                      </a:r>
                      <a:endParaRPr sz="6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extLst>
                  <a:ext uri="{0D108BD9-81ED-4DB2-BD59-A6C34878D82A}">
                    <a16:rowId xmlns:a16="http://schemas.microsoft.com/office/drawing/2014/main" val="10001"/>
                  </a:ext>
                </a:extLst>
              </a:tr>
              <a:tr h="2178075">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What needs to change e.g. staff behaviour, student behaviour, attainment?</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600"/>
                        <a:buFont typeface="Arial"/>
                        <a:buNone/>
                      </a:pPr>
                      <a:endParaRPr sz="6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Staff:</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 Lack of consensus and shared language around metacognition and some aspects of the learning process.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 Some strategies (e.g. retrieval practice) introduced with surface-level compliance, resulting in variable and simplified practice rather than adaptive expertise.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 Some lesson materials inadvertently create cognitive overload for students.</a:t>
                      </a:r>
                      <a:endParaRPr sz="6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600"/>
                        <a:buFont typeface="Arial"/>
                        <a:buNone/>
                      </a:pPr>
                      <a:endParaRPr sz="6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600"/>
                        <a:buFont typeface="Arial"/>
                        <a:buNone/>
                      </a:pPr>
                      <a:endParaRPr sz="6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600"/>
                        <a:buFont typeface="Arial"/>
                        <a:buNone/>
                      </a:pPr>
                      <a:endParaRPr sz="6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Learner behaviours:</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-Teachers cite varying levels of engagement across the curriculum, motivation to learn, and ‘resilience to the learning struggle’.</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 Some pupils rarely engage with feedback and they are</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dependent upon their teacher when they are stuck</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or struggle.</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 Lack of understanding how we learn means that some children can be demotivated by learning struggle (e.g. during retrieval practice) and consequently have a lower opinion of themselves and school.</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9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What are the essential ‘active’ ingredients of the intervention?</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What activities and behaviours will you see when it is working?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400" u="none" strike="noStrike" cap="none"/>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Active Ingredient 1:</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latin typeface="Calibri"/>
                          <a:ea typeface="Calibri"/>
                          <a:cs typeface="Calibri"/>
                          <a:sym typeface="Calibri"/>
                        </a:rPr>
                        <a:t>- The seven-step model for explicitly teaching metacognitive strategies is applied to learning different subject content at different phases and ages.</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400" u="none" strike="noStrike" cap="none">
                        <a:solidFill>
                          <a:schemeClr val="dk1"/>
                        </a:solidFill>
                        <a:highlight>
                          <a:schemeClr val="lt1"/>
                        </a:highlight>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Active Ingredient 2:</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a:t>
                      </a:r>
                      <a:r>
                        <a:rPr lang="en-GB" sz="800" u="none" strike="noStrike" cap="none">
                          <a:solidFill>
                            <a:schemeClr val="dk1"/>
                          </a:solidFill>
                          <a:latin typeface="Calibri"/>
                          <a:ea typeface="Calibri"/>
                          <a:cs typeface="Calibri"/>
                          <a:sym typeface="Calibri"/>
                        </a:rPr>
                        <a:t>Across the curriculum, teachers’ modelling consistently takes account of the need to explicitly share the thinking behind each step.</a:t>
                      </a:r>
                      <a:endParaRPr sz="800" u="none" strike="noStrike" cap="none">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Arial"/>
                        <a:buNone/>
                      </a:pPr>
                      <a:endParaRPr sz="400" u="none" strike="noStrike" cap="none">
                        <a:solidFill>
                          <a:schemeClr val="dk1"/>
                        </a:solidFill>
                        <a:highlight>
                          <a:schemeClr val="lt1"/>
                        </a:highlight>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Arial"/>
                        <a:buNone/>
                      </a:pPr>
                      <a:endParaRPr sz="400" u="none" strike="noStrike" cap="none">
                        <a:solidFill>
                          <a:schemeClr val="dk1"/>
                        </a:solidFill>
                        <a:highlight>
                          <a:schemeClr val="lt1"/>
                        </a:highlight>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Active Ingredient 3:</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-Scaffolding is taken into account when planning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tasks and principles of managing cognitive load are applied.</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4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Active Ingredient 4:</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-Pupils understand how they learn, exhibiting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knowledge of themselves as learners,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understanding how to deploy a range of available</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strategies for different tasks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How will it be done?</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 What blend of activities will be required?</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Training: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Allocated staff training time for building knowledge, as well as implementation meeting time to discuss in teams, plan and rehearse techniques.</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i="1" u="none" strike="noStrike" cap="none">
                          <a:latin typeface="Calibri"/>
                          <a:ea typeface="Calibri"/>
                          <a:cs typeface="Calibri"/>
                          <a:sym typeface="Calibri"/>
                        </a:rPr>
                        <a:t>Based on training originally delivered by RL for the Research School Network.</a:t>
                      </a:r>
                      <a:endParaRPr sz="800" i="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b="1" u="none" strike="noStrike" cap="none">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Arial"/>
                        <a:buNone/>
                      </a:pPr>
                      <a:r>
                        <a:rPr lang="en-GB" sz="800" b="1" u="none" strike="noStrike" cap="none">
                          <a:solidFill>
                            <a:schemeClr val="dk1"/>
                          </a:solidFill>
                          <a:latin typeface="Calibri"/>
                          <a:ea typeface="Calibri"/>
                          <a:cs typeface="Calibri"/>
                          <a:sym typeface="Calibri"/>
                        </a:rPr>
                        <a:t>Educational Materials: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Continued subscription to Walkthrus guides for instructional coaching, so that the resources can be used in coaching and staff training.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Possible bulk-buy of education books (e.g. Peps Mccrae’s </a:t>
                      </a:r>
                      <a:r>
                        <a:rPr lang="en-GB" sz="800" i="1" u="none" strike="noStrike" cap="none">
                          <a:solidFill>
                            <a:schemeClr val="dk1"/>
                          </a:solidFill>
                          <a:latin typeface="Calibri"/>
                          <a:ea typeface="Calibri"/>
                          <a:cs typeface="Calibri"/>
                          <a:sym typeface="Calibri"/>
                        </a:rPr>
                        <a:t>Motivated Teaching, </a:t>
                      </a:r>
                      <a:r>
                        <a:rPr lang="en-GB" sz="800" u="none" strike="noStrike" cap="none">
                          <a:solidFill>
                            <a:schemeClr val="dk1"/>
                          </a:solidFill>
                          <a:latin typeface="Calibri"/>
                          <a:ea typeface="Calibri"/>
                          <a:cs typeface="Calibri"/>
                          <a:sym typeface="Calibri"/>
                        </a:rPr>
                        <a:t>or Ollie Lovell’s </a:t>
                      </a:r>
                      <a:r>
                        <a:rPr lang="en-GB" sz="800" i="1" u="none" strike="noStrike" cap="none">
                          <a:solidFill>
                            <a:schemeClr val="dk1"/>
                          </a:solidFill>
                          <a:latin typeface="Calibri"/>
                          <a:ea typeface="Calibri"/>
                          <a:cs typeface="Calibri"/>
                          <a:sym typeface="Calibri"/>
                        </a:rPr>
                        <a:t>Cognitive Load Theory in Action</a:t>
                      </a:r>
                      <a:endParaRPr sz="800" i="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endParaRPr sz="5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Monitoring: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Short, Walkthrus-style lesson visits to assess the efficacy of recent trained techniques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Regular Pupil Book Study to quality assure the curriculum and assess the degree to which changes to practice to foster metacognition have been successful.</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Regular agenda item in year leader meetings  to review the success of recent training.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4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Funding: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Development of training materials already funded by Billesley Research School.</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Continued Walkthrus subscription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Cost of purchasing edu books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Possible cost of further educational materials for different subjects, depending on the  views of subject leaders.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How will you know that it is working?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Do staff feel the approach is feasible and useful?</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Short term? 21/22</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Fidelity (degree to which an intervention is implemented as intended):</a:t>
                      </a:r>
                      <a:endParaRPr sz="800" b="1" u="none" strike="noStrike" cap="none">
                        <a:latin typeface="Calibri"/>
                        <a:ea typeface="Calibri"/>
                        <a:cs typeface="Calibri"/>
                        <a:sym typeface="Calibri"/>
                      </a:endParaRPr>
                    </a:p>
                    <a:p>
                      <a:pPr marL="457200" marR="0" lvl="0" indent="-279400" algn="l" rtl="0">
                        <a:lnSpc>
                          <a:spcPct val="107000"/>
                        </a:lnSpc>
                        <a:spcBef>
                          <a:spcPts val="0"/>
                        </a:spcBef>
                        <a:spcAft>
                          <a:spcPts val="0"/>
                        </a:spcAft>
                        <a:buClr>
                          <a:srgbClr val="000000"/>
                        </a:buClr>
                        <a:buSzPts val="800"/>
                        <a:buFont typeface="Calibri"/>
                        <a:buChar char="-"/>
                      </a:pPr>
                      <a:r>
                        <a:rPr lang="en-GB" sz="800" u="none" strike="noStrike" cap="none">
                          <a:latin typeface="Calibri"/>
                          <a:ea typeface="Calibri"/>
                          <a:cs typeface="Calibri"/>
                          <a:sym typeface="Calibri"/>
                        </a:rPr>
                        <a:t>Teachers understand the specific terminology of metacognitive knowledge (task, strategies and self) and metacognitive regulation (planning, monitoring and evaluation) and they can explain them and how they apply in some subjects that they teach.</a:t>
                      </a:r>
                      <a:endParaRPr sz="800" u="none" strike="noStrike" cap="none">
                        <a:latin typeface="Calibri"/>
                        <a:ea typeface="Calibri"/>
                        <a:cs typeface="Calibri"/>
                        <a:sym typeface="Calibri"/>
                      </a:endParaRPr>
                    </a:p>
                    <a:p>
                      <a:pPr marL="457200" marR="0" lvl="0" indent="-279400" algn="l" rtl="0">
                        <a:lnSpc>
                          <a:spcPct val="107000"/>
                        </a:lnSpc>
                        <a:spcBef>
                          <a:spcPts val="0"/>
                        </a:spcBef>
                        <a:spcAft>
                          <a:spcPts val="0"/>
                        </a:spcAft>
                        <a:buClr>
                          <a:srgbClr val="000000"/>
                        </a:buClr>
                        <a:buSzPts val="800"/>
                        <a:buFont typeface="Calibri"/>
                        <a:buChar char="-"/>
                      </a:pPr>
                      <a:r>
                        <a:rPr lang="en-GB" sz="800" u="none" strike="noStrike" cap="none">
                          <a:latin typeface="Calibri"/>
                          <a:ea typeface="Calibri"/>
                          <a:cs typeface="Calibri"/>
                          <a:sym typeface="Calibri"/>
                        </a:rPr>
                        <a:t>In some subjects (reading, writing, maths, art, science) teachers’ modelling takes account of the need to explicitly share the thinking behind each step.</a:t>
                      </a:r>
                      <a:endParaRPr sz="800" u="none" strike="noStrike" cap="none">
                        <a:latin typeface="Calibri"/>
                        <a:ea typeface="Calibri"/>
                        <a:cs typeface="Calibri"/>
                        <a:sym typeface="Calibri"/>
                      </a:endParaRPr>
                    </a:p>
                    <a:p>
                      <a:pPr marL="457200" marR="0" lvl="0" indent="-279400" algn="l" rtl="0">
                        <a:lnSpc>
                          <a:spcPct val="107000"/>
                        </a:lnSpc>
                        <a:spcBef>
                          <a:spcPts val="0"/>
                        </a:spcBef>
                        <a:spcAft>
                          <a:spcPts val="0"/>
                        </a:spcAft>
                        <a:buClr>
                          <a:srgbClr val="000000"/>
                        </a:buClr>
                        <a:buSzPts val="800"/>
                        <a:buFont typeface="Calibri"/>
                        <a:buChar char="-"/>
                      </a:pPr>
                      <a:r>
                        <a:rPr lang="en-GB" sz="800" u="none" strike="noStrike" cap="none">
                          <a:latin typeface="Calibri"/>
                          <a:ea typeface="Calibri"/>
                          <a:cs typeface="Calibri"/>
                          <a:sym typeface="Calibri"/>
                        </a:rPr>
                        <a:t>Teachers begin to adapt existing lesson resources to take into account the different ways in which extraneous cognitive load can be detrimental to understanding.</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4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4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Reach (how many pupils is it serving?): </a:t>
                      </a:r>
                      <a:r>
                        <a:rPr lang="en-GB" sz="800" i="1" u="none" strike="noStrike" cap="none">
                          <a:latin typeface="Calibri"/>
                          <a:ea typeface="Calibri"/>
                          <a:cs typeface="Calibri"/>
                          <a:sym typeface="Calibri"/>
                        </a:rPr>
                        <a:t>All teachers: all pupils</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Acceptability (the degree to which different stakeholders i.e. teachers, pupils, and parents perceive an intervention as agreeable):</a:t>
                      </a:r>
                      <a:endParaRPr sz="800" b="1" u="none" strike="noStrike" cap="none"/>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All teachers can demonstrate an understanding of </a:t>
                      </a:r>
                      <a:r>
                        <a:rPr lang="en-GB" sz="800" i="1" u="none" strike="noStrike" cap="none">
                          <a:latin typeface="Calibri"/>
                          <a:ea typeface="Calibri"/>
                          <a:cs typeface="Calibri"/>
                          <a:sym typeface="Calibri"/>
                        </a:rPr>
                        <a:t>why</a:t>
                      </a:r>
                      <a:r>
                        <a:rPr lang="en-GB" sz="800" u="none" strike="noStrike" cap="none">
                          <a:latin typeface="Calibri"/>
                          <a:ea typeface="Calibri"/>
                          <a:cs typeface="Calibri"/>
                          <a:sym typeface="Calibri"/>
                        </a:rPr>
                        <a:t> we are working on developing metacognition; conversations in PPA and PPMs show that teachers are using the language of cognitive science and metacognitive strategies when planning lessons. </a:t>
                      </a: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How will pupils, teachers and the school benefit?</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Short term? 21/22</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Teachers have access to motivating, high-quality PD and this prompts them to make improvements to their practice.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A higher proportion of lessons across the curriculum are pitched in the zone of desirable difficulty.</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b="1" u="none" strike="noStrike" cap="none">
                          <a:solidFill>
                            <a:schemeClr val="dk1"/>
                          </a:solidFill>
                          <a:latin typeface="Calibri"/>
                          <a:ea typeface="Calibri"/>
                          <a:cs typeface="Calibri"/>
                          <a:sym typeface="Calibri"/>
                        </a:rPr>
                        <a:t>Medium term? 22/23</a:t>
                      </a: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Children show increasing awareness of their</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strengths and limitations, displaying growing independence in approaching challenging tasks.</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b="1" u="none" strike="noStrike" cap="none">
                          <a:solidFill>
                            <a:schemeClr val="dk1"/>
                          </a:solidFill>
                          <a:latin typeface="Calibri"/>
                          <a:ea typeface="Calibri"/>
                          <a:cs typeface="Calibri"/>
                          <a:sym typeface="Calibri"/>
                        </a:rPr>
                        <a:t>Long-term? 23/24</a:t>
                      </a: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-Improvement in children’s retention and linking of knowledge leads to improved outcomes across the school. </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extLst>
                  <a:ext uri="{0D108BD9-81ED-4DB2-BD59-A6C34878D82A}">
                    <a16:rowId xmlns:a16="http://schemas.microsoft.com/office/drawing/2014/main" val="10002"/>
                  </a:ext>
                </a:extLst>
              </a:tr>
              <a:tr h="161760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Medium term? 22/23</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Fidelity:</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In many subjects across the curriculum, teachers explicitly plan how to using the seven-step model as an approach for deliberately shifting the responsibility from themselves to the pupil during a lesson.</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Subject and senior leaders collaborate with teachers to regularly evaluate the quality of lesson materials, using the aim of reducing extraneous cognitive load as a lens for evaluating effectiveness and a prompt for making changes.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Acceptability:</a:t>
                      </a:r>
                      <a:endParaRPr sz="800" b="1" u="none" strike="noStrike" cap="none"/>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All teachers are engaged in discussion about the best ways to implement the ideas shared in training; all teachers understand the importance of developing metacognitive learners and discuss some of the strategies they use to do this across the curriculum.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Some children begin to articulate how they learn, what their teacher does to support their independence, and the strategies they use when faced with challenge.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a:t>
                      </a: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3"/>
                  </a:ext>
                </a:extLst>
              </a:tr>
              <a:tr h="188787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Long term? 23/24</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b="1" i="1" u="none" strike="noStrike" cap="none">
                          <a:solidFill>
                            <a:schemeClr val="dk1"/>
                          </a:solidFill>
                          <a:latin typeface="Calibri"/>
                          <a:ea typeface="Calibri"/>
                          <a:cs typeface="Calibri"/>
                          <a:sym typeface="Calibri"/>
                        </a:rPr>
                        <a:t>Fidelity: </a:t>
                      </a:r>
                      <a:endParaRPr sz="800" b="1" i="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The seven-step model is consistently used across the curriculum; subject leaders support teachers to plan learning that gradually builds children’s independence.</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Children engage in metacognitive talk with their peers with relative independence.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Lesson materials and learning environments support children’s understanding through minimising extraneous cognitive load.</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a:t>
                      </a:r>
                      <a:r>
                        <a:rPr lang="en-GB" sz="800" b="1" i="1" u="none" strike="noStrike" cap="none">
                          <a:solidFill>
                            <a:schemeClr val="dk1"/>
                          </a:solidFill>
                          <a:latin typeface="Calibri"/>
                          <a:ea typeface="Calibri"/>
                          <a:cs typeface="Calibri"/>
                          <a:sym typeface="Calibri"/>
                        </a:rPr>
                        <a:t>Acceptability:</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All teachers can confidently explain how metacognition and self-regulated learning is relevant to the needs of their pupils and this is evident in their planning and practices.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Many children (KS2) demonstrate that they understand how they learn, exhibiting knowledge of themselves as learners, understanding how to deploy a range of available strategies for different tasks. </a:t>
                      </a: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4"/>
                  </a:ext>
                </a:extLst>
              </a:tr>
            </a:tbl>
          </a:graphicData>
        </a:graphic>
      </p:graphicFrame>
      <p:sp>
        <p:nvSpPr>
          <p:cNvPr id="66" name="Google Shape;66;g13e5331aee9_1_0"/>
          <p:cNvSpPr txBox="1">
            <a:spLocks noGrp="1"/>
          </p:cNvSpPr>
          <p:nvPr>
            <p:ph type="title"/>
          </p:nvPr>
        </p:nvSpPr>
        <p:spPr>
          <a:xfrm>
            <a:off x="125000" y="103175"/>
            <a:ext cx="11832300" cy="454200"/>
          </a:xfrm>
          <a:prstGeom prst="rect">
            <a:avLst/>
          </a:prstGeom>
          <a:solidFill>
            <a:srgbClr val="0B5394"/>
          </a:solidFill>
          <a:ln>
            <a:noFill/>
          </a:ln>
        </p:spPr>
        <p:txBody>
          <a:bodyPr spcFirstLastPara="1" wrap="square" lIns="121900" tIns="121900" rIns="121900" bIns="121900" anchor="ctr" anchorCtr="0">
            <a:noAutofit/>
          </a:bodyPr>
          <a:lstStyle/>
          <a:p>
            <a:pPr marL="0" lvl="0" indent="0" algn="l" rtl="0">
              <a:lnSpc>
                <a:spcPct val="100000"/>
              </a:lnSpc>
              <a:spcBef>
                <a:spcPts val="0"/>
              </a:spcBef>
              <a:spcAft>
                <a:spcPts val="0"/>
              </a:spcAft>
              <a:buClr>
                <a:srgbClr val="000000"/>
              </a:buClr>
              <a:buSzPts val="891"/>
              <a:buFont typeface="Arial"/>
              <a:buNone/>
            </a:pPr>
            <a:r>
              <a:rPr lang="en-GB" sz="2437"/>
              <a:t>School Development Plan 2024 - 27</a:t>
            </a:r>
            <a:endParaRPr sz="2437"/>
          </a:p>
        </p:txBody>
      </p:sp>
      <p:pic>
        <p:nvPicPr>
          <p:cNvPr id="67" name="Google Shape;67;g13e5331aee9_1_0" descr="Home - The Coppice Primary School and Nursery"/>
          <p:cNvPicPr preferRelativeResize="0"/>
          <p:nvPr/>
        </p:nvPicPr>
        <p:blipFill rotWithShape="1">
          <a:blip r:embed="rId3">
            <a:alphaModFix/>
          </a:blip>
          <a:srcRect/>
          <a:stretch/>
        </p:blipFill>
        <p:spPr>
          <a:xfrm>
            <a:off x="11360393" y="113302"/>
            <a:ext cx="374406" cy="418798"/>
          </a:xfrm>
          <a:prstGeom prst="rect">
            <a:avLst/>
          </a:prstGeom>
          <a:noFill/>
          <a:ln>
            <a:noFill/>
          </a:ln>
        </p:spPr>
      </p:pic>
      <p:pic>
        <p:nvPicPr>
          <p:cNvPr id="68" name="Google Shape;68;g13e5331aee9_1_0"/>
          <p:cNvPicPr preferRelativeResize="0"/>
          <p:nvPr/>
        </p:nvPicPr>
        <p:blipFill rotWithShape="1">
          <a:blip r:embed="rId4">
            <a:alphaModFix/>
          </a:blip>
          <a:srcRect/>
          <a:stretch/>
        </p:blipFill>
        <p:spPr>
          <a:xfrm>
            <a:off x="10248900" y="103175"/>
            <a:ext cx="1016873" cy="41054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2e965c5c119_1_8"/>
          <p:cNvSpPr txBox="1">
            <a:spLocks noGrp="1"/>
          </p:cNvSpPr>
          <p:nvPr>
            <p:ph type="body" idx="4294967295"/>
          </p:nvPr>
        </p:nvSpPr>
        <p:spPr>
          <a:xfrm>
            <a:off x="125050" y="817500"/>
            <a:ext cx="11360100" cy="4918200"/>
          </a:xfrm>
          <a:prstGeom prst="rect">
            <a:avLst/>
          </a:prstGeom>
          <a:noFill/>
          <a:ln>
            <a:noFill/>
          </a:ln>
        </p:spPr>
        <p:txBody>
          <a:bodyPr spcFirstLastPara="1" wrap="square" lIns="121900" tIns="121900" rIns="121900" bIns="121900" anchor="t" anchorCtr="0">
            <a:normAutofit/>
          </a:bodyPr>
          <a:lstStyle/>
          <a:p>
            <a:pPr marL="38100" marR="0" lvl="0" indent="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p:txBody>
      </p:sp>
      <p:graphicFrame>
        <p:nvGraphicFramePr>
          <p:cNvPr id="74" name="Google Shape;74;g2e965c5c119_1_8"/>
          <p:cNvGraphicFramePr/>
          <p:nvPr/>
        </p:nvGraphicFramePr>
        <p:xfrm>
          <a:off x="125086" y="653408"/>
          <a:ext cx="3000000" cy="3000000"/>
        </p:xfrm>
        <a:graphic>
          <a:graphicData uri="http://schemas.openxmlformats.org/drawingml/2006/table">
            <a:tbl>
              <a:tblPr firstRow="1" bandRow="1">
                <a:noFill/>
                <a:tableStyleId>{ADCC7A4F-D4FF-417E-8A43-96FA62B01935}</a:tableStyleId>
              </a:tblPr>
              <a:tblGrid>
                <a:gridCol w="2082875">
                  <a:extLst>
                    <a:ext uri="{9D8B030D-6E8A-4147-A177-3AD203B41FA5}">
                      <a16:colId xmlns:a16="http://schemas.microsoft.com/office/drawing/2014/main" val="20000"/>
                    </a:ext>
                  </a:extLst>
                </a:gridCol>
                <a:gridCol w="2124350">
                  <a:extLst>
                    <a:ext uri="{9D8B030D-6E8A-4147-A177-3AD203B41FA5}">
                      <a16:colId xmlns:a16="http://schemas.microsoft.com/office/drawing/2014/main" val="20001"/>
                    </a:ext>
                  </a:extLst>
                </a:gridCol>
                <a:gridCol w="2187625">
                  <a:extLst>
                    <a:ext uri="{9D8B030D-6E8A-4147-A177-3AD203B41FA5}">
                      <a16:colId xmlns:a16="http://schemas.microsoft.com/office/drawing/2014/main" val="20002"/>
                    </a:ext>
                  </a:extLst>
                </a:gridCol>
                <a:gridCol w="4853075">
                  <a:extLst>
                    <a:ext uri="{9D8B030D-6E8A-4147-A177-3AD203B41FA5}">
                      <a16:colId xmlns:a16="http://schemas.microsoft.com/office/drawing/2014/main" val="20003"/>
                    </a:ext>
                  </a:extLst>
                </a:gridCol>
                <a:gridCol w="666825">
                  <a:extLst>
                    <a:ext uri="{9D8B030D-6E8A-4147-A177-3AD203B41FA5}">
                      <a16:colId xmlns:a16="http://schemas.microsoft.com/office/drawing/2014/main" val="20004"/>
                    </a:ext>
                  </a:extLst>
                </a:gridCol>
              </a:tblGrid>
              <a:tr h="389775">
                <a:tc gridSpan="2">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Priority: </a:t>
                      </a:r>
                      <a:r>
                        <a:rPr lang="en-GB" sz="900" u="none" strike="noStrike" cap="none">
                          <a:solidFill>
                            <a:schemeClr val="lt1"/>
                          </a:solidFill>
                        </a:rPr>
                        <a:t>Oracy </a:t>
                      </a:r>
                      <a:r>
                        <a:rPr lang="en-GB" sz="1000" b="1" u="none" strike="noStrike" cap="none">
                          <a:solidFill>
                            <a:schemeClr val="lt1"/>
                          </a:solidFill>
                        </a:rPr>
                        <a:t>To develop a highly effective whole-school culture of oracy.</a:t>
                      </a:r>
                      <a:endParaRPr sz="500" u="none" strike="noStrike" cap="none">
                        <a:solidFill>
                          <a:schemeClr val="lt1"/>
                        </a:solidFill>
                      </a:endParaRPr>
                    </a:p>
                  </a:txBody>
                  <a:tcPr marL="91450" marR="91450" marT="45725" marB="45725">
                    <a:lnL w="12700" cap="flat" cmpd="sng">
                      <a:solidFill>
                        <a:srgbClr val="0B5394"/>
                      </a:solidFill>
                      <a:prstDash val="solid"/>
                      <a:round/>
                      <a:headEnd type="none" w="sm" len="sm"/>
                      <a:tailEnd type="none" w="sm" len="sm"/>
                    </a:lnL>
                    <a:lnR w="12700" cap="flat" cmpd="sng">
                      <a:solidFill>
                        <a:srgbClr val="0070C0"/>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070C0"/>
                      </a:solidFill>
                      <a:prstDash val="solid"/>
                      <a:round/>
                      <a:headEnd type="none" w="sm" len="sm"/>
                      <a:tailEnd type="none" w="sm" len="sm"/>
                    </a:lnB>
                    <a:solidFill>
                      <a:srgbClr val="0B5394"/>
                    </a:solidFill>
                  </a:tcPr>
                </a:tc>
                <a:tc hMerge="1">
                  <a:txBody>
                    <a:bodyPr/>
                    <a:lstStyle/>
                    <a:p>
                      <a:endParaRPr lang="en-US"/>
                    </a:p>
                  </a:txBody>
                  <a:tcPr/>
                </a:tc>
                <a:tc gridSpan="2">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Oracy Lead: Billy Hutt, and Jo Tomkinson and Morgan Chivers (Oracy Champions)</a:t>
                      </a:r>
                      <a:endParaRPr sz="1000" u="none" strike="noStrike" cap="none"/>
                    </a:p>
                  </a:txBody>
                  <a:tcPr marL="91450" marR="91450" marT="45725" marB="45725">
                    <a:lnL w="12700" cap="flat" cmpd="sng">
                      <a:solidFill>
                        <a:srgbClr val="0070C0"/>
                      </a:solidFill>
                      <a:prstDash val="solid"/>
                      <a:round/>
                      <a:headEnd type="none" w="sm" len="sm"/>
                      <a:tailEnd type="none" w="sm" len="sm"/>
                    </a:lnL>
                    <a:lnR w="12700" cap="flat" cmpd="sng">
                      <a:solidFill>
                        <a:srgbClr val="0070C0"/>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070C0"/>
                      </a:solidFill>
                      <a:prstDash val="solid"/>
                      <a:round/>
                      <a:headEnd type="none" w="sm" len="sm"/>
                      <a:tailEnd type="none" w="sm" len="sm"/>
                    </a:lnB>
                    <a:solidFill>
                      <a:srgbClr val="0B5394"/>
                    </a:solidFill>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Trustee:</a:t>
                      </a:r>
                      <a:endParaRPr sz="1000" u="none" strike="noStrike" cap="none"/>
                    </a:p>
                  </a:txBody>
                  <a:tcPr marL="91450" marR="91450" marT="45725" marB="45725">
                    <a:lnL w="12700" cap="flat" cmpd="sng">
                      <a:solidFill>
                        <a:srgbClr val="0070C0"/>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solidFill>
                      <a:srgbClr val="0B5394"/>
                    </a:solidFill>
                  </a:tcPr>
                </a:tc>
                <a:extLst>
                  <a:ext uri="{0D108BD9-81ED-4DB2-BD59-A6C34878D82A}">
                    <a16:rowId xmlns:a16="http://schemas.microsoft.com/office/drawing/2014/main" val="10000"/>
                  </a:ext>
                </a:extLst>
              </a:tr>
              <a:tr h="186200">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Problem (Why?)</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Intervention Description (What?)</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Implementation Activities (How?)</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Implementation Activities (How well?)</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600"/>
                        <a:buFont typeface="Arial"/>
                        <a:buNone/>
                      </a:pPr>
                      <a:r>
                        <a:rPr lang="en-GB" sz="600" b="1" u="none" strike="noStrike" cap="none">
                          <a:latin typeface="Calibri"/>
                          <a:ea typeface="Calibri"/>
                          <a:cs typeface="Calibri"/>
                          <a:sym typeface="Calibri"/>
                        </a:rPr>
                        <a:t>Final outcomes (and so?)</a:t>
                      </a:r>
                      <a:endParaRPr sz="6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extLst>
                  <a:ext uri="{0D108BD9-81ED-4DB2-BD59-A6C34878D82A}">
                    <a16:rowId xmlns:a16="http://schemas.microsoft.com/office/drawing/2014/main" val="10001"/>
                  </a:ext>
                </a:extLst>
              </a:tr>
              <a:tr h="2574275">
                <a:tc rowSpan="3">
                  <a:txBody>
                    <a:bodyPr/>
                    <a:lstStyle/>
                    <a:p>
                      <a:pPr marL="0" marR="0" lvl="0" indent="0" algn="l" rtl="0">
                        <a:lnSpc>
                          <a:spcPct val="107000"/>
                        </a:lnSpc>
                        <a:spcBef>
                          <a:spcPts val="0"/>
                        </a:spcBef>
                        <a:spcAft>
                          <a:spcPts val="0"/>
                        </a:spcAft>
                        <a:buClr>
                          <a:srgbClr val="000000"/>
                        </a:buClr>
                        <a:buSzPts val="800"/>
                        <a:buFont typeface="Arial"/>
                        <a:buNone/>
                      </a:pPr>
                      <a:r>
                        <a:rPr lang="en-GB" sz="900" b="1" u="none" strike="noStrike" cap="none">
                          <a:latin typeface="Calibri"/>
                          <a:ea typeface="Calibri"/>
                          <a:cs typeface="Calibri"/>
                          <a:sym typeface="Calibri"/>
                        </a:rPr>
                        <a:t>What needs to change e.g. staff behaviour, student behaviour, attainment?</a:t>
                      </a:r>
                      <a:endParaRPr sz="9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9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900" b="1" u="none" strike="noStrike" cap="none">
                          <a:solidFill>
                            <a:schemeClr val="dk1"/>
                          </a:solidFill>
                          <a:latin typeface="Calibri"/>
                          <a:ea typeface="Calibri"/>
                          <a:cs typeface="Calibri"/>
                          <a:sym typeface="Calibri"/>
                        </a:rPr>
                        <a:t>Leadership:</a:t>
                      </a:r>
                      <a:endParaRPr sz="9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900" u="none" strike="noStrike" cap="none">
                          <a:solidFill>
                            <a:schemeClr val="dk1"/>
                          </a:solidFill>
                          <a:latin typeface="Calibri"/>
                          <a:ea typeface="Calibri"/>
                          <a:cs typeface="Calibri"/>
                          <a:sym typeface="Calibri"/>
                        </a:rPr>
                        <a:t>Oracy needs to be given a far greater profile in school and be at the heart of all teaching and pupil learning. Currently it is not.</a:t>
                      </a:r>
                      <a:endParaRPr sz="9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600"/>
                        <a:buFont typeface="Arial"/>
                        <a:buNone/>
                      </a:pPr>
                      <a:endParaRPr sz="6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Staff:</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900" u="none" strike="noStrike" cap="none">
                          <a:solidFill>
                            <a:schemeClr val="dk1"/>
                          </a:solidFill>
                          <a:latin typeface="Calibri"/>
                          <a:ea typeface="Calibri"/>
                          <a:cs typeface="Calibri"/>
                          <a:sym typeface="Calibri"/>
                        </a:rPr>
                        <a:t>-Do not currently have a good understanding of oracy (speaking and listening) and how to implement it in their classrooms and, as a result, it is not a central part of their teaching and learning culture.</a:t>
                      </a:r>
                      <a:endParaRPr sz="9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Learner behaviours:</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900" u="none" strike="noStrike" cap="none">
                          <a:solidFill>
                            <a:schemeClr val="dk1"/>
                          </a:solidFill>
                          <a:latin typeface="Calibri"/>
                          <a:ea typeface="Calibri"/>
                          <a:cs typeface="Calibri"/>
                          <a:sym typeface="Calibri"/>
                        </a:rPr>
                        <a:t>-Pupils are not currently fully immersed or skilled in using  the  full range of oracy techniques  such as debate, discussion, presenting, performing, giving and receiving of feedback etc and, consequently, they are being held back in their learning. </a:t>
                      </a:r>
                      <a:endParaRPr sz="9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900" u="none" strike="noStrike" cap="none">
                          <a:solidFill>
                            <a:schemeClr val="dk1"/>
                          </a:solidFill>
                          <a:latin typeface="Calibri"/>
                          <a:ea typeface="Calibri"/>
                          <a:cs typeface="Calibri"/>
                          <a:sym typeface="Calibri"/>
                        </a:rPr>
                        <a:t>-Some pupils lack motivation and ideas for their academic work e.g. in writing because they lack fundamental oracy skills,</a:t>
                      </a:r>
                      <a:endParaRPr sz="9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7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5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Attainment:</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900" u="none" strike="noStrike" cap="none">
                          <a:solidFill>
                            <a:schemeClr val="dk1"/>
                          </a:solidFill>
                          <a:latin typeface="Calibri"/>
                          <a:ea typeface="Calibri"/>
                          <a:cs typeface="Calibri"/>
                          <a:sym typeface="Calibri"/>
                        </a:rPr>
                        <a:t>-Some pupils limitations with regards to their oracy are limiting their attainment outcomes.</a:t>
                      </a:r>
                      <a:endParaRPr sz="9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900" b="1" u="none" strike="noStrike" cap="none">
                          <a:latin typeface="Calibri"/>
                          <a:ea typeface="Calibri"/>
                          <a:cs typeface="Calibri"/>
                          <a:sym typeface="Calibri"/>
                        </a:rPr>
                        <a:t>What are the essential ‘active’ ingredients of the intervention?</a:t>
                      </a:r>
                      <a:endParaRPr sz="9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900" b="1" u="none" strike="noStrike" cap="none">
                          <a:latin typeface="Calibri"/>
                          <a:ea typeface="Calibri"/>
                          <a:cs typeface="Calibri"/>
                          <a:sym typeface="Calibri"/>
                        </a:rPr>
                        <a:t>What activities and behaviours will you see when it is working?</a:t>
                      </a:r>
                      <a:endParaRPr sz="9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900" u="none" strike="noStrike" cap="none"/>
                    </a:p>
                    <a:p>
                      <a:pPr marL="0" marR="0" lvl="0" indent="0" algn="l" rtl="0">
                        <a:lnSpc>
                          <a:spcPct val="107000"/>
                        </a:lnSpc>
                        <a:spcBef>
                          <a:spcPts val="0"/>
                        </a:spcBef>
                        <a:spcAft>
                          <a:spcPts val="0"/>
                        </a:spcAft>
                        <a:buClr>
                          <a:srgbClr val="000000"/>
                        </a:buClr>
                        <a:buSzPts val="800"/>
                        <a:buFont typeface="Arial"/>
                        <a:buNone/>
                      </a:pPr>
                      <a:r>
                        <a:rPr lang="en-GB" sz="900" b="1" u="none" strike="noStrike" cap="none">
                          <a:latin typeface="Calibri"/>
                          <a:ea typeface="Calibri"/>
                          <a:cs typeface="Calibri"/>
                          <a:sym typeface="Calibri"/>
                        </a:rPr>
                        <a:t>Active Ingredient 1:</a:t>
                      </a:r>
                      <a:endParaRPr sz="9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900" u="none" strike="noStrike" cap="none">
                          <a:latin typeface="Calibri"/>
                          <a:ea typeface="Calibri"/>
                          <a:cs typeface="Calibri"/>
                          <a:sym typeface="Calibri"/>
                        </a:rPr>
                        <a:t>-There will be an embedded culture of oracy  in the school because staff knowledge of oracy and its importance will be secure.</a:t>
                      </a:r>
                      <a:endParaRPr sz="900" u="none" strike="noStrike" cap="none">
                        <a:solidFill>
                          <a:schemeClr val="dk1"/>
                        </a:solidFill>
                        <a:highlight>
                          <a:schemeClr val="lt1"/>
                        </a:highlight>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900" u="none" strike="noStrike" cap="none">
                        <a:solidFill>
                          <a:schemeClr val="dk1"/>
                        </a:solidFill>
                        <a:highlight>
                          <a:schemeClr val="lt1"/>
                        </a:highlight>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900" b="1" u="none" strike="noStrike" cap="none">
                          <a:latin typeface="Calibri"/>
                          <a:ea typeface="Calibri"/>
                          <a:cs typeface="Calibri"/>
                          <a:sym typeface="Calibri"/>
                        </a:rPr>
                        <a:t>Active Ingredient 2:</a:t>
                      </a:r>
                      <a:endParaRPr sz="9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900" u="none" strike="noStrike" cap="none">
                          <a:latin typeface="Calibri"/>
                          <a:ea typeface="Calibri"/>
                          <a:cs typeface="Calibri"/>
                          <a:sym typeface="Calibri"/>
                        </a:rPr>
                        <a:t>-</a:t>
                      </a:r>
                      <a:r>
                        <a:rPr lang="en-GB" sz="900" u="none" strike="noStrike" cap="none">
                          <a:solidFill>
                            <a:schemeClr val="dk1"/>
                          </a:solidFill>
                          <a:latin typeface="Calibri"/>
                          <a:ea typeface="Calibri"/>
                          <a:cs typeface="Calibri"/>
                          <a:sym typeface="Calibri"/>
                        </a:rPr>
                        <a:t>-Oracy will have a central part in all  pupil learning within school and will therefore be a key focus within all teacher planning activities.</a:t>
                      </a:r>
                      <a:endParaRPr sz="900" u="none" strike="noStrike" cap="none">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Arial"/>
                        <a:buNone/>
                      </a:pPr>
                      <a:endParaRPr sz="900" u="none" strike="noStrike" cap="none">
                        <a:solidFill>
                          <a:schemeClr val="dk1"/>
                        </a:solidFill>
                        <a:highlight>
                          <a:schemeClr val="lt1"/>
                        </a:highlight>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900" b="1" u="none" strike="noStrike" cap="none">
                          <a:solidFill>
                            <a:schemeClr val="dk1"/>
                          </a:solidFill>
                          <a:latin typeface="Calibri"/>
                          <a:ea typeface="Calibri"/>
                          <a:cs typeface="Calibri"/>
                          <a:sym typeface="Calibri"/>
                        </a:rPr>
                        <a:t>Active Ingredient 3:</a:t>
                      </a:r>
                      <a:endParaRPr sz="9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900" u="none" strike="noStrike" cap="none">
                          <a:solidFill>
                            <a:schemeClr val="dk1"/>
                          </a:solidFill>
                          <a:latin typeface="Calibri"/>
                          <a:ea typeface="Calibri"/>
                          <a:cs typeface="Calibri"/>
                          <a:sym typeface="Calibri"/>
                        </a:rPr>
                        <a:t>-Monitoring activities such as learning walks will show that children’s levels of confidence with key oracy techniques is much greater than previously and therefore is impacting positively all pupils’ (including disadvantaged pupils) confidence and ability to access  their learning and to express this verbally.</a:t>
                      </a:r>
                      <a:endParaRPr sz="9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9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900" b="1" u="none" strike="noStrike" cap="none">
                          <a:solidFill>
                            <a:schemeClr val="dk1"/>
                          </a:solidFill>
                          <a:latin typeface="Calibri"/>
                          <a:ea typeface="Calibri"/>
                          <a:cs typeface="Calibri"/>
                          <a:sym typeface="Calibri"/>
                        </a:rPr>
                        <a:t>Active Ingredient 4:</a:t>
                      </a:r>
                      <a:endParaRPr sz="9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900" u="none" strike="noStrike" cap="none">
                          <a:solidFill>
                            <a:schemeClr val="dk1"/>
                          </a:solidFill>
                          <a:latin typeface="Calibri"/>
                          <a:ea typeface="Calibri"/>
                          <a:cs typeface="Calibri"/>
                          <a:sym typeface="Calibri"/>
                        </a:rPr>
                        <a:t>-Attainment data shows that outcomes are stronger than previously for all groups of learners (including disadvantaged pupils) and, as a consequence, wellbeing and enthusiasm for learning is enhanced too.</a:t>
                      </a:r>
                      <a:endParaRPr sz="9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How will it be done?</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 What blend of activities will be required?</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Collaborative expectation setting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Training: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-Teachers will need to receive high quality oracy traing from the oracy lead and the oracy champions.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-Opportunities to discuss and implement this training will need to be built into the CPD cycle.</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b="1" u="none" strike="noStrike" cap="none">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Arial"/>
                        <a:buNone/>
                      </a:pPr>
                      <a:r>
                        <a:rPr lang="en-GB" sz="800" b="1" u="none" strike="noStrike" cap="none">
                          <a:solidFill>
                            <a:schemeClr val="dk1"/>
                          </a:solidFill>
                          <a:latin typeface="Calibri"/>
                          <a:ea typeface="Calibri"/>
                          <a:cs typeface="Calibri"/>
                          <a:sym typeface="Calibri"/>
                        </a:rPr>
                        <a:t>Educational Materials: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-A three-year </a:t>
                      </a:r>
                      <a:r>
                        <a:rPr lang="en-GB" sz="80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subscription</a:t>
                      </a:r>
                      <a:r>
                        <a:rPr lang="en-GB" sz="800" u="none" strike="noStrike" cap="none">
                          <a:solidFill>
                            <a:schemeClr val="dk1"/>
                          </a:solidFill>
                          <a:latin typeface="Calibri"/>
                          <a:ea typeface="Calibri"/>
                          <a:cs typeface="Calibri"/>
                          <a:sym typeface="Calibri"/>
                        </a:rPr>
                        <a:t> to ‘Voice 21 Oracy’ will be purchased.</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-Through the subscription, there will be access to both online and in-oerson training as well as regular development meetings with a Voice 21 expert Mentor.</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endParaRPr sz="5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Monitoring: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-As training is implemented, this will need to be monitored by the oracy team, SLT and Year Leaders. This will be need to be a clear focus within the annual monitoring cycle.</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Coaching</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 Staff will need access to individual oracy coaching that meets their specific needs and the stage of their career that they are at.</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-A clear coaching programme and structure is currently being researched and developed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4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Funding: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-The Voice 21 three-year subsciption is £3000,00</a:t>
                      </a: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How will you know that it is working?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Do staff feel the approach is feasible and useful?</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Short term? 24-25</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Fidelity (degree to which an intervention is implemented as intended):</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All staff receive the Voice 21 training and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4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Reach (how many pupils is it serving?):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The use of oracy will impact all pupils in school.</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Acceptability (the degree to which different stakeholders i.e. teachers, pupils, and parents perceive an intervention as agreeable):</a:t>
                      </a:r>
                      <a:endParaRPr sz="800" b="1" i="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b="1" i="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-Staff are happy to begin implementing the oracy techniques in their planning and in their teaching.</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Staff recognise the learning benefits that a greater focus on oracy is having on all pupils in their class and therefore strive to further develop a culture of oracy in their classrooms.</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-Pupils </a:t>
                      </a:r>
                      <a:r>
                        <a:rPr lang="en-GB" sz="800" u="none" strike="noStrike" cap="none">
                          <a:solidFill>
                            <a:schemeClr val="dk1"/>
                          </a:solidFill>
                          <a:latin typeface="Calibri"/>
                          <a:ea typeface="Calibri"/>
                          <a:cs typeface="Calibri"/>
                          <a:sym typeface="Calibri"/>
                        </a:rPr>
                        <a:t>enhanced enthusiasm for oracy and their wider learning demonstrates that the intervention is having impact.</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-Parents report through surveys and meetings that their child is enjoying the greater range of oracy techniques being used and that  they can see benefits in their child’s oracy because of them</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How will pupils, teachers and the school benefit?</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Short term? 21/22</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Improved enthusiasm for learning from all pupils.</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-Teachers report a greater enthusiasm for teaching because of the enhanced enthusiasm of pupils for their learning.</a:t>
                      </a:r>
                      <a:endParaRPr sz="800" u="none" strike="noStrike" cap="none">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b="1" u="none" strike="noStrike" cap="none">
                          <a:solidFill>
                            <a:schemeClr val="dk1"/>
                          </a:solidFill>
                          <a:latin typeface="Calibri"/>
                          <a:ea typeface="Calibri"/>
                          <a:cs typeface="Calibri"/>
                          <a:sym typeface="Calibri"/>
                        </a:rPr>
                        <a:t>Medium term? 22/23</a:t>
                      </a: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-Improving educational outcomes</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b="1" u="none" strike="noStrike" cap="none">
                          <a:solidFill>
                            <a:schemeClr val="dk1"/>
                          </a:solidFill>
                          <a:latin typeface="Calibri"/>
                          <a:ea typeface="Calibri"/>
                          <a:cs typeface="Calibri"/>
                          <a:sym typeface="Calibri"/>
                        </a:rPr>
                        <a:t>Long-term? 23/24</a:t>
                      </a: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extLst>
                  <a:ext uri="{0D108BD9-81ED-4DB2-BD59-A6C34878D82A}">
                    <a16:rowId xmlns:a16="http://schemas.microsoft.com/office/drawing/2014/main" val="10002"/>
                  </a:ext>
                </a:extLst>
              </a:tr>
              <a:tr h="153157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Medium term? 25/26</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Fidelity:</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-Staff are consistently using oracy within all teaching and learning activities and it is a regular feature of all planning. </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-Staff are able to adapt future planning for writing  based on assessment of the effectiveness  of oracy techniques with their class.</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Acceptability:</a:t>
                      </a:r>
                      <a:endParaRPr sz="800" b="1" u="none" strike="noStrike" cap="none"/>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a:t>
                      </a:r>
                      <a:r>
                        <a:rPr lang="en-GB" sz="800" u="none" strike="noStrike" cap="none">
                          <a:solidFill>
                            <a:schemeClr val="dk1"/>
                          </a:solidFill>
                          <a:latin typeface="Calibri"/>
                          <a:ea typeface="Calibri"/>
                          <a:cs typeface="Calibri"/>
                          <a:sym typeface="Calibri"/>
                        </a:rPr>
                        <a:t>-Pupil/Staff voice activities show that there is a greater variety of oracy happening and both staff and pupils can articulate clearly the importance of oracy in their classrooms</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-Improving quality of oracy teaching and consistency in planning/approach to oracy across the school.</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a:t>
                      </a: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3"/>
                  </a:ext>
                </a:extLst>
              </a:tr>
              <a:tr h="146055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Long term? 26/27</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b="1" i="1" u="none" strike="noStrike" cap="none">
                          <a:solidFill>
                            <a:schemeClr val="dk1"/>
                          </a:solidFill>
                          <a:latin typeface="Calibri"/>
                          <a:ea typeface="Calibri"/>
                          <a:cs typeface="Calibri"/>
                          <a:sym typeface="Calibri"/>
                        </a:rPr>
                        <a:t>Fidelity: </a:t>
                      </a:r>
                      <a:endParaRPr sz="800" b="1" i="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There is a securely embedded culture of oracy being used consistently across the school and  in all areas of learning.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-Responsive and adaptive curriculum and planning.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500" b="1" i="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a:t>
                      </a:r>
                      <a:r>
                        <a:rPr lang="en-GB" sz="800" b="1" i="1" u="none" strike="noStrike" cap="none">
                          <a:solidFill>
                            <a:schemeClr val="dk1"/>
                          </a:solidFill>
                          <a:latin typeface="Calibri"/>
                          <a:ea typeface="Calibri"/>
                          <a:cs typeface="Calibri"/>
                          <a:sym typeface="Calibri"/>
                        </a:rPr>
                        <a:t>Acceptability:</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-Staff have embedded oracy principles into all aspects of classroom practice.</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-Staff feel confident and empowered to teach oracy</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-A very high level of oracy knowledge and expertise amongst both staff and pupils.</a:t>
                      </a: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4"/>
                  </a:ext>
                </a:extLst>
              </a:tr>
            </a:tbl>
          </a:graphicData>
        </a:graphic>
      </p:graphicFrame>
      <p:sp>
        <p:nvSpPr>
          <p:cNvPr id="75" name="Google Shape;75;g2e965c5c119_1_8"/>
          <p:cNvSpPr txBox="1">
            <a:spLocks noGrp="1"/>
          </p:cNvSpPr>
          <p:nvPr>
            <p:ph type="title"/>
          </p:nvPr>
        </p:nvSpPr>
        <p:spPr>
          <a:xfrm>
            <a:off x="125000" y="95600"/>
            <a:ext cx="11914800" cy="454200"/>
          </a:xfrm>
          <a:prstGeom prst="rect">
            <a:avLst/>
          </a:prstGeom>
          <a:solidFill>
            <a:srgbClr val="0B5394"/>
          </a:solidFill>
          <a:ln>
            <a:noFill/>
          </a:ln>
        </p:spPr>
        <p:txBody>
          <a:bodyPr spcFirstLastPara="1" wrap="square" lIns="121900" tIns="121900" rIns="121900" bIns="121900" anchor="ctr" anchorCtr="0">
            <a:noAutofit/>
          </a:bodyPr>
          <a:lstStyle/>
          <a:p>
            <a:pPr marL="0" lvl="0" indent="0" algn="l" rtl="0">
              <a:lnSpc>
                <a:spcPct val="100000"/>
              </a:lnSpc>
              <a:spcBef>
                <a:spcPts val="0"/>
              </a:spcBef>
              <a:spcAft>
                <a:spcPts val="0"/>
              </a:spcAft>
              <a:buClr>
                <a:srgbClr val="000000"/>
              </a:buClr>
              <a:buSzPts val="891"/>
              <a:buFont typeface="Arial"/>
              <a:buNone/>
            </a:pPr>
            <a:r>
              <a:rPr lang="en-GB" sz="2437"/>
              <a:t>School Development Plan 2024 - 27</a:t>
            </a:r>
            <a:endParaRPr sz="2437"/>
          </a:p>
        </p:txBody>
      </p:sp>
      <p:pic>
        <p:nvPicPr>
          <p:cNvPr id="76" name="Google Shape;76;g2e965c5c119_1_8" descr="Home - The Coppice Primary School and Nursery"/>
          <p:cNvPicPr preferRelativeResize="0"/>
          <p:nvPr/>
        </p:nvPicPr>
        <p:blipFill rotWithShape="1">
          <a:blip r:embed="rId3">
            <a:alphaModFix/>
          </a:blip>
          <a:srcRect/>
          <a:stretch/>
        </p:blipFill>
        <p:spPr>
          <a:xfrm>
            <a:off x="11360393" y="113302"/>
            <a:ext cx="374406" cy="418798"/>
          </a:xfrm>
          <a:prstGeom prst="rect">
            <a:avLst/>
          </a:prstGeom>
          <a:noFill/>
          <a:ln>
            <a:noFill/>
          </a:ln>
        </p:spPr>
      </p:pic>
      <p:pic>
        <p:nvPicPr>
          <p:cNvPr id="77" name="Google Shape;77;g2e965c5c119_1_8"/>
          <p:cNvPicPr preferRelativeResize="0"/>
          <p:nvPr/>
        </p:nvPicPr>
        <p:blipFill rotWithShape="1">
          <a:blip r:embed="rId4">
            <a:alphaModFix/>
          </a:blip>
          <a:srcRect/>
          <a:stretch/>
        </p:blipFill>
        <p:spPr>
          <a:xfrm>
            <a:off x="10248900" y="103175"/>
            <a:ext cx="1016873" cy="41054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g2e965c5c119_1_16"/>
          <p:cNvSpPr txBox="1">
            <a:spLocks noGrp="1"/>
          </p:cNvSpPr>
          <p:nvPr>
            <p:ph type="body" idx="4294967295"/>
          </p:nvPr>
        </p:nvSpPr>
        <p:spPr>
          <a:xfrm>
            <a:off x="125050" y="817500"/>
            <a:ext cx="11360100" cy="4918200"/>
          </a:xfrm>
          <a:prstGeom prst="rect">
            <a:avLst/>
          </a:prstGeom>
          <a:noFill/>
          <a:ln>
            <a:noFill/>
          </a:ln>
        </p:spPr>
        <p:txBody>
          <a:bodyPr spcFirstLastPara="1" wrap="square" lIns="121900" tIns="121900" rIns="121900" bIns="121900" anchor="t" anchorCtr="0">
            <a:normAutofit/>
          </a:bodyPr>
          <a:lstStyle/>
          <a:p>
            <a:pPr marL="38100" marR="0" lvl="0" indent="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p:txBody>
      </p:sp>
      <p:graphicFrame>
        <p:nvGraphicFramePr>
          <p:cNvPr id="83" name="Google Shape;83;g2e965c5c119_1_16"/>
          <p:cNvGraphicFramePr/>
          <p:nvPr/>
        </p:nvGraphicFramePr>
        <p:xfrm>
          <a:off x="179836" y="532108"/>
          <a:ext cx="3000000" cy="3000000"/>
        </p:xfrm>
        <a:graphic>
          <a:graphicData uri="http://schemas.openxmlformats.org/drawingml/2006/table">
            <a:tbl>
              <a:tblPr firstRow="1" bandRow="1">
                <a:noFill/>
                <a:tableStyleId>{ADCC7A4F-D4FF-417E-8A43-96FA62B01935}</a:tableStyleId>
              </a:tblPr>
              <a:tblGrid>
                <a:gridCol w="2424075">
                  <a:extLst>
                    <a:ext uri="{9D8B030D-6E8A-4147-A177-3AD203B41FA5}">
                      <a16:colId xmlns:a16="http://schemas.microsoft.com/office/drawing/2014/main" val="20000"/>
                    </a:ext>
                  </a:extLst>
                </a:gridCol>
                <a:gridCol w="1946625">
                  <a:extLst>
                    <a:ext uri="{9D8B030D-6E8A-4147-A177-3AD203B41FA5}">
                      <a16:colId xmlns:a16="http://schemas.microsoft.com/office/drawing/2014/main" val="20001"/>
                    </a:ext>
                  </a:extLst>
                </a:gridCol>
                <a:gridCol w="1859200">
                  <a:extLst>
                    <a:ext uri="{9D8B030D-6E8A-4147-A177-3AD203B41FA5}">
                      <a16:colId xmlns:a16="http://schemas.microsoft.com/office/drawing/2014/main" val="20002"/>
                    </a:ext>
                  </a:extLst>
                </a:gridCol>
                <a:gridCol w="4452600">
                  <a:extLst>
                    <a:ext uri="{9D8B030D-6E8A-4147-A177-3AD203B41FA5}">
                      <a16:colId xmlns:a16="http://schemas.microsoft.com/office/drawing/2014/main" val="20003"/>
                    </a:ext>
                  </a:extLst>
                </a:gridCol>
                <a:gridCol w="1149800">
                  <a:extLst>
                    <a:ext uri="{9D8B030D-6E8A-4147-A177-3AD203B41FA5}">
                      <a16:colId xmlns:a16="http://schemas.microsoft.com/office/drawing/2014/main" val="20004"/>
                    </a:ext>
                  </a:extLst>
                </a:gridCol>
              </a:tblGrid>
              <a:tr h="511200">
                <a:tc gridSpan="2">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Priority: </a:t>
                      </a:r>
                      <a:r>
                        <a:rPr lang="en-GB" sz="900" u="none" strike="noStrike" cap="none">
                          <a:solidFill>
                            <a:schemeClr val="lt1"/>
                          </a:solidFill>
                        </a:rPr>
                        <a:t>Creating a consistent writing approach, linked to high quality reading texts, with authenticity and relevance at its core, that motivates and inspires both staff and children.</a:t>
                      </a:r>
                      <a:endParaRPr sz="1000" u="none" strike="noStrike" cap="none"/>
                    </a:p>
                  </a:txBody>
                  <a:tcPr marL="91450" marR="91450" marT="45725" marB="45725">
                    <a:lnL w="12700" cap="flat" cmpd="sng">
                      <a:solidFill>
                        <a:srgbClr val="0B5394"/>
                      </a:solidFill>
                      <a:prstDash val="solid"/>
                      <a:round/>
                      <a:headEnd type="none" w="sm" len="sm"/>
                      <a:tailEnd type="none" w="sm" len="sm"/>
                    </a:lnL>
                    <a:lnR w="12700" cap="flat" cmpd="sng">
                      <a:solidFill>
                        <a:srgbClr val="0070C0"/>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070C0"/>
                      </a:solidFill>
                      <a:prstDash val="solid"/>
                      <a:round/>
                      <a:headEnd type="none" w="sm" len="sm"/>
                      <a:tailEnd type="none" w="sm" len="sm"/>
                    </a:lnB>
                    <a:solidFill>
                      <a:srgbClr val="0B5394"/>
                    </a:solidFill>
                  </a:tcPr>
                </a:tc>
                <a:tc hMerge="1">
                  <a:txBody>
                    <a:bodyPr/>
                    <a:lstStyle/>
                    <a:p>
                      <a:endParaRPr lang="en-US"/>
                    </a:p>
                  </a:txBody>
                  <a:tcPr/>
                </a:tc>
                <a:tc gridSpan="2">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Leads: The English Team (Rob Laight/Jo Tomkinson/Morgan Chi</a:t>
                      </a:r>
                      <a:r>
                        <a:rPr lang="en-GB" sz="1000">
                          <a:solidFill>
                            <a:schemeClr val="lt1"/>
                          </a:solidFill>
                        </a:rPr>
                        <a:t>vers) and Headteacher: Billy Hutt</a:t>
                      </a:r>
                      <a:endParaRPr sz="1000" u="none" strike="noStrike" cap="none"/>
                    </a:p>
                  </a:txBody>
                  <a:tcPr marL="91450" marR="91450" marT="45725" marB="45725">
                    <a:lnL w="12700" cap="flat" cmpd="sng">
                      <a:solidFill>
                        <a:srgbClr val="0070C0"/>
                      </a:solidFill>
                      <a:prstDash val="solid"/>
                      <a:round/>
                      <a:headEnd type="none" w="sm" len="sm"/>
                      <a:tailEnd type="none" w="sm" len="sm"/>
                    </a:lnL>
                    <a:lnR w="12700" cap="flat" cmpd="sng">
                      <a:solidFill>
                        <a:srgbClr val="0070C0"/>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070C0"/>
                      </a:solidFill>
                      <a:prstDash val="solid"/>
                      <a:round/>
                      <a:headEnd type="none" w="sm" len="sm"/>
                      <a:tailEnd type="none" w="sm" len="sm"/>
                    </a:lnB>
                    <a:solidFill>
                      <a:srgbClr val="0B5394"/>
                    </a:solidFill>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Trustee:</a:t>
                      </a:r>
                      <a:endParaRPr sz="1000" u="none" strike="noStrike" cap="none"/>
                    </a:p>
                  </a:txBody>
                  <a:tcPr marL="91450" marR="91450" marT="45725" marB="45725">
                    <a:lnL w="12700" cap="flat" cmpd="sng">
                      <a:solidFill>
                        <a:srgbClr val="0070C0"/>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solidFill>
                      <a:srgbClr val="0B5394"/>
                    </a:solidFill>
                  </a:tcPr>
                </a:tc>
                <a:extLst>
                  <a:ext uri="{0D108BD9-81ED-4DB2-BD59-A6C34878D82A}">
                    <a16:rowId xmlns:a16="http://schemas.microsoft.com/office/drawing/2014/main" val="10000"/>
                  </a:ext>
                </a:extLst>
              </a:tr>
              <a:tr h="342350">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Problem (Why?)</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Intervention Description (What?)</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Implementation Activities (How?)</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Implementation Activities (How well?)</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600"/>
                        <a:buFont typeface="Arial"/>
                        <a:buNone/>
                      </a:pPr>
                      <a:r>
                        <a:rPr lang="en-GB" sz="600" b="1" u="none" strike="noStrike" cap="none">
                          <a:latin typeface="Calibri"/>
                          <a:ea typeface="Calibri"/>
                          <a:cs typeface="Calibri"/>
                          <a:sym typeface="Calibri"/>
                        </a:rPr>
                        <a:t>Final outcomes (and so?)</a:t>
                      </a:r>
                      <a:endParaRPr sz="6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extLst>
                  <a:ext uri="{0D108BD9-81ED-4DB2-BD59-A6C34878D82A}">
                    <a16:rowId xmlns:a16="http://schemas.microsoft.com/office/drawing/2014/main" val="10001"/>
                  </a:ext>
                </a:extLst>
              </a:tr>
              <a:tr h="2644850">
                <a:tc rowSpan="3">
                  <a:txBody>
                    <a:bodyPr/>
                    <a:lstStyle/>
                    <a:p>
                      <a:pPr marL="0" marR="0" lvl="0" indent="0" algn="just"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What needs to change e.g. staff behaviour, student behaviour, attainment?</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500"/>
                        <a:buFont typeface="Arial"/>
                        <a:buNone/>
                      </a:pPr>
                      <a:endParaRPr sz="5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u="none" strike="noStrike" cap="none">
                          <a:solidFill>
                            <a:schemeClr val="dk1"/>
                          </a:solidFill>
                          <a:latin typeface="Calibri"/>
                          <a:ea typeface="Calibri"/>
                          <a:cs typeface="Calibri"/>
                          <a:sym typeface="Calibri"/>
                        </a:rPr>
                        <a:t>Leadership:</a:t>
                      </a:r>
                      <a:endParaRPr sz="800" b="1"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-The leadership of writing is currently centralised with just one person which limits the capacity of other teachers to make decisions that are  in the best interests of their class in terms of their individual needs.</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600"/>
                        <a:buFont typeface="Arial"/>
                        <a:buNone/>
                      </a:pPr>
                      <a:endParaRPr sz="6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Staff:</a:t>
                      </a:r>
                      <a:endParaRPr sz="800" b="1"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-The current approach to writing is still not currently understood and is therefore inconsistent across classes and year groups.</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-There is no link between the reading curriculum and the writing curriculum.</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-Children’s writing diet is very limited in terms of it being both authentic and purposeful.</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-A lack of fundamental knowledge regarding the pedagogy and craft of teaching writing.</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-Due to the centralising of the leadership of writing, staff are losing the ability to plan appropriate writing opportunities and units of work.</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Some teachers are frustrated by the current approach to writing.</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-Staff lack embedded knowledge of what makes a solid age-related or greater depth writer due to a lack of collaborative moderation sessions.</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600"/>
                        <a:buFont typeface="Arial"/>
                        <a:buNone/>
                      </a:pPr>
                      <a:endParaRPr sz="6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Learner behaviours:</a:t>
                      </a:r>
                      <a:endParaRPr sz="800" b="1"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-Many children are not motivated by the writing opportunities that they currently have and do not see the relevance in them because their work is not published or used in any way.</a:t>
                      </a:r>
                      <a:endParaRPr sz="7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endParaRPr sz="5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Attainment:</a:t>
                      </a:r>
                      <a:endParaRPr sz="800" b="1"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-Writing at The Coppice lags behind other subjects (maths/reading/SPAG etc). The last two years have shown age-related attainment as 71% (2023) and 76% (2024). At Greater Depth, the last two years have been 10% (2023) and 15% (2024). Without doubt, these should both be at least 10% higher. </a:t>
                      </a:r>
                      <a:endParaRPr sz="9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just"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What are the essential ‘active’ ingredients of the intervention?</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What activities and behaviours will you see when it is working?</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400"/>
                        <a:buFont typeface="Arial"/>
                        <a:buNone/>
                      </a:pPr>
                      <a:endParaRPr sz="400" u="none" strike="noStrike" cap="none"/>
                    </a:p>
                    <a:p>
                      <a:pPr marL="0" marR="0" lvl="0" indent="0" algn="just"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Active Ingredient 1:</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-All teachers will fully understand the approach to writing and will have a greater degree of ownership within it. There will be a more collaborative approach between those leading English and those teaching it. All teachers will be more enthused by the approach rather than just some. </a:t>
                      </a:r>
                      <a:endParaRPr sz="800" u="none" strike="noStrike" cap="none">
                        <a:solidFill>
                          <a:schemeClr val="dk1"/>
                        </a:solidFill>
                        <a:highlight>
                          <a:schemeClr val="lt1"/>
                        </a:highlight>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400"/>
                        <a:buFont typeface="Arial"/>
                        <a:buNone/>
                      </a:pPr>
                      <a:endParaRPr sz="400" u="none" strike="noStrike" cap="none">
                        <a:solidFill>
                          <a:schemeClr val="dk1"/>
                        </a:solidFill>
                        <a:highlight>
                          <a:schemeClr val="lt1"/>
                        </a:highlight>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Active Ingredient 2:</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-There will be a clearly visible link between the reading curriculum and the writing curriculum.</a:t>
                      </a:r>
                      <a:endParaRPr sz="800" u="none" strike="noStrike" cap="none">
                        <a:solidFill>
                          <a:schemeClr val="dk1"/>
                        </a:solidFill>
                        <a:highlight>
                          <a:schemeClr val="lt1"/>
                        </a:highlight>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Arial"/>
                        <a:buNone/>
                      </a:pPr>
                      <a:endParaRPr sz="400" u="none" strike="noStrike" cap="none">
                        <a:solidFill>
                          <a:schemeClr val="dk1"/>
                        </a:solidFill>
                        <a:highlight>
                          <a:schemeClr val="lt1"/>
                        </a:highlight>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Active Ingredient 3:</a:t>
                      </a:r>
                      <a:endParaRPr sz="800" b="1"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a:t>
                      </a:r>
                      <a:r>
                        <a:rPr lang="en-GB" sz="800" u="none" strike="noStrike" cap="none">
                          <a:solidFill>
                            <a:schemeClr val="dk1"/>
                          </a:solidFill>
                          <a:latin typeface="Calibri"/>
                          <a:ea typeface="Calibri"/>
                          <a:cs typeface="Calibri"/>
                          <a:sym typeface="Calibri"/>
                        </a:rPr>
                        <a:t>Children will be able to articulate the relevance of their writing and what its actual purpose is. They will see writing as a real-life, creative  experience and get to see this in terms of their writing being published, celebrated and shared with others e.g. staff, parents, members of the local community etc. The overwhelming majority of children will be enthusiastic about their writing for these reasons.</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Active ingredient 4:</a:t>
                      </a:r>
                      <a:endParaRPr sz="800" b="1"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-Teachers skill levels at identifying ARE and GD writers will be more visible at staff moderation sessions.</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400"/>
                        <a:buFont typeface="Arial"/>
                        <a:buNone/>
                      </a:pPr>
                      <a:endParaRPr sz="4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Active Ingredient 5:</a:t>
                      </a:r>
                      <a:endParaRPr sz="800" b="1"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-The children’s writing will be stronger in terms of the percentages of children at both ARE and GD.</a:t>
                      </a: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just"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How will it be done?</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 What blend of activities will be required?</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Collaborative expectation setting:</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-The rationale for change will need to be outlined clearly to all staff responsible for teaching writing involving a clear explanation of the problems with the current scheme.</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Training:</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-Staff will need to be trained in the new approach/scheme</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endParaRPr sz="800" b="1" u="none" strike="noStrike" cap="none">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Arial"/>
                        <a:buNone/>
                      </a:pPr>
                      <a:r>
                        <a:rPr lang="en-GB" sz="800" b="1" u="none" strike="noStrike" cap="none">
                          <a:solidFill>
                            <a:schemeClr val="dk1"/>
                          </a:solidFill>
                          <a:latin typeface="Calibri"/>
                          <a:ea typeface="Calibri"/>
                          <a:cs typeface="Calibri"/>
                          <a:sym typeface="Calibri"/>
                        </a:rPr>
                        <a:t>Educational Materials:</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-A new </a:t>
                      </a:r>
                      <a:r>
                        <a:rPr lang="en-GB" sz="80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writing</a:t>
                      </a:r>
                      <a:r>
                        <a:rPr lang="en-GB" sz="800" u="none" strike="noStrike" cap="none">
                          <a:solidFill>
                            <a:schemeClr val="dk1"/>
                          </a:solidFill>
                          <a:latin typeface="Calibri"/>
                          <a:ea typeface="Calibri"/>
                          <a:cs typeface="Calibri"/>
                          <a:sym typeface="Calibri"/>
                        </a:rPr>
                        <a:t> approach will need to be researched and sourced.</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-Purchase of new reading texts</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endParaRPr sz="5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Monitoring:</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-An on-going, regular cycle of monitoring of the implementation of the new approach/scheme. This will involve:</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-Observing all teachers teaching the new approach.</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-Monitoring of books </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-Pupil voice activities around the new approach.</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Coaching</a:t>
                      </a:r>
                      <a:endParaRPr sz="800" b="1"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-Staff at all levels of experience will need to be part of a clearly structured and defined coaching programme that ensures everyone is receiving the supportive development that they require to implement the new approach.</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4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Funding:</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-Cost of purchasing a new scheme</a:t>
                      </a: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How will you know that it is working?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Do staff feel the approach is feasible and useful?</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Short term? 24/25</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Fidelity (degree to which an intervention is implemented as intended):</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New approach is clearly understood and staff are able to use the planning effectively to pursue a well-sequenced unit of writing teaching. This will be because a firm foundation of planning will be provided for teachers by the scheme, thereby ensuring that curriculum coverage is in place and teachers are provided with the stimulus texts for the units plus examples of shared and modelled writing.</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-Monitoring activities (as outlined) will be used to ensure that this is the case.</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r>
                        <a:rPr lang="en-GB" sz="800" u="none" strike="noStrike" cap="none">
                          <a:latin typeface="Calibri"/>
                          <a:ea typeface="Calibri"/>
                          <a:cs typeface="Calibri"/>
                          <a:sym typeface="Calibri"/>
                        </a:rPr>
                        <a:t>-All staff are able to identify knowledge gaps in teaching writing across the year groups.</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400"/>
                        <a:buFont typeface="Arial"/>
                        <a:buNone/>
                      </a:pPr>
                      <a:endParaRPr sz="4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Reach (how many pupils is it serving?):</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The new approach will serve all pupils in Years 1-6 and will have greater reach for pupils who are disadvantaged and those with SEND due to the fact that the new writing units will be more relevant and relatable to the pupils.</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Acceptability (the degree to which different stakeholders i.e. teachers, pupils, and parents perceive an intervention as agreeable):</a:t>
                      </a:r>
                      <a:endParaRPr sz="800" b="1" u="none" strike="noStrike" cap="none"/>
                    </a:p>
                    <a:p>
                      <a:pPr marL="0" marR="0" lvl="0" indent="0" algn="just"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All staff will buy into the new approach as they start to see their pupils being more enthusiastic about their writing. Pupils will be showing greater enthusiasm for their The evidence for this acceptability will be sought through surveys and staff/pupil/parent voice activities.</a:t>
                      </a: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How will pupils, teachers and the school benefit?</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Short term? 24/25</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-Increased student engagement and</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latin typeface="Calibri"/>
                          <a:ea typeface="Calibri"/>
                          <a:cs typeface="Calibri"/>
                          <a:sym typeface="Calibri"/>
                        </a:rPr>
                        <a:t>confidence in their writing</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b="1" u="none" strike="noStrike" cap="none">
                          <a:solidFill>
                            <a:schemeClr val="dk1"/>
                          </a:solidFill>
                          <a:latin typeface="Calibri"/>
                          <a:ea typeface="Calibri"/>
                          <a:cs typeface="Calibri"/>
                          <a:sym typeface="Calibri"/>
                        </a:rPr>
                        <a:t>Medium term? 25/26</a:t>
                      </a: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-Improved pupil motivation for writing and confidence in it.</a:t>
                      </a:r>
                      <a:endParaRPr sz="8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-Greater evidence of individual writing is in evidence</a:t>
                      </a:r>
                      <a:endParaRPr sz="8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-Higher % levels of both ARE writing and Greater Depth writing are seen across the school.</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b="1" u="none" strike="noStrike" cap="none">
                          <a:solidFill>
                            <a:schemeClr val="dk1"/>
                          </a:solidFill>
                          <a:latin typeface="Calibri"/>
                          <a:ea typeface="Calibri"/>
                          <a:cs typeface="Calibri"/>
                          <a:sym typeface="Calibri"/>
                        </a:rPr>
                        <a:t>Long-term? 26/27</a:t>
                      </a: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-%s of both ARE writing and GD writing are 10-15% higher than they were in July 2024 (76% ARE &amp; 15% GD)</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Target for July 2027:</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ARE: 86%</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GD: 30%</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extLst>
                  <a:ext uri="{0D108BD9-81ED-4DB2-BD59-A6C34878D82A}">
                    <a16:rowId xmlns:a16="http://schemas.microsoft.com/office/drawing/2014/main" val="10002"/>
                  </a:ext>
                </a:extLst>
              </a:tr>
              <a:tr h="149105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Medium term? 25/26</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Fidelity:</a:t>
                      </a:r>
                      <a:endParaRPr sz="800" b="1" i="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a:t>
                      </a:r>
                      <a:r>
                        <a:rPr lang="en-GB" sz="800" u="none" strike="noStrike" cap="none">
                          <a:latin typeface="Calibri"/>
                          <a:ea typeface="Calibri"/>
                          <a:cs typeface="Calibri"/>
                          <a:sym typeface="Calibri"/>
                        </a:rPr>
                        <a:t>Staff are explicitly using a consistent writing process.</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r>
                        <a:rPr lang="en-GB" sz="800" u="none" strike="noStrike" cap="none">
                          <a:latin typeface="Calibri"/>
                          <a:ea typeface="Calibri"/>
                          <a:cs typeface="Calibri"/>
                          <a:sym typeface="Calibri"/>
                        </a:rPr>
                        <a:t>-Staff are able to adapt future planning for writing based on assessment of its effectiveness with their class and the success of the units being used</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-Continued cycle of monitoring activities will ensure that the key principles of the scheme are being followed.</a:t>
                      </a:r>
                      <a:endParaRPr sz="8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Acceptability:</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-Pupil/Staff voice activities show that there is a greater variety of writing happening and children can articulate clearly the reason for their writing and the audience for it. </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-Signs of improving quality of teaching and consistency in planning/approach to writing </a:t>
                      </a: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3"/>
                  </a:ext>
                </a:extLst>
              </a:tr>
              <a:tr h="127862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Long term? 26/27</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b="1" i="1" u="none" strike="noStrike" cap="none">
                          <a:solidFill>
                            <a:schemeClr val="dk1"/>
                          </a:solidFill>
                          <a:latin typeface="Calibri"/>
                          <a:ea typeface="Calibri"/>
                          <a:cs typeface="Calibri"/>
                          <a:sym typeface="Calibri"/>
                        </a:rPr>
                        <a:t>Fidelity: </a:t>
                      </a:r>
                      <a:endParaRPr sz="800" b="1" i="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-Responsive and adaptive curriculum and planning.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-Consistent, embedded approach to teaching of writing.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b="1" i="1" u="none" strike="noStrike" cap="none">
                          <a:solidFill>
                            <a:schemeClr val="dk1"/>
                          </a:solidFill>
                          <a:latin typeface="Calibri"/>
                          <a:ea typeface="Calibri"/>
                          <a:cs typeface="Calibri"/>
                          <a:sym typeface="Calibri"/>
                        </a:rPr>
                        <a:t>Acceptability: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-Staff have embedded new writing teaching principles into all aspects of classroom practice.</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-Staff feel confident and empowered to teach writing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-A very high level of teaching writing - modelled writing, shared writing and subject knowledge.</a:t>
                      </a: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4"/>
                  </a:ext>
                </a:extLst>
              </a:tr>
            </a:tbl>
          </a:graphicData>
        </a:graphic>
      </p:graphicFrame>
      <p:sp>
        <p:nvSpPr>
          <p:cNvPr id="84" name="Google Shape;84;g2e965c5c119_1_16"/>
          <p:cNvSpPr txBox="1">
            <a:spLocks noGrp="1"/>
          </p:cNvSpPr>
          <p:nvPr>
            <p:ph type="title"/>
          </p:nvPr>
        </p:nvSpPr>
        <p:spPr>
          <a:xfrm>
            <a:off x="179838" y="81350"/>
            <a:ext cx="11832300" cy="454200"/>
          </a:xfrm>
          <a:prstGeom prst="rect">
            <a:avLst/>
          </a:prstGeom>
          <a:solidFill>
            <a:srgbClr val="0B5394"/>
          </a:solidFill>
          <a:ln>
            <a:noFill/>
          </a:ln>
        </p:spPr>
        <p:txBody>
          <a:bodyPr spcFirstLastPara="1" wrap="square" lIns="121900" tIns="121900" rIns="121900" bIns="121900" anchor="ctr" anchorCtr="0">
            <a:noAutofit/>
          </a:bodyPr>
          <a:lstStyle/>
          <a:p>
            <a:pPr marL="0" lvl="0" indent="0" algn="l" rtl="0">
              <a:lnSpc>
                <a:spcPct val="100000"/>
              </a:lnSpc>
              <a:spcBef>
                <a:spcPts val="0"/>
              </a:spcBef>
              <a:spcAft>
                <a:spcPts val="0"/>
              </a:spcAft>
              <a:buClr>
                <a:srgbClr val="000000"/>
              </a:buClr>
              <a:buSzPts val="891"/>
              <a:buFont typeface="Arial"/>
              <a:buNone/>
            </a:pPr>
            <a:r>
              <a:rPr lang="en-GB" sz="2437"/>
              <a:t>School Development Plan 2024 - 27</a:t>
            </a:r>
            <a:endParaRPr sz="2437"/>
          </a:p>
        </p:txBody>
      </p:sp>
      <p:pic>
        <p:nvPicPr>
          <p:cNvPr id="85" name="Google Shape;85;g2e965c5c119_1_16" descr="Home - The Coppice Primary School and Nursery"/>
          <p:cNvPicPr preferRelativeResize="0"/>
          <p:nvPr/>
        </p:nvPicPr>
        <p:blipFill rotWithShape="1">
          <a:blip r:embed="rId3">
            <a:alphaModFix/>
          </a:blip>
          <a:srcRect/>
          <a:stretch/>
        </p:blipFill>
        <p:spPr>
          <a:xfrm>
            <a:off x="11360393" y="113302"/>
            <a:ext cx="374406" cy="418798"/>
          </a:xfrm>
          <a:prstGeom prst="rect">
            <a:avLst/>
          </a:prstGeom>
          <a:noFill/>
          <a:ln>
            <a:noFill/>
          </a:ln>
        </p:spPr>
      </p:pic>
      <p:pic>
        <p:nvPicPr>
          <p:cNvPr id="86" name="Google Shape;86;g2e965c5c119_1_16"/>
          <p:cNvPicPr preferRelativeResize="0"/>
          <p:nvPr/>
        </p:nvPicPr>
        <p:blipFill rotWithShape="1">
          <a:blip r:embed="rId4">
            <a:alphaModFix/>
          </a:blip>
          <a:srcRect/>
          <a:stretch/>
        </p:blipFill>
        <p:spPr>
          <a:xfrm>
            <a:off x="10248900" y="103175"/>
            <a:ext cx="1016873" cy="41054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g2e965c5c119_1_0"/>
          <p:cNvSpPr txBox="1">
            <a:spLocks noGrp="1"/>
          </p:cNvSpPr>
          <p:nvPr>
            <p:ph type="body" idx="4294967295"/>
          </p:nvPr>
        </p:nvSpPr>
        <p:spPr>
          <a:xfrm>
            <a:off x="125050" y="817500"/>
            <a:ext cx="11360100" cy="4918200"/>
          </a:xfrm>
          <a:prstGeom prst="rect">
            <a:avLst/>
          </a:prstGeom>
          <a:noFill/>
          <a:ln>
            <a:noFill/>
          </a:ln>
        </p:spPr>
        <p:txBody>
          <a:bodyPr spcFirstLastPara="1" wrap="square" lIns="121900" tIns="121900" rIns="121900" bIns="121900" anchor="t" anchorCtr="0">
            <a:normAutofit/>
          </a:bodyPr>
          <a:lstStyle/>
          <a:p>
            <a:pPr marL="38100" marR="0" lvl="0" indent="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a:p>
            <a:pPr marL="241300" marR="0" lvl="0" indent="-127000" algn="just" rtl="0">
              <a:lnSpc>
                <a:spcPct val="115000"/>
              </a:lnSpc>
              <a:spcBef>
                <a:spcPts val="0"/>
              </a:spcBef>
              <a:spcAft>
                <a:spcPts val="0"/>
              </a:spcAft>
              <a:buClr>
                <a:schemeClr val="dk1"/>
              </a:buClr>
              <a:buSzPts val="1200"/>
              <a:buNone/>
            </a:pPr>
            <a:endParaRPr sz="1200">
              <a:solidFill>
                <a:schemeClr val="dk1"/>
              </a:solidFill>
            </a:endParaRPr>
          </a:p>
        </p:txBody>
      </p:sp>
      <p:graphicFrame>
        <p:nvGraphicFramePr>
          <p:cNvPr id="92" name="Google Shape;92;g2e965c5c119_1_0"/>
          <p:cNvGraphicFramePr/>
          <p:nvPr/>
        </p:nvGraphicFramePr>
        <p:xfrm>
          <a:off x="124986" y="653408"/>
          <a:ext cx="3000000" cy="3000000"/>
        </p:xfrm>
        <a:graphic>
          <a:graphicData uri="http://schemas.openxmlformats.org/drawingml/2006/table">
            <a:tbl>
              <a:tblPr firstRow="1" bandRow="1">
                <a:noFill/>
                <a:tableStyleId>{ADCC7A4F-D4FF-417E-8A43-96FA62B01935}</a:tableStyleId>
              </a:tblPr>
              <a:tblGrid>
                <a:gridCol w="1733900">
                  <a:extLst>
                    <a:ext uri="{9D8B030D-6E8A-4147-A177-3AD203B41FA5}">
                      <a16:colId xmlns:a16="http://schemas.microsoft.com/office/drawing/2014/main" val="20000"/>
                    </a:ext>
                  </a:extLst>
                </a:gridCol>
                <a:gridCol w="2705500">
                  <a:extLst>
                    <a:ext uri="{9D8B030D-6E8A-4147-A177-3AD203B41FA5}">
                      <a16:colId xmlns:a16="http://schemas.microsoft.com/office/drawing/2014/main" val="20001"/>
                    </a:ext>
                  </a:extLst>
                </a:gridCol>
                <a:gridCol w="2697700">
                  <a:extLst>
                    <a:ext uri="{9D8B030D-6E8A-4147-A177-3AD203B41FA5}">
                      <a16:colId xmlns:a16="http://schemas.microsoft.com/office/drawing/2014/main" val="20002"/>
                    </a:ext>
                  </a:extLst>
                </a:gridCol>
                <a:gridCol w="3801375">
                  <a:extLst>
                    <a:ext uri="{9D8B030D-6E8A-4147-A177-3AD203B41FA5}">
                      <a16:colId xmlns:a16="http://schemas.microsoft.com/office/drawing/2014/main" val="20003"/>
                    </a:ext>
                  </a:extLst>
                </a:gridCol>
                <a:gridCol w="1128525">
                  <a:extLst>
                    <a:ext uri="{9D8B030D-6E8A-4147-A177-3AD203B41FA5}">
                      <a16:colId xmlns:a16="http://schemas.microsoft.com/office/drawing/2014/main" val="20004"/>
                    </a:ext>
                  </a:extLst>
                </a:gridCol>
              </a:tblGrid>
              <a:tr h="239400">
                <a:tc gridSpan="2">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Priority: </a:t>
                      </a:r>
                      <a:r>
                        <a:rPr lang="en-GB" sz="900" u="none" strike="noStrike" cap="none">
                          <a:solidFill>
                            <a:schemeClr val="lt1"/>
                          </a:solidFill>
                        </a:rPr>
                        <a:t>OPAL PLAY</a:t>
                      </a:r>
                      <a:endParaRPr sz="1000" u="none" strike="noStrike" cap="none"/>
                    </a:p>
                  </a:txBody>
                  <a:tcPr marL="91450" marR="91450" marT="45725" marB="45725">
                    <a:lnL w="12700" cap="flat" cmpd="sng">
                      <a:solidFill>
                        <a:srgbClr val="0B5394"/>
                      </a:solidFill>
                      <a:prstDash val="solid"/>
                      <a:round/>
                      <a:headEnd type="none" w="sm" len="sm"/>
                      <a:tailEnd type="none" w="sm" len="sm"/>
                    </a:lnL>
                    <a:lnR w="12700" cap="flat" cmpd="sng">
                      <a:solidFill>
                        <a:srgbClr val="0070C0"/>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070C0"/>
                      </a:solidFill>
                      <a:prstDash val="solid"/>
                      <a:round/>
                      <a:headEnd type="none" w="sm" len="sm"/>
                      <a:tailEnd type="none" w="sm" len="sm"/>
                    </a:lnB>
                    <a:solidFill>
                      <a:srgbClr val="0B5394"/>
                    </a:solidFill>
                  </a:tcPr>
                </a:tc>
                <a:tc hMerge="1">
                  <a:txBody>
                    <a:bodyPr/>
                    <a:lstStyle/>
                    <a:p>
                      <a:endParaRPr lang="en-US"/>
                    </a:p>
                  </a:txBody>
                  <a:tcPr/>
                </a:tc>
                <a:tc gridSpan="2">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Leads: Lindsey Ashwell (Curriculum Play Lead) and Sarah-Jane Carter (Play Coordinator)</a:t>
                      </a:r>
                      <a:endParaRPr sz="1000" u="none" strike="noStrike" cap="none"/>
                    </a:p>
                  </a:txBody>
                  <a:tcPr marL="91450" marR="91450" marT="45725" marB="45725">
                    <a:lnL w="12700" cap="flat" cmpd="sng">
                      <a:solidFill>
                        <a:srgbClr val="0070C0"/>
                      </a:solidFill>
                      <a:prstDash val="solid"/>
                      <a:round/>
                      <a:headEnd type="none" w="sm" len="sm"/>
                      <a:tailEnd type="none" w="sm" len="sm"/>
                    </a:lnL>
                    <a:lnR w="12700" cap="flat" cmpd="sng">
                      <a:solidFill>
                        <a:srgbClr val="0070C0"/>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070C0"/>
                      </a:solidFill>
                      <a:prstDash val="solid"/>
                      <a:round/>
                      <a:headEnd type="none" w="sm" len="sm"/>
                      <a:tailEnd type="none" w="sm" len="sm"/>
                    </a:lnB>
                    <a:solidFill>
                      <a:srgbClr val="0B5394"/>
                    </a:solidFill>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GB" sz="1000" u="none" strike="noStrike" cap="none">
                          <a:solidFill>
                            <a:schemeClr val="lt1"/>
                          </a:solidFill>
                        </a:rPr>
                        <a:t>Trustee: tbc</a:t>
                      </a:r>
                      <a:endParaRPr sz="1000" u="none" strike="noStrike" cap="none"/>
                    </a:p>
                  </a:txBody>
                  <a:tcPr marL="91450" marR="91450" marT="45725" marB="45725">
                    <a:lnL w="12700" cap="flat" cmpd="sng">
                      <a:solidFill>
                        <a:srgbClr val="0070C0"/>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solidFill>
                      <a:srgbClr val="0B5394"/>
                    </a:solidFill>
                  </a:tcPr>
                </a:tc>
                <a:extLst>
                  <a:ext uri="{0D108BD9-81ED-4DB2-BD59-A6C34878D82A}">
                    <a16:rowId xmlns:a16="http://schemas.microsoft.com/office/drawing/2014/main" val="10000"/>
                  </a:ext>
                </a:extLst>
              </a:tr>
              <a:tr h="164575">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Problem (Why?)</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Intervention Description (What?)</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Implementation Activities (How?)</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1100"/>
                        <a:buFont typeface="Arial"/>
                        <a:buNone/>
                      </a:pPr>
                      <a:r>
                        <a:rPr lang="en-GB" sz="1100" b="1" u="none" strike="noStrike" cap="none">
                          <a:latin typeface="Calibri"/>
                          <a:ea typeface="Calibri"/>
                          <a:cs typeface="Calibri"/>
                          <a:sym typeface="Calibri"/>
                        </a:rPr>
                        <a:t>Implementation Activities (How well?)</a:t>
                      </a:r>
                      <a:endParaRPr sz="11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070C0"/>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tc>
                  <a:txBody>
                    <a:bodyPr/>
                    <a:lstStyle/>
                    <a:p>
                      <a:pPr marL="0" marR="0" lvl="0" indent="0" algn="l" rtl="0">
                        <a:lnSpc>
                          <a:spcPct val="107000"/>
                        </a:lnSpc>
                        <a:spcBef>
                          <a:spcPts val="0"/>
                        </a:spcBef>
                        <a:spcAft>
                          <a:spcPts val="0"/>
                        </a:spcAft>
                        <a:buClr>
                          <a:srgbClr val="000000"/>
                        </a:buClr>
                        <a:buSzPts val="600"/>
                        <a:buFont typeface="Arial"/>
                        <a:buNone/>
                      </a:pPr>
                      <a:r>
                        <a:rPr lang="en-GB" sz="600" b="1" u="none" strike="noStrike" cap="none">
                          <a:latin typeface="Calibri"/>
                          <a:ea typeface="Calibri"/>
                          <a:cs typeface="Calibri"/>
                          <a:sym typeface="Calibri"/>
                        </a:rPr>
                        <a:t>Final outcomes (and so?)</a:t>
                      </a:r>
                      <a:endParaRPr sz="6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solidFill>
                      <a:srgbClr val="B1CDFB"/>
                    </a:solidFill>
                  </a:tcPr>
                </a:tc>
                <a:extLst>
                  <a:ext uri="{0D108BD9-81ED-4DB2-BD59-A6C34878D82A}">
                    <a16:rowId xmlns:a16="http://schemas.microsoft.com/office/drawing/2014/main" val="10001"/>
                  </a:ext>
                </a:extLst>
              </a:tr>
              <a:tr h="2889250">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What needs to change e.g. staff behaviour, student behaviour, attainment?</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sng" strike="noStrike" cap="none">
                          <a:solidFill>
                            <a:schemeClr val="dk1"/>
                          </a:solidFill>
                          <a:latin typeface="Calibri"/>
                          <a:ea typeface="Calibri"/>
                          <a:cs typeface="Calibri"/>
                          <a:sym typeface="Calibri"/>
                        </a:rPr>
                        <a:t>Leadership:</a:t>
                      </a:r>
                      <a:endParaRPr sz="800" b="1" u="sng"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We were aware that our playtime provision needed to be developed following the expansion of the playground. Having visited a school who uses OPAL play we decided this was what we wanted for The Coppice. We will need to plan for and drive these changes.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Staff:</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Staff spend a proportionate amount of time sorting out playtime problems which impacts on learning time. This is something we want to change.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600"/>
                        <a:buFont typeface="Arial"/>
                        <a:buNone/>
                      </a:pPr>
                      <a:endParaRPr sz="6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Student behaviours: </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rgbClr val="333333"/>
                          </a:solidFill>
                          <a:highlight>
                            <a:srgbClr val="FFFFFF"/>
                          </a:highlight>
                          <a:latin typeface="Calibri"/>
                          <a:ea typeface="Calibri"/>
                          <a:cs typeface="Calibri"/>
                          <a:sym typeface="Calibri"/>
                        </a:rPr>
                        <a:t>Childhood play has changed and we can no longer assume that any child is able to experience full and rich play opportunities outside of school. We want the children to have happier and more active playtimes to help reduce playtime problems.</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7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5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Attainment:</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Less time spent on sorting out playtime issues. Children should learn better in the afternoons.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9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What are the essential ‘active’ ingredients of the intervention?</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What activities and behaviours will you see when it is working?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Through OPAL play we will set up a wide range of play activities that cover the different play types : Creative, exploratory, Mastery. Object, Communication, Dramatic, Role, Social, Rough &amp; Tumble, Locomotor, Deep, Fantasy, Recapitulative and Symbolic .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sng" strike="noStrike" cap="none">
                          <a:latin typeface="Calibri"/>
                          <a:ea typeface="Calibri"/>
                          <a:cs typeface="Calibri"/>
                          <a:sym typeface="Calibri"/>
                        </a:rPr>
                        <a:t>Through this we hope to see the following improvements:</a:t>
                      </a:r>
                      <a:endParaRPr sz="800" u="sng" strike="noStrike" cap="none">
                        <a:latin typeface="Calibri"/>
                        <a:ea typeface="Calibri"/>
                        <a:cs typeface="Calibri"/>
                        <a:sym typeface="Calibri"/>
                      </a:endParaRPr>
                    </a:p>
                    <a:p>
                      <a:pPr marL="0" marR="0" lvl="0" indent="0" algn="l" rtl="0">
                        <a:lnSpc>
                          <a:spcPct val="122222"/>
                        </a:lnSpc>
                        <a:spcBef>
                          <a:spcPts val="0"/>
                        </a:spcBef>
                        <a:spcAft>
                          <a:spcPts val="0"/>
                        </a:spcAft>
                        <a:buClr>
                          <a:srgbClr val="000000"/>
                        </a:buClr>
                        <a:buSzPts val="800"/>
                        <a:buFont typeface="Arial"/>
                        <a:buNone/>
                      </a:pPr>
                      <a:r>
                        <a:rPr lang="en-GB" sz="800" b="1" u="none" strike="noStrike" cap="none">
                          <a:solidFill>
                            <a:srgbClr val="003366"/>
                          </a:solidFill>
                          <a:highlight>
                            <a:srgbClr val="FFFFFF"/>
                          </a:highlight>
                          <a:latin typeface="Calibri"/>
                          <a:ea typeface="Calibri"/>
                          <a:cs typeface="Calibri"/>
                          <a:sym typeface="Calibri"/>
                        </a:rPr>
                        <a:t>*Behaviour</a:t>
                      </a:r>
                      <a:r>
                        <a:rPr lang="en-GB" sz="800" u="none" strike="noStrike" cap="none">
                          <a:solidFill>
                            <a:srgbClr val="003366"/>
                          </a:solidFill>
                          <a:highlight>
                            <a:srgbClr val="FFFFFF"/>
                          </a:highlight>
                          <a:latin typeface="Calibri"/>
                          <a:ea typeface="Calibri"/>
                          <a:cs typeface="Calibri"/>
                          <a:sym typeface="Calibri"/>
                        </a:rPr>
                        <a:t> </a:t>
                      </a:r>
                      <a:r>
                        <a:rPr lang="en-GB" sz="800" u="none" strike="noStrike" cap="none">
                          <a:solidFill>
                            <a:srgbClr val="333333"/>
                          </a:solidFill>
                          <a:highlight>
                            <a:srgbClr val="FFFFFF"/>
                          </a:highlight>
                          <a:latin typeface="Calibri"/>
                          <a:ea typeface="Calibri"/>
                          <a:cs typeface="Calibri"/>
                          <a:sym typeface="Calibri"/>
                        </a:rPr>
                        <a:t>- happy children don't cause nearly as much trouble as bored children                                                *</a:t>
                      </a:r>
                      <a:r>
                        <a:rPr lang="en-GB" sz="800" b="1" u="none" strike="noStrike" cap="none">
                          <a:solidFill>
                            <a:srgbClr val="003366"/>
                          </a:solidFill>
                          <a:highlight>
                            <a:srgbClr val="FFFFFF"/>
                          </a:highlight>
                          <a:latin typeface="Calibri"/>
                          <a:ea typeface="Calibri"/>
                          <a:cs typeface="Calibri"/>
                          <a:sym typeface="Calibri"/>
                        </a:rPr>
                        <a:t>Accidents</a:t>
                      </a:r>
                      <a:r>
                        <a:rPr lang="en-GB" sz="800" u="none" strike="noStrike" cap="none">
                          <a:solidFill>
                            <a:srgbClr val="003366"/>
                          </a:solidFill>
                          <a:highlight>
                            <a:srgbClr val="FFFFFF"/>
                          </a:highlight>
                          <a:latin typeface="Calibri"/>
                          <a:ea typeface="Calibri"/>
                          <a:cs typeface="Calibri"/>
                          <a:sym typeface="Calibri"/>
                        </a:rPr>
                        <a:t> </a:t>
                      </a:r>
                      <a:r>
                        <a:rPr lang="en-GB" sz="800" u="none" strike="noStrike" cap="none">
                          <a:solidFill>
                            <a:srgbClr val="333333"/>
                          </a:solidFill>
                          <a:highlight>
                            <a:srgbClr val="FFFFFF"/>
                          </a:highlight>
                          <a:latin typeface="Calibri"/>
                          <a:ea typeface="Calibri"/>
                          <a:cs typeface="Calibri"/>
                          <a:sym typeface="Calibri"/>
                        </a:rPr>
                        <a:t>- OPAL schools have up to 80% less reported accidents                                                                                      </a:t>
                      </a:r>
                      <a:r>
                        <a:rPr lang="en-GB" sz="800" b="1" u="none" strike="noStrike" cap="none">
                          <a:solidFill>
                            <a:srgbClr val="003366"/>
                          </a:solidFill>
                          <a:highlight>
                            <a:srgbClr val="FFFFFF"/>
                          </a:highlight>
                          <a:latin typeface="Calibri"/>
                          <a:ea typeface="Calibri"/>
                          <a:cs typeface="Calibri"/>
                          <a:sym typeface="Calibri"/>
                        </a:rPr>
                        <a:t>*Staff well-being</a:t>
                      </a:r>
                      <a:r>
                        <a:rPr lang="en-GB" sz="800" u="none" strike="noStrike" cap="none">
                          <a:solidFill>
                            <a:srgbClr val="333333"/>
                          </a:solidFill>
                          <a:highlight>
                            <a:srgbClr val="FFFFFF"/>
                          </a:highlight>
                          <a:latin typeface="Calibri"/>
                          <a:ea typeface="Calibri"/>
                          <a:cs typeface="Calibri"/>
                          <a:sym typeface="Calibri"/>
                        </a:rPr>
                        <a:t> - Supervising happier children leads to happier staff                                                                                   *</a:t>
                      </a:r>
                      <a:r>
                        <a:rPr lang="en-GB" sz="800" b="1" u="none" strike="noStrike" cap="none">
                          <a:solidFill>
                            <a:srgbClr val="003366"/>
                          </a:solidFill>
                          <a:highlight>
                            <a:srgbClr val="FFFFFF"/>
                          </a:highlight>
                          <a:latin typeface="Calibri"/>
                          <a:ea typeface="Calibri"/>
                          <a:cs typeface="Calibri"/>
                          <a:sym typeface="Calibri"/>
                        </a:rPr>
                        <a:t>SLT time</a:t>
                      </a:r>
                      <a:r>
                        <a:rPr lang="en-GB" sz="800" u="none" strike="noStrike" cap="none">
                          <a:solidFill>
                            <a:srgbClr val="333333"/>
                          </a:solidFill>
                          <a:highlight>
                            <a:srgbClr val="FFFFFF"/>
                          </a:highlight>
                          <a:latin typeface="Calibri"/>
                          <a:ea typeface="Calibri"/>
                          <a:cs typeface="Calibri"/>
                          <a:sym typeface="Calibri"/>
                        </a:rPr>
                        <a:t> - senior leaders report a dramatic reduction in the time they spend on resolving play conflict                       *</a:t>
                      </a:r>
                      <a:r>
                        <a:rPr lang="en-GB" sz="800" b="1" u="none" strike="noStrike" cap="none">
                          <a:solidFill>
                            <a:srgbClr val="003366"/>
                          </a:solidFill>
                          <a:highlight>
                            <a:srgbClr val="FFFFFF"/>
                          </a:highlight>
                          <a:latin typeface="Calibri"/>
                          <a:ea typeface="Calibri"/>
                          <a:cs typeface="Calibri"/>
                          <a:sym typeface="Calibri"/>
                        </a:rPr>
                        <a:t>Teachers</a:t>
                      </a:r>
                      <a:r>
                        <a:rPr lang="en-GB" sz="800" b="1" u="none" strike="noStrike" cap="none">
                          <a:solidFill>
                            <a:srgbClr val="333333"/>
                          </a:solidFill>
                          <a:highlight>
                            <a:srgbClr val="FFFFFF"/>
                          </a:highlight>
                          <a:latin typeface="Calibri"/>
                          <a:ea typeface="Calibri"/>
                          <a:cs typeface="Calibri"/>
                          <a:sym typeface="Calibri"/>
                        </a:rPr>
                        <a:t> </a:t>
                      </a:r>
                      <a:r>
                        <a:rPr lang="en-GB" sz="800" u="none" strike="noStrike" cap="none">
                          <a:solidFill>
                            <a:srgbClr val="333333"/>
                          </a:solidFill>
                          <a:highlight>
                            <a:srgbClr val="FFFFFF"/>
                          </a:highlight>
                          <a:latin typeface="Calibri"/>
                          <a:ea typeface="Calibri"/>
                          <a:cs typeface="Calibri"/>
                          <a:sym typeface="Calibri"/>
                        </a:rPr>
                        <a:t>- consistently report more teaching time in afternoon lessons                                                   *</a:t>
                      </a:r>
                      <a:r>
                        <a:rPr lang="en-GB" sz="800" b="1" u="none" strike="noStrike" cap="none">
                          <a:solidFill>
                            <a:srgbClr val="003366"/>
                          </a:solidFill>
                          <a:highlight>
                            <a:srgbClr val="FFFFFF"/>
                          </a:highlight>
                          <a:latin typeface="Calibri"/>
                          <a:ea typeface="Calibri"/>
                          <a:cs typeface="Calibri"/>
                          <a:sym typeface="Calibri"/>
                        </a:rPr>
                        <a:t>Self-regulation</a:t>
                      </a:r>
                      <a:r>
                        <a:rPr lang="en-GB" sz="800" u="none" strike="noStrike" cap="none">
                          <a:solidFill>
                            <a:srgbClr val="333333"/>
                          </a:solidFill>
                          <a:highlight>
                            <a:srgbClr val="FFFFFF"/>
                          </a:highlight>
                          <a:latin typeface="Calibri"/>
                          <a:ea typeface="Calibri"/>
                          <a:cs typeface="Calibri"/>
                          <a:sym typeface="Calibri"/>
                        </a:rPr>
                        <a:t> - children in OPAL schools learn to self regulate through practice, trust and freedom                *</a:t>
                      </a:r>
                      <a:r>
                        <a:rPr lang="en-GB" sz="800" b="1" u="none" strike="noStrike" cap="none">
                          <a:solidFill>
                            <a:srgbClr val="003366"/>
                          </a:solidFill>
                          <a:highlight>
                            <a:srgbClr val="FFFFFF"/>
                          </a:highlight>
                          <a:latin typeface="Calibri"/>
                          <a:ea typeface="Calibri"/>
                          <a:cs typeface="Calibri"/>
                          <a:sym typeface="Calibri"/>
                        </a:rPr>
                        <a:t>Physical activity</a:t>
                      </a:r>
                      <a:r>
                        <a:rPr lang="en-GB" sz="800" u="none" strike="noStrike" cap="none">
                          <a:solidFill>
                            <a:srgbClr val="333333"/>
                          </a:solidFill>
                          <a:highlight>
                            <a:srgbClr val="FFFFFF"/>
                          </a:highlight>
                          <a:latin typeface="Calibri"/>
                          <a:ea typeface="Calibri"/>
                          <a:cs typeface="Calibri"/>
                          <a:sym typeface="Calibri"/>
                        </a:rPr>
                        <a:t> - all children, including girls, SEN and non-sporty children are significantly more active           *</a:t>
                      </a:r>
                      <a:r>
                        <a:rPr lang="en-GB" sz="800" b="1" u="none" strike="noStrike" cap="none">
                          <a:solidFill>
                            <a:srgbClr val="003366"/>
                          </a:solidFill>
                          <a:highlight>
                            <a:srgbClr val="FFFFFF"/>
                          </a:highlight>
                          <a:latin typeface="Calibri"/>
                          <a:ea typeface="Calibri"/>
                          <a:cs typeface="Calibri"/>
                          <a:sym typeface="Calibri"/>
                        </a:rPr>
                        <a:t>Mental well-being</a:t>
                      </a:r>
                      <a:r>
                        <a:rPr lang="en-GB" sz="800" u="none" strike="noStrike" cap="none">
                          <a:solidFill>
                            <a:srgbClr val="333333"/>
                          </a:solidFill>
                          <a:highlight>
                            <a:srgbClr val="FFFFFF"/>
                          </a:highlight>
                          <a:latin typeface="Calibri"/>
                          <a:ea typeface="Calibri"/>
                          <a:cs typeface="Calibri"/>
                          <a:sym typeface="Calibri"/>
                        </a:rPr>
                        <a:t> - Research shows OPAL children are happier and self-reporting improved mental health           *S</a:t>
                      </a:r>
                      <a:r>
                        <a:rPr lang="en-GB" sz="800" b="1" u="none" strike="noStrike" cap="none">
                          <a:solidFill>
                            <a:srgbClr val="003366"/>
                          </a:solidFill>
                          <a:highlight>
                            <a:srgbClr val="FFFFFF"/>
                          </a:highlight>
                          <a:latin typeface="Calibri"/>
                          <a:ea typeface="Calibri"/>
                          <a:cs typeface="Calibri"/>
                          <a:sym typeface="Calibri"/>
                        </a:rPr>
                        <a:t>ocial and emotional development</a:t>
                      </a:r>
                      <a:r>
                        <a:rPr lang="en-GB" sz="800" u="none" strike="noStrike" cap="none">
                          <a:solidFill>
                            <a:srgbClr val="333333"/>
                          </a:solidFill>
                          <a:highlight>
                            <a:srgbClr val="FFFFFF"/>
                          </a:highlight>
                          <a:latin typeface="Calibri"/>
                          <a:ea typeface="Calibri"/>
                          <a:cs typeface="Calibri"/>
                          <a:sym typeface="Calibri"/>
                        </a:rPr>
                        <a:t> - Good play in the laboratory of life where relationships are practised           *</a:t>
                      </a:r>
                      <a:r>
                        <a:rPr lang="en-GB" sz="800" b="1" u="none" strike="noStrike" cap="none">
                          <a:solidFill>
                            <a:srgbClr val="003366"/>
                          </a:solidFill>
                          <a:highlight>
                            <a:srgbClr val="FFFFFF"/>
                          </a:highlight>
                          <a:latin typeface="Calibri"/>
                          <a:ea typeface="Calibri"/>
                          <a:cs typeface="Calibri"/>
                          <a:sym typeface="Calibri"/>
                        </a:rPr>
                        <a:t>Links to formal learning</a:t>
                      </a:r>
                      <a:r>
                        <a:rPr lang="en-GB" sz="800" u="none" strike="noStrike" cap="none">
                          <a:solidFill>
                            <a:srgbClr val="333333"/>
                          </a:solidFill>
                          <a:highlight>
                            <a:srgbClr val="FFFFFF"/>
                          </a:highlight>
                          <a:latin typeface="Calibri"/>
                          <a:ea typeface="Calibri"/>
                          <a:cs typeface="Calibri"/>
                          <a:sym typeface="Calibri"/>
                        </a:rPr>
                        <a:t> - Many OPAL schools report increased creativity, imagination and collaborative skills                                                                                *</a:t>
                      </a:r>
                      <a:r>
                        <a:rPr lang="en-GB" sz="800" b="1" u="none" strike="noStrike" cap="none">
                          <a:solidFill>
                            <a:srgbClr val="003366"/>
                          </a:solidFill>
                          <a:highlight>
                            <a:srgbClr val="FFFFFF"/>
                          </a:highlight>
                          <a:latin typeface="Calibri"/>
                          <a:ea typeface="Calibri"/>
                          <a:cs typeface="Calibri"/>
                          <a:sym typeface="Calibri"/>
                        </a:rPr>
                        <a:t>Attendance</a:t>
                      </a:r>
                      <a:r>
                        <a:rPr lang="en-GB" sz="800" b="1" u="none" strike="noStrike" cap="none">
                          <a:solidFill>
                            <a:srgbClr val="333333"/>
                          </a:solidFill>
                          <a:highlight>
                            <a:srgbClr val="FFFFFF"/>
                          </a:highlight>
                          <a:latin typeface="Calibri"/>
                          <a:ea typeface="Calibri"/>
                          <a:cs typeface="Calibri"/>
                          <a:sym typeface="Calibri"/>
                        </a:rPr>
                        <a:t> </a:t>
                      </a:r>
                      <a:r>
                        <a:rPr lang="en-GB" sz="800" u="none" strike="noStrike" cap="none">
                          <a:solidFill>
                            <a:srgbClr val="333333"/>
                          </a:solidFill>
                          <a:highlight>
                            <a:srgbClr val="FFFFFF"/>
                          </a:highlight>
                          <a:latin typeface="Calibri"/>
                          <a:ea typeface="Calibri"/>
                          <a:cs typeface="Calibri"/>
                          <a:sym typeface="Calibri"/>
                        </a:rPr>
                        <a:t>- children can't wait to come to OPAL schools because they have such fun                                               *</a:t>
                      </a:r>
                      <a:r>
                        <a:rPr lang="en-GB" sz="800" b="1" u="none" strike="noStrike" cap="none">
                          <a:solidFill>
                            <a:srgbClr val="003366"/>
                          </a:solidFill>
                          <a:highlight>
                            <a:srgbClr val="FFFFFF"/>
                          </a:highlight>
                          <a:latin typeface="Calibri"/>
                          <a:ea typeface="Calibri"/>
                          <a:cs typeface="Calibri"/>
                          <a:sym typeface="Calibri"/>
                        </a:rPr>
                        <a:t>Parents</a:t>
                      </a:r>
                      <a:r>
                        <a:rPr lang="en-GB" sz="800" u="none" strike="noStrike" cap="none">
                          <a:solidFill>
                            <a:srgbClr val="333333"/>
                          </a:solidFill>
                          <a:highlight>
                            <a:srgbClr val="FFFFFF"/>
                          </a:highlight>
                          <a:latin typeface="Calibri"/>
                          <a:ea typeface="Calibri"/>
                          <a:cs typeface="Calibri"/>
                          <a:sym typeface="Calibri"/>
                        </a:rPr>
                        <a:t> - we all want our children to be happy. Well informed parents at OPAL schools love it that their children are happier                                                                                   *</a:t>
                      </a:r>
                      <a:r>
                        <a:rPr lang="en-GB" sz="800" b="1" u="none" strike="noStrike" cap="none">
                          <a:solidFill>
                            <a:srgbClr val="003366"/>
                          </a:solidFill>
                          <a:highlight>
                            <a:srgbClr val="FFFFFF"/>
                          </a:highlight>
                          <a:latin typeface="Calibri"/>
                          <a:ea typeface="Calibri"/>
                          <a:cs typeface="Calibri"/>
                          <a:sym typeface="Calibri"/>
                        </a:rPr>
                        <a:t>Rights</a:t>
                      </a:r>
                      <a:r>
                        <a:rPr lang="en-GB" sz="800" u="none" strike="noStrike" cap="none">
                          <a:solidFill>
                            <a:srgbClr val="003366"/>
                          </a:solidFill>
                          <a:highlight>
                            <a:srgbClr val="FFFFFF"/>
                          </a:highlight>
                          <a:latin typeface="Calibri"/>
                          <a:ea typeface="Calibri"/>
                          <a:cs typeface="Calibri"/>
                          <a:sym typeface="Calibri"/>
                        </a:rPr>
                        <a:t> </a:t>
                      </a:r>
                      <a:r>
                        <a:rPr lang="en-GB" sz="800" u="none" strike="noStrike" cap="none">
                          <a:solidFill>
                            <a:srgbClr val="333333"/>
                          </a:solidFill>
                          <a:highlight>
                            <a:srgbClr val="FFFFFF"/>
                          </a:highlight>
                          <a:latin typeface="Calibri"/>
                          <a:ea typeface="Calibri"/>
                          <a:cs typeface="Calibri"/>
                          <a:sym typeface="Calibri"/>
                        </a:rPr>
                        <a:t>- Play is a child's right as recognised by the UN Convention on the Rights of the Child                                    *</a:t>
                      </a:r>
                      <a:r>
                        <a:rPr lang="en-GB" sz="800" b="1" u="none" strike="noStrike" cap="none">
                          <a:solidFill>
                            <a:srgbClr val="003366"/>
                          </a:solidFill>
                          <a:highlight>
                            <a:srgbClr val="FFFFFF"/>
                          </a:highlight>
                          <a:latin typeface="Calibri"/>
                          <a:ea typeface="Calibri"/>
                          <a:cs typeface="Calibri"/>
                          <a:sym typeface="Calibri"/>
                        </a:rPr>
                        <a:t>OFSTED</a:t>
                      </a:r>
                      <a:r>
                        <a:rPr lang="en-GB" sz="800" u="none" strike="noStrike" cap="none">
                          <a:solidFill>
                            <a:srgbClr val="333333"/>
                          </a:solidFill>
                          <a:highlight>
                            <a:srgbClr val="FFFFFF"/>
                          </a:highlight>
                          <a:latin typeface="Calibri"/>
                          <a:ea typeface="Calibri"/>
                          <a:cs typeface="Calibri"/>
                          <a:sym typeface="Calibri"/>
                        </a:rPr>
                        <a:t> - OPAL schools can easily provide evidence on their approach to wellbeing and inclusion                                       *</a:t>
                      </a:r>
                      <a:r>
                        <a:rPr lang="en-GB" sz="800" b="1" u="none" strike="noStrike" cap="none">
                          <a:solidFill>
                            <a:srgbClr val="003366"/>
                          </a:solidFill>
                          <a:highlight>
                            <a:srgbClr val="FFFFFF"/>
                          </a:highlight>
                          <a:latin typeface="Calibri"/>
                          <a:ea typeface="Calibri"/>
                          <a:cs typeface="Calibri"/>
                          <a:sym typeface="Calibri"/>
                        </a:rPr>
                        <a:t>Risk</a:t>
                      </a:r>
                      <a:r>
                        <a:rPr lang="en-GB" sz="800" u="none" strike="noStrike" cap="none">
                          <a:solidFill>
                            <a:srgbClr val="003366"/>
                          </a:solidFill>
                          <a:highlight>
                            <a:srgbClr val="FFFFFF"/>
                          </a:highlight>
                          <a:latin typeface="Calibri"/>
                          <a:ea typeface="Calibri"/>
                          <a:cs typeface="Calibri"/>
                          <a:sym typeface="Calibri"/>
                        </a:rPr>
                        <a:t> </a:t>
                      </a:r>
                      <a:r>
                        <a:rPr lang="en-GB" sz="800" u="none" strike="noStrike" cap="none">
                          <a:solidFill>
                            <a:srgbClr val="333333"/>
                          </a:solidFill>
                          <a:highlight>
                            <a:srgbClr val="FFFFFF"/>
                          </a:highlight>
                          <a:latin typeface="Calibri"/>
                          <a:ea typeface="Calibri"/>
                          <a:cs typeface="Calibri"/>
                          <a:sym typeface="Calibri"/>
                        </a:rPr>
                        <a:t>- OPAL schools report significant improvements in children's ability to identify and manage risk</a:t>
                      </a: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How will it be done?</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 What blend of activities will be required?</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Collaborative expectation setting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sng" strike="noStrike" cap="none">
                          <a:latin typeface="Calibri"/>
                          <a:ea typeface="Calibri"/>
                          <a:cs typeface="Calibri"/>
                          <a:sym typeface="Calibri"/>
                        </a:rPr>
                        <a:t>Training:</a:t>
                      </a:r>
                      <a:endParaRPr sz="800" b="1" u="sng"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*SLT will hold meetings with Kayleigh (OPAL mentor) to plan the development of OPAL throughout school</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*Inital training with all Staff ()September TED) so they are aware of what OPAL play is and why we are using it (Delivered by Kayleigh)</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Arial"/>
                        <a:buNone/>
                      </a:pPr>
                      <a:r>
                        <a:rPr lang="en-GB" sz="800" b="1" u="none" strike="noStrike" cap="none">
                          <a:solidFill>
                            <a:schemeClr val="dk1"/>
                          </a:solidFill>
                          <a:latin typeface="Calibri"/>
                          <a:ea typeface="Calibri"/>
                          <a:cs typeface="Calibri"/>
                          <a:sym typeface="Calibri"/>
                        </a:rPr>
                        <a:t>Educational Materials: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*A</a:t>
                      </a:r>
                      <a:r>
                        <a:rPr lang="en-GB" sz="800" u="none" strike="noStrike" cap="none">
                          <a:solidFill>
                            <a:srgbClr val="333333"/>
                          </a:solidFill>
                          <a:highlight>
                            <a:srgbClr val="FFFFFF"/>
                          </a:highlight>
                          <a:latin typeface="Calibri"/>
                          <a:ea typeface="Calibri"/>
                          <a:cs typeface="Calibri"/>
                          <a:sym typeface="Calibri"/>
                        </a:rPr>
                        <a:t>ccess to OPAL College recorded induction courses for new heads, play coordinators, curricular leads for play, play team members and RAPID risk training.</a:t>
                      </a:r>
                      <a:endParaRPr sz="800" u="none" strike="noStrike" cap="none">
                        <a:solidFill>
                          <a:srgbClr val="333333"/>
                        </a:solidFill>
                        <a:highlight>
                          <a:srgbClr val="FFFFFF"/>
                        </a:highlight>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rgbClr val="333333"/>
                          </a:solidFill>
                          <a:highlight>
                            <a:srgbClr val="FFFFFF"/>
                          </a:highlight>
                          <a:latin typeface="Calibri"/>
                          <a:ea typeface="Calibri"/>
                          <a:cs typeface="Calibri"/>
                          <a:sym typeface="Calibri"/>
                        </a:rPr>
                        <a:t>*Members learning platform past presentations and conference sessions.</a:t>
                      </a:r>
                      <a:endParaRPr sz="800" u="none" strike="noStrike" cap="none">
                        <a:solidFill>
                          <a:srgbClr val="333333"/>
                        </a:solidFill>
                        <a:highlight>
                          <a:srgbClr val="FFFFFF"/>
                        </a:highlight>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rgbClr val="333333"/>
                          </a:solidFill>
                          <a:highlight>
                            <a:srgbClr val="FFFFFF"/>
                          </a:highlight>
                          <a:latin typeface="Calibri"/>
                          <a:ea typeface="Calibri"/>
                          <a:cs typeface="Calibri"/>
                          <a:sym typeface="Calibri"/>
                        </a:rPr>
                        <a:t>*</a:t>
                      </a:r>
                      <a:r>
                        <a:rPr lang="en-GB" sz="800" i="1" u="none" strike="noStrike" cap="none">
                          <a:solidFill>
                            <a:srgbClr val="333333"/>
                          </a:solidFill>
                          <a:highlight>
                            <a:srgbClr val="FFFFFF"/>
                          </a:highlight>
                          <a:latin typeface="Calibri"/>
                          <a:ea typeface="Calibri"/>
                          <a:cs typeface="Calibri"/>
                          <a:sym typeface="Calibri"/>
                        </a:rPr>
                        <a:t>Playwork essentials </a:t>
                      </a:r>
                      <a:r>
                        <a:rPr lang="en-GB" sz="800" u="none" strike="noStrike" cap="none">
                          <a:solidFill>
                            <a:srgbClr val="333333"/>
                          </a:solidFill>
                          <a:highlight>
                            <a:srgbClr val="FFFFFF"/>
                          </a:highlight>
                          <a:latin typeface="Calibri"/>
                          <a:ea typeface="Calibri"/>
                          <a:cs typeface="Calibri"/>
                          <a:sym typeface="Calibri"/>
                        </a:rPr>
                        <a:t>booklet </a:t>
                      </a:r>
                      <a:endParaRPr sz="800" u="none" strike="noStrike" cap="none">
                        <a:solidFill>
                          <a:srgbClr val="333333"/>
                        </a:solidFill>
                        <a:highlight>
                          <a:srgbClr val="FFFFFF"/>
                        </a:highlight>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rgbClr val="333333"/>
                          </a:solidFill>
                          <a:highlight>
                            <a:srgbClr val="FFFFFF"/>
                          </a:highlight>
                          <a:latin typeface="Calibri"/>
                          <a:ea typeface="Calibri"/>
                          <a:cs typeface="Calibri"/>
                          <a:sym typeface="Calibri"/>
                        </a:rPr>
                        <a:t>*OPAL College live seminar sessions for new headteachers, curricular leads, play coordinators and play team members.</a:t>
                      </a:r>
                      <a:endParaRPr sz="800" u="none" strike="noStrike" cap="none">
                        <a:solidFill>
                          <a:srgbClr val="333333"/>
                        </a:solidFill>
                        <a:highlight>
                          <a:srgbClr val="FFFFFF"/>
                        </a:highlight>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endParaRPr sz="800" u="none" strike="noStrike" cap="none">
                        <a:solidFill>
                          <a:srgbClr val="333333"/>
                        </a:solidFill>
                        <a:highlight>
                          <a:srgbClr val="FFFFFF"/>
                        </a:highlight>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Monitoring: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*Day to day monitoring will be carried out by SJ Carter, our play coordinator  She will work closely with the lunchtime supervisors (play team members) and curriculum play leader (Lindsey Ashwell DHT).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Coaching</a:t>
                      </a:r>
                      <a:endParaRPr sz="800" b="1" i="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u="none" strike="noStrike" cap="none">
                          <a:solidFill>
                            <a:schemeClr val="dk1"/>
                          </a:solidFill>
                          <a:latin typeface="Calibri"/>
                          <a:ea typeface="Calibri"/>
                          <a:cs typeface="Calibri"/>
                          <a:sym typeface="Calibri"/>
                        </a:rPr>
                        <a:t>*All teaching staff and play team members will attend the initial training and have regular coaching sessions. Play team members will each have a copy of the ‘</a:t>
                      </a:r>
                      <a:r>
                        <a:rPr lang="en-GB" sz="800" i="1" u="none" strike="noStrike" cap="none">
                          <a:solidFill>
                            <a:schemeClr val="dk1"/>
                          </a:solidFill>
                          <a:latin typeface="Calibri"/>
                          <a:ea typeface="Calibri"/>
                          <a:cs typeface="Calibri"/>
                          <a:sym typeface="Calibri"/>
                        </a:rPr>
                        <a:t>Playwork essentials’</a:t>
                      </a:r>
                      <a:r>
                        <a:rPr lang="en-GB" sz="800" u="none" strike="noStrike" cap="none">
                          <a:solidFill>
                            <a:schemeClr val="dk1"/>
                          </a:solidFill>
                          <a:latin typeface="Calibri"/>
                          <a:ea typeface="Calibri"/>
                          <a:cs typeface="Calibri"/>
                          <a:sym typeface="Calibri"/>
                        </a:rPr>
                        <a:t> booklet. SJ will give </a:t>
                      </a:r>
                      <a:r>
                        <a:rPr lang="en-GB" sz="80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daily</a:t>
                      </a:r>
                      <a:r>
                        <a:rPr lang="en-GB" sz="800" u="none" strike="noStrike" cap="none">
                          <a:solidFill>
                            <a:schemeClr val="dk1"/>
                          </a:solidFill>
                          <a:latin typeface="Calibri"/>
                          <a:ea typeface="Calibri"/>
                          <a:cs typeface="Calibri"/>
                          <a:sym typeface="Calibri"/>
                        </a:rPr>
                        <a:t>/ weekly feedback on how things are going and will work with the play team in making appropriate changes.  </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4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Funding:</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*The PTA have given the school £10,000 for the initial outlay for joining OPAL and for purchasing storage and some equipment. </a:t>
                      </a: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How will you know that it is working?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Do staff feel the approach is feasible and useful?</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Short term? 24/25</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Fidelity (degree to which an intervention is implemented as intended):</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Through daily observations of OPAL play in action -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*Happier and more active children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*A reduction in accidents and first aid incidents</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*Less conflict for teachers / SLT to sort out</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r>
                        <a:rPr lang="en-GB" sz="800" u="none" strike="noStrike" cap="none">
                          <a:latin typeface="Calibri"/>
                          <a:ea typeface="Calibri"/>
                          <a:cs typeface="Calibri"/>
                          <a:sym typeface="Calibri"/>
                        </a:rPr>
                        <a:t>*An improvement in afternoon learning (time teaching and learning outcomes)</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r>
                        <a:rPr lang="en-GB" sz="800" u="none" strike="noStrike" cap="none">
                          <a:latin typeface="Calibri"/>
                          <a:ea typeface="Calibri"/>
                          <a:cs typeface="Calibri"/>
                          <a:sym typeface="Calibri"/>
                        </a:rPr>
                        <a:t>*An improvement in how children identify and manage risk</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400"/>
                        <a:buFont typeface="Arial"/>
                        <a:buNone/>
                      </a:pP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Reach (how many pupils is it serving?):</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Reception to Year 6 </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Acceptability (the degree to which different stakeholders i.e. teachers, pupils, and parents perceive an intervention as agreeable):</a:t>
                      </a:r>
                      <a:endParaRPr sz="800" b="1" u="none" strike="noStrike" cap="none"/>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a:t>
                      </a:r>
                      <a:r>
                        <a:rPr lang="en-GB" sz="800" u="none" strike="noStrike" cap="none">
                          <a:solidFill>
                            <a:schemeClr val="dk1"/>
                          </a:solidFill>
                          <a:latin typeface="Calibri"/>
                          <a:ea typeface="Calibri"/>
                          <a:cs typeface="Calibri"/>
                          <a:sym typeface="Calibri"/>
                        </a:rPr>
                        <a:t>All staff in school can demonstrate an understanding of </a:t>
                      </a:r>
                      <a:r>
                        <a:rPr lang="en-GB" sz="800" i="1" u="sng" strike="noStrike" cap="none">
                          <a:solidFill>
                            <a:schemeClr val="dk1"/>
                          </a:solidFill>
                          <a:latin typeface="Calibri"/>
                          <a:ea typeface="Calibri"/>
                          <a:cs typeface="Calibri"/>
                          <a:sym typeface="Calibri"/>
                        </a:rPr>
                        <a:t>why</a:t>
                      </a:r>
                      <a:r>
                        <a:rPr lang="en-GB" sz="800" u="none" strike="noStrike" cap="none">
                          <a:solidFill>
                            <a:schemeClr val="dk1"/>
                          </a:solidFill>
                          <a:latin typeface="Calibri"/>
                          <a:ea typeface="Calibri"/>
                          <a:cs typeface="Calibri"/>
                          <a:sym typeface="Calibri"/>
                        </a:rPr>
                        <a:t> we are investing in OPAL and will see the benefits from this.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*Pupils will receive OPAL training through regular assemblies and will be involved in understanding the benefits of the activities and the risks involved.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*Parents will be kept up to date with developments and should see the positive impacts through feedback from their children.</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rowSpan="3">
                  <a:txBody>
                    <a:bodyPr/>
                    <a:lstStyle/>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How will pupils, teachers and the school benefit?</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500"/>
                        <a:buFont typeface="Arial"/>
                        <a:buNone/>
                      </a:pPr>
                      <a:endParaRPr sz="5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Short term? 24/25</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*Happier and more active children</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*Less conflict for staff to sort out</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*Improvement in learning in afternoons</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endParaRPr sz="800" u="none" strike="noStrike" cap="none">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b="1" u="none" strike="noStrike" cap="none">
                          <a:solidFill>
                            <a:schemeClr val="dk1"/>
                          </a:solidFill>
                          <a:latin typeface="Calibri"/>
                          <a:ea typeface="Calibri"/>
                          <a:cs typeface="Calibri"/>
                          <a:sym typeface="Calibri"/>
                        </a:rPr>
                        <a:t>Medium term? 22/23</a:t>
                      </a: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All staff are onboard with the OPAl ethos </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chemeClr val="dk1"/>
                        </a:buClr>
                        <a:buSzPts val="1100"/>
                        <a:buFont typeface="Arial"/>
                        <a:buNone/>
                      </a:pPr>
                      <a:r>
                        <a:rPr lang="en-GB" sz="800" b="1" u="none" strike="noStrike" cap="none">
                          <a:solidFill>
                            <a:schemeClr val="dk1"/>
                          </a:solidFill>
                          <a:latin typeface="Calibri"/>
                          <a:ea typeface="Calibri"/>
                          <a:cs typeface="Calibri"/>
                          <a:sym typeface="Calibri"/>
                        </a:rPr>
                        <a:t>Long-term? 23/24</a:t>
                      </a:r>
                      <a:endParaRPr sz="800" b="1"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*Children who can identify and manage risk </a:t>
                      </a:r>
                      <a:endParaRPr sz="80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800"/>
                        <a:buFont typeface="Arial"/>
                        <a:buNone/>
                      </a:pP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extLst>
                  <a:ext uri="{0D108BD9-81ED-4DB2-BD59-A6C34878D82A}">
                    <a16:rowId xmlns:a16="http://schemas.microsoft.com/office/drawing/2014/main" val="10002"/>
                  </a:ext>
                </a:extLst>
              </a:tr>
              <a:tr h="92752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rtl="0">
                        <a:lnSpc>
                          <a:spcPct val="107000"/>
                        </a:lnSpc>
                        <a:spcBef>
                          <a:spcPts val="0"/>
                        </a:spcBef>
                        <a:spcAft>
                          <a:spcPts val="0"/>
                        </a:spcAft>
                        <a:buClr>
                          <a:srgbClr val="000000"/>
                        </a:buClr>
                        <a:buSzPts val="800"/>
                        <a:buFont typeface="Arial"/>
                        <a:buNone/>
                      </a:pPr>
                      <a:r>
                        <a:rPr lang="en-GB" sz="800" b="1" u="none" strike="noStrike" cap="none">
                          <a:latin typeface="Calibri"/>
                          <a:ea typeface="Calibri"/>
                          <a:cs typeface="Calibri"/>
                          <a:sym typeface="Calibri"/>
                        </a:rPr>
                        <a:t>Medium term? 25/26</a:t>
                      </a:r>
                      <a:endParaRPr sz="800" b="1"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Fidelity:</a:t>
                      </a:r>
                      <a:r>
                        <a:rPr lang="en-GB" sz="800" b="1" u="none" strike="noStrike" cap="none">
                          <a:latin typeface="Calibri"/>
                          <a:ea typeface="Calibri"/>
                          <a:cs typeface="Calibri"/>
                          <a:sym typeface="Calibri"/>
                        </a:rPr>
                        <a:t> </a:t>
                      </a:r>
                      <a:endParaRPr sz="800" b="1" u="none" strike="noStrike" cap="none">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b="1" i="1" u="none" strike="noStrike" cap="none">
                          <a:solidFill>
                            <a:schemeClr val="dk1"/>
                          </a:solidFill>
                          <a:latin typeface="Calibri"/>
                          <a:ea typeface="Calibri"/>
                          <a:cs typeface="Calibri"/>
                          <a:sym typeface="Calibri"/>
                        </a:rPr>
                        <a:t>-</a:t>
                      </a:r>
                      <a:r>
                        <a:rPr lang="en-GB" sz="800" u="none" strike="noStrike" cap="none">
                          <a:solidFill>
                            <a:schemeClr val="dk1"/>
                          </a:solidFill>
                          <a:latin typeface="Calibri"/>
                          <a:ea typeface="Calibri"/>
                          <a:cs typeface="Calibri"/>
                          <a:sym typeface="Calibri"/>
                        </a:rPr>
                        <a:t>Staff have a clear understanding of the purpose and benefits of OPAL play and are fully onboard in promoting its values</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-Regular OPAL assemblies continue to be delivered by the OPAL team</a:t>
                      </a:r>
                      <a:endParaRPr sz="800" u="none" strike="noStrike" cap="none">
                        <a:solidFill>
                          <a:schemeClr val="dk1"/>
                        </a:solidFill>
                        <a:latin typeface="Calibri"/>
                        <a:ea typeface="Calibri"/>
                        <a:cs typeface="Calibri"/>
                        <a:sym typeface="Calibri"/>
                      </a:endParaRPr>
                    </a:p>
                    <a:p>
                      <a:pPr marL="0" marR="0" lvl="0" indent="0" algn="just"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-Staff attend regular assemblies and support the OPAL play team in making it successful</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b="1" i="1" u="none" strike="noStrike" cap="none">
                          <a:latin typeface="Calibri"/>
                          <a:ea typeface="Calibri"/>
                          <a:cs typeface="Calibri"/>
                          <a:sym typeface="Calibri"/>
                        </a:rPr>
                        <a:t>Acceptability:</a:t>
                      </a:r>
                      <a:endParaRPr sz="800" b="1" u="none" strike="noStrike" cap="none"/>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a:t>
                      </a:r>
                      <a:r>
                        <a:rPr lang="en-GB" sz="800" u="none" strike="noStrike" cap="none">
                          <a:solidFill>
                            <a:schemeClr val="dk1"/>
                          </a:solidFill>
                          <a:latin typeface="Calibri"/>
                          <a:ea typeface="Calibri"/>
                          <a:cs typeface="Calibri"/>
                          <a:sym typeface="Calibri"/>
                        </a:rPr>
                        <a:t>Staff contribute ideas for the development of OPAL play and help in the resourcing of the play areas</a:t>
                      </a:r>
                      <a:endParaRPr sz="800" u="none" strike="noStrike" cap="none">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latin typeface="Calibri"/>
                          <a:ea typeface="Calibri"/>
                          <a:cs typeface="Calibri"/>
                          <a:sym typeface="Calibri"/>
                        </a:rPr>
                        <a:t>- Play Workers are more confident in their roles and support children in their play as outlined in the policy (Intervention styles)</a:t>
                      </a:r>
                      <a:endParaRPr sz="800" u="none" strike="noStrike" cap="none">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3"/>
                  </a:ext>
                </a:extLst>
              </a:tr>
              <a:tr h="192547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rtl="0">
                        <a:lnSpc>
                          <a:spcPct val="107000"/>
                        </a:lnSpc>
                        <a:spcBef>
                          <a:spcPts val="0"/>
                        </a:spcBef>
                        <a:spcAft>
                          <a:spcPts val="0"/>
                        </a:spcAft>
                        <a:buClr>
                          <a:schemeClr val="dk1"/>
                        </a:buClr>
                        <a:buSzPts val="800"/>
                        <a:buFont typeface="Arial"/>
                        <a:buNone/>
                      </a:pPr>
                      <a:r>
                        <a:rPr lang="en-GB" sz="800" b="1" u="none" strike="noStrike" cap="none">
                          <a:solidFill>
                            <a:schemeClr val="dk1"/>
                          </a:solidFill>
                          <a:latin typeface="Calibri"/>
                          <a:ea typeface="Calibri"/>
                          <a:cs typeface="Calibri"/>
                          <a:sym typeface="Calibri"/>
                        </a:rPr>
                        <a:t>Long term? 26/27</a:t>
                      </a:r>
                      <a:endParaRPr sz="800" b="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b="1" i="1" u="none" strike="noStrike" cap="none">
                          <a:solidFill>
                            <a:schemeClr val="dk1"/>
                          </a:solidFill>
                          <a:latin typeface="Calibri"/>
                          <a:ea typeface="Calibri"/>
                          <a:cs typeface="Calibri"/>
                          <a:sym typeface="Calibri"/>
                        </a:rPr>
                        <a:t>Fidelity: </a:t>
                      </a:r>
                      <a:endParaRPr sz="800" b="1" i="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-The positive benefits of play can be seen in the children’s learning and behaviour in lessons</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 OPAL play is embedded with riskier play opportunities available</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-The school to successfully pass the final audit and become a recognised OPAL school. - The Play Worker team if fully recognised and new appointments are made on their suitability for OPAL </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-Children continue to enjoy OPAL and demonstrate the school values through their play</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800"/>
                        <a:buFont typeface="Arial"/>
                        <a:buNone/>
                      </a:pPr>
                      <a:r>
                        <a:rPr lang="en-GB" sz="800" u="none" strike="noStrike" cap="none">
                          <a:solidFill>
                            <a:schemeClr val="dk1"/>
                          </a:solidFill>
                          <a:latin typeface="Calibri"/>
                          <a:ea typeface="Calibri"/>
                          <a:cs typeface="Calibri"/>
                          <a:sym typeface="Calibri"/>
                        </a:rPr>
                        <a:t>-Final audits are completed</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a:t>
                      </a:r>
                      <a:r>
                        <a:rPr lang="en-GB" sz="800" b="1" i="1" u="none" strike="noStrike" cap="none">
                          <a:solidFill>
                            <a:schemeClr val="dk1"/>
                          </a:solidFill>
                          <a:latin typeface="Calibri"/>
                          <a:ea typeface="Calibri"/>
                          <a:cs typeface="Calibri"/>
                          <a:sym typeface="Calibri"/>
                        </a:rPr>
                        <a:t>Acceptability:</a:t>
                      </a:r>
                      <a:endParaRPr sz="800" b="1" i="1"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b="1" i="1" u="none" strike="noStrike" cap="none">
                          <a:solidFill>
                            <a:schemeClr val="dk1"/>
                          </a:solidFill>
                          <a:latin typeface="Calibri"/>
                          <a:ea typeface="Calibri"/>
                          <a:cs typeface="Calibri"/>
                          <a:sym typeface="Calibri"/>
                        </a:rPr>
                        <a:t>-</a:t>
                      </a:r>
                      <a:r>
                        <a:rPr lang="en-GB" sz="800" u="none" strike="noStrike" cap="none">
                          <a:solidFill>
                            <a:schemeClr val="dk1"/>
                          </a:solidFill>
                          <a:latin typeface="Calibri"/>
                          <a:ea typeface="Calibri"/>
                          <a:cs typeface="Calibri"/>
                          <a:sym typeface="Calibri"/>
                        </a:rPr>
                        <a:t>All staff are aware of the risk management in place for all areas of OPAL</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 The range of different play types are available for the children through the wide range of opportunities on offer.</a:t>
                      </a:r>
                      <a:endParaRPr sz="800" u="none" strike="noStrike" cap="none">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chemeClr val="dk1"/>
                        </a:buClr>
                        <a:buSzPts val="1100"/>
                        <a:buFont typeface="Arial"/>
                        <a:buNone/>
                      </a:pPr>
                      <a:r>
                        <a:rPr lang="en-GB" sz="800" u="none" strike="noStrike" cap="none">
                          <a:solidFill>
                            <a:schemeClr val="dk1"/>
                          </a:solidFill>
                          <a:latin typeface="Calibri"/>
                          <a:ea typeface="Calibri"/>
                          <a:cs typeface="Calibri"/>
                          <a:sym typeface="Calibri"/>
                        </a:rPr>
                        <a:t>-All staff have completed the relevant training and have demonstrated to the mentor that they fully embrace OPAL play</a:t>
                      </a:r>
                      <a:endParaRPr sz="800" u="none" strike="noStrike" cap="none">
                        <a:solidFill>
                          <a:schemeClr val="dk1"/>
                        </a:solidFill>
                        <a:latin typeface="Calibri"/>
                        <a:ea typeface="Calibri"/>
                        <a:cs typeface="Calibri"/>
                        <a:sym typeface="Calibri"/>
                      </a:endParaRPr>
                    </a:p>
                  </a:txBody>
                  <a:tcPr marL="68575" marR="68575" marT="0" marB="0">
                    <a:lnL w="12700" cap="flat" cmpd="sng">
                      <a:solidFill>
                        <a:srgbClr val="0B5394"/>
                      </a:solidFill>
                      <a:prstDash val="solid"/>
                      <a:round/>
                      <a:headEnd type="none" w="sm" len="sm"/>
                      <a:tailEnd type="none" w="sm" len="sm"/>
                    </a:lnL>
                    <a:lnR w="12700" cap="flat" cmpd="sng">
                      <a:solidFill>
                        <a:srgbClr val="0B5394"/>
                      </a:solidFill>
                      <a:prstDash val="solid"/>
                      <a:round/>
                      <a:headEnd type="none" w="sm" len="sm"/>
                      <a:tailEnd type="none" w="sm" len="sm"/>
                    </a:lnR>
                    <a:lnT w="12700" cap="flat" cmpd="sng">
                      <a:solidFill>
                        <a:srgbClr val="0B5394"/>
                      </a:solidFill>
                      <a:prstDash val="solid"/>
                      <a:round/>
                      <a:headEnd type="none" w="sm" len="sm"/>
                      <a:tailEnd type="none" w="sm" len="sm"/>
                    </a:lnT>
                    <a:lnB w="12700" cap="flat" cmpd="sng">
                      <a:solidFill>
                        <a:srgbClr val="0B5394"/>
                      </a:solidFill>
                      <a:prstDash val="solid"/>
                      <a:round/>
                      <a:headEnd type="none" w="sm" len="sm"/>
                      <a:tailEnd type="none" w="sm" len="sm"/>
                    </a:lnB>
                  </a:tcPr>
                </a:tc>
                <a:tc vMerge="1">
                  <a:txBody>
                    <a:bodyPr/>
                    <a:lstStyle/>
                    <a:p>
                      <a:endParaRPr lang="en-US"/>
                    </a:p>
                  </a:txBody>
                  <a:tcPr/>
                </a:tc>
                <a:extLst>
                  <a:ext uri="{0D108BD9-81ED-4DB2-BD59-A6C34878D82A}">
                    <a16:rowId xmlns:a16="http://schemas.microsoft.com/office/drawing/2014/main" val="10004"/>
                  </a:ext>
                </a:extLst>
              </a:tr>
            </a:tbl>
          </a:graphicData>
        </a:graphic>
      </p:graphicFrame>
      <p:sp>
        <p:nvSpPr>
          <p:cNvPr id="93" name="Google Shape;93;g2e965c5c119_1_0"/>
          <p:cNvSpPr txBox="1">
            <a:spLocks noGrp="1"/>
          </p:cNvSpPr>
          <p:nvPr>
            <p:ph type="title"/>
          </p:nvPr>
        </p:nvSpPr>
        <p:spPr>
          <a:xfrm>
            <a:off x="125000" y="103175"/>
            <a:ext cx="11832300" cy="454200"/>
          </a:xfrm>
          <a:prstGeom prst="rect">
            <a:avLst/>
          </a:prstGeom>
          <a:solidFill>
            <a:srgbClr val="0B5394"/>
          </a:solidFill>
          <a:ln>
            <a:noFill/>
          </a:ln>
        </p:spPr>
        <p:txBody>
          <a:bodyPr spcFirstLastPara="1" wrap="square" lIns="121900" tIns="121900" rIns="121900" bIns="121900" anchor="ctr" anchorCtr="0">
            <a:noAutofit/>
          </a:bodyPr>
          <a:lstStyle/>
          <a:p>
            <a:pPr marL="0" lvl="0" indent="0" algn="l" rtl="0">
              <a:lnSpc>
                <a:spcPct val="100000"/>
              </a:lnSpc>
              <a:spcBef>
                <a:spcPts val="0"/>
              </a:spcBef>
              <a:spcAft>
                <a:spcPts val="0"/>
              </a:spcAft>
              <a:buClr>
                <a:srgbClr val="000000"/>
              </a:buClr>
              <a:buSzPts val="891"/>
              <a:buFont typeface="Arial"/>
              <a:buNone/>
            </a:pPr>
            <a:r>
              <a:rPr lang="en-GB" sz="2437"/>
              <a:t>School Development Plan 2024 - 27</a:t>
            </a:r>
            <a:endParaRPr sz="2437"/>
          </a:p>
        </p:txBody>
      </p:sp>
      <p:pic>
        <p:nvPicPr>
          <p:cNvPr id="94" name="Google Shape;94;g2e965c5c119_1_0" descr="Home - The Coppice Primary School and Nursery"/>
          <p:cNvPicPr preferRelativeResize="0"/>
          <p:nvPr/>
        </p:nvPicPr>
        <p:blipFill rotWithShape="1">
          <a:blip r:embed="rId3">
            <a:alphaModFix/>
          </a:blip>
          <a:srcRect/>
          <a:stretch/>
        </p:blipFill>
        <p:spPr>
          <a:xfrm>
            <a:off x="11360393" y="113302"/>
            <a:ext cx="374406" cy="418798"/>
          </a:xfrm>
          <a:prstGeom prst="rect">
            <a:avLst/>
          </a:prstGeom>
          <a:noFill/>
          <a:ln>
            <a:noFill/>
          </a:ln>
        </p:spPr>
      </p:pic>
      <p:pic>
        <p:nvPicPr>
          <p:cNvPr id="95" name="Google Shape;95;g2e965c5c119_1_0"/>
          <p:cNvPicPr preferRelativeResize="0"/>
          <p:nvPr/>
        </p:nvPicPr>
        <p:blipFill rotWithShape="1">
          <a:blip r:embed="rId4">
            <a:alphaModFix/>
          </a:blip>
          <a:srcRect/>
          <a:stretch/>
        </p:blipFill>
        <p:spPr>
          <a:xfrm>
            <a:off x="10248900" y="103175"/>
            <a:ext cx="1016873" cy="410540"/>
          </a:xfrm>
          <a:prstGeom prst="rect">
            <a:avLst/>
          </a:prstGeom>
          <a:noFill/>
          <a:ln>
            <a:noFill/>
          </a:ln>
        </p:spPr>
      </p:pic>
    </p:spTree>
  </p:cSld>
  <p:clrMapOvr>
    <a:masterClrMapping/>
  </p:clrMapOvr>
</p:sld>
</file>

<file path=ppt/theme/theme1.xml><?xml version="1.0" encoding="utf-8"?>
<a:theme xmlns:a="http://schemas.openxmlformats.org/drawingml/2006/main" name="Coppice">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EA5F35DADE6C4093FE6265E22613BB" ma:contentTypeVersion="18" ma:contentTypeDescription="Create a new document." ma:contentTypeScope="" ma:versionID="990b72e017791610040b77aaf31f0db7">
  <xsd:schema xmlns:xsd="http://www.w3.org/2001/XMLSchema" xmlns:xs="http://www.w3.org/2001/XMLSchema" xmlns:p="http://schemas.microsoft.com/office/2006/metadata/properties" xmlns:ns2="2308ebcb-fd6c-4748-977a-6982263cb383" xmlns:ns3="6f6116e6-7325-4b05-9fdc-6c13c799f3df" targetNamespace="http://schemas.microsoft.com/office/2006/metadata/properties" ma:root="true" ma:fieldsID="c49379abe9de86bb0344cf3c3b1448b2" ns2:_="" ns3:_="">
    <xsd:import namespace="2308ebcb-fd6c-4748-977a-6982263cb383"/>
    <xsd:import namespace="6f6116e6-7325-4b05-9fdc-6c13c799f3d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08ebcb-fd6c-4748-977a-6982263cb3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b697e0f-f111-42dd-b1b0-9a313f6e7a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6116e6-7325-4b05-9fdc-6c13c799f3df"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b0c814d-3651-4d26-ac9b-344a44078130}" ma:internalName="TaxCatchAll" ma:showField="CatchAllData" ma:web="6f6116e6-7325-4b05-9fdc-6c13c799f3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f6116e6-7325-4b05-9fdc-6c13c799f3df" xsi:nil="true"/>
    <lcf76f155ced4ddcb4097134ff3c332f xmlns="2308ebcb-fd6c-4748-977a-6982263cb38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94A64A-F940-4A68-9701-8D299F688ED7}"/>
</file>

<file path=customXml/itemProps2.xml><?xml version="1.0" encoding="utf-8"?>
<ds:datastoreItem xmlns:ds="http://schemas.openxmlformats.org/officeDocument/2006/customXml" ds:itemID="{D10C91F7-35C8-4FDC-B496-881EF05D19E7}">
  <ds:schemaRefs>
    <ds:schemaRef ds:uri="http://schemas.microsoft.com/sharepoint/v3/contenttype/forms"/>
  </ds:schemaRefs>
</ds:datastoreItem>
</file>

<file path=customXml/itemProps3.xml><?xml version="1.0" encoding="utf-8"?>
<ds:datastoreItem xmlns:ds="http://schemas.openxmlformats.org/officeDocument/2006/customXml" ds:itemID="{FA727A72-EAFF-4B4C-B4B2-589C5382130E}">
  <ds:schemaRefs>
    <ds:schemaRef ds:uri="http://schemas.microsoft.com/office/2006/documentManagement/types"/>
    <ds:schemaRef ds:uri="http://purl.org/dc/terms/"/>
    <ds:schemaRef ds:uri="http://schemas.microsoft.com/office/infopath/2007/PartnerControls"/>
    <ds:schemaRef ds:uri="http://www.w3.org/XML/1998/namespace"/>
    <ds:schemaRef ds:uri="http://schemas.openxmlformats.org/package/2006/metadata/core-properties"/>
    <ds:schemaRef ds:uri="http://purl.org/dc/elements/1.1/"/>
    <ds:schemaRef ds:uri="http://schemas.microsoft.com/office/2006/metadata/properties"/>
    <ds:schemaRef ds:uri="ec6a3f8f-a9b4-40a3-93ad-5ce2638cd264"/>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5133</Words>
  <Application>Microsoft Office PowerPoint</Application>
  <PresentationFormat>Widescreen</PresentationFormat>
  <Paragraphs>486</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Coppice</vt:lpstr>
      <vt:lpstr>The Coppice School Development Plan 2024 - 27</vt:lpstr>
      <vt:lpstr>School Development Plan 2024 - 27</vt:lpstr>
      <vt:lpstr>School Development Plan 2024 - 27</vt:lpstr>
      <vt:lpstr>School Development Plan 2024 - 27</vt:lpstr>
      <vt:lpstr>School Development Plan 2024 - 27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Coppice School Development Plan 2024 - 27</dc:title>
  <dc:creator>BHutt@coppiceps.coppice.worcs.sch.uk</dc:creator>
  <cp:lastModifiedBy>Billy Hutt</cp:lastModifiedBy>
  <cp:revision>1</cp:revision>
  <dcterms:created xsi:type="dcterms:W3CDTF">2021-11-23T16:15:01Z</dcterms:created>
  <dcterms:modified xsi:type="dcterms:W3CDTF">2026-01-09T13:26:17Z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0x010100FDEA5F35DADE6C4093FE6265E22613BB</vt:lpwstr>
  </property>
</Properties>
</file>