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4D2A0-33A5-4CA0-9EAF-6BA0A5D6E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51323-E51E-432F-932E-17736FBBF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5B59B-B330-4179-9BF3-2859F1A75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B8E6F-BB0C-45B4-8E00-B1B539A2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D41FF-7D5A-4336-9098-9C6FB0B2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02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B9F41-7D1C-4BAA-9DF6-5A0FC53F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8FC22-56D0-419D-86BE-5CD4665D5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37023-CA6B-4AE5-AF28-6E71DD50D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6B679-2B03-4D8E-900D-BC14C7E30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ECD9B-5B6D-40EE-81E8-DF56CF6F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35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02CD97-1598-4034-A67D-3B01054C1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C59B2-DD6B-4A69-BB15-998B38E0B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73CA9-91C9-4352-AAF0-683AD39FA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7C27-FC12-4430-A916-FA027446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1F0F5-93D7-4096-B583-095FA355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73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E5C28-3396-4CDA-8718-AB131A076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BB216-8499-44F2-ADB7-10C6977E4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0852A-DD21-49A6-A684-95ECA8A1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5F6F9-C6C3-473B-90C0-40128AC5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B5DDC-E72A-4F6D-BA6F-A33D3D99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03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2B46-80BC-4E2A-AD8E-7ED06FB9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593FC-2361-4F59-913B-E72D49C02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F3E23-0050-4BD9-B9B6-53046411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1F1AF-780E-4E79-92E5-08DC7B05F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D2E74-53EB-41E8-A715-E39530D7F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03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688A5-5E7A-47C2-A8C8-619196AF5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A6398-C091-4CB4-8241-B40484252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6C35D-A490-44E5-BF8F-55E9C829B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D9DDC-A409-49AD-A2A7-20D909F0D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5E5CB-32DE-4FE1-909F-BEB81AD16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50ACD-AF58-4B03-97A1-1F3F0D95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2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4838-6E42-4E5F-8FDC-5632F5A11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1B782-BC0A-4BAB-BED5-B04C433BA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FA6A5-E400-4E04-B5A2-2FF9F4E69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8B0C0-C464-4A65-A740-B600CF802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B045C-7F7D-4C82-802D-04DC539AAE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072DCA-F731-4799-99B2-C407DF714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FB457D-8934-4BC5-A1D8-46A0A7069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7F0285-82B4-4352-ACD8-D9867B625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84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AEC5E-6523-4CAA-ABB4-4DC61CA8A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DA2386-9F17-4BB7-A966-2B12391FC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7B1FF-162C-4B69-A494-1CBBBA13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54F1E-39D8-4ED3-8044-92734A4FA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50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088523-2DB8-4AA1-9C49-15C8B06F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2F8C3-8774-469D-BBF3-4A4E2D751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E9AC1-7DFC-422D-B5CD-BE6F4D881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62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29F7B-9719-4C84-9C71-6F8FC7423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EA48D-A266-4217-8550-312D0902D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9D569-581F-4915-B579-2F1D82E04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C9A6F-005F-4AC3-8158-2143955A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B547D-5D2F-4261-9697-4002580B5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05B29-76D1-4E5A-B856-410DD50A9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75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0999E-E77F-46E6-95A0-BBC83CDD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5D22BB-5384-4774-BBAE-C59484BC2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74745-2A42-4927-A3FD-22E18B3DA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70B2D-BCDF-46D3-99A2-FEFCF4873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20FF8-C96C-47D7-A880-FBB1EAFAF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99EB5-C8CE-4D35-AE5A-3601BDECA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09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C7F159-F29D-4736-B851-CA46DBF60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5E4CA-05E0-4C32-9A8C-164554B2C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E9263-94A8-4325-A1DC-2D38E472C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6C867-09EB-46CF-9B8B-E51DA52769AF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A74A7-03DA-42E1-A4F8-07446917D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03EF0-8C43-4971-BD3C-4EDA4A89B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13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 descr="Image result for sikh clothing&quot;">
            <a:extLst>
              <a:ext uri="{FF2B5EF4-FFF2-40B4-BE49-F238E27FC236}">
                <a16:creationId xmlns:a16="http://schemas.microsoft.com/office/drawing/2014/main" id="{F4DB14F5-D010-4A64-BE22-FA716FF7346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3" t="11274" r="15149" b="6255"/>
          <a:stretch/>
        </p:blipFill>
        <p:spPr bwMode="auto">
          <a:xfrm>
            <a:off x="2576366" y="1462720"/>
            <a:ext cx="846022" cy="1569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8459D96-88F2-415C-A4AE-B68655C39186}"/>
              </a:ext>
            </a:extLst>
          </p:cNvPr>
          <p:cNvSpPr/>
          <p:nvPr/>
        </p:nvSpPr>
        <p:spPr>
          <a:xfrm>
            <a:off x="3373150" y="31248"/>
            <a:ext cx="2522662" cy="5779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u="sng" dirty="0">
                <a:latin typeface="XCCW Joined 1a" panose="03050602040000000000" pitchFamily="66" charset="0"/>
              </a:rPr>
              <a:t>Sikhism Y3/4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AB47D4B8-1410-4A27-ADEE-63BADA73E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4392" y="3181096"/>
            <a:ext cx="6167437" cy="0"/>
          </a:xfrm>
          <a:prstGeom prst="rect">
            <a:avLst/>
          </a:prstGeom>
          <a:solidFill>
            <a:srgbClr val="2222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1F7845E8-FAEF-4129-9D5A-C316C8A7E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77" y="78824"/>
            <a:ext cx="2400736" cy="31022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Vocabulary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Sikh</a:t>
            </a:r>
            <a:r>
              <a:rPr lang="en-GB" sz="11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a person who follows the religion of Sikhism – it actually means learner.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Khalsa</a:t>
            </a:r>
            <a:r>
              <a:rPr lang="en-GB" sz="11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Sikh community.</a:t>
            </a:r>
            <a:endParaRPr lang="en-GB" sz="1100" b="1" u="sng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Khanda</a:t>
            </a:r>
            <a:r>
              <a:rPr lang="en-GB" sz="11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the symbol of Sikhism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Guru</a:t>
            </a:r>
            <a:r>
              <a:rPr lang="en-GB" sz="11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leader, guide or teacher of faith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Gurdwara</a:t>
            </a:r>
            <a:r>
              <a:rPr lang="en-GB" sz="11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temple for </a:t>
            </a:r>
            <a:r>
              <a:rPr lang="en-GB" sz="11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Sikhs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Langar</a:t>
            </a:r>
            <a:r>
              <a:rPr lang="en-GB" sz="11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community kitche</a:t>
            </a:r>
            <a:r>
              <a:rPr lang="en-GB" sz="11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n in the temple.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Guru </a:t>
            </a:r>
            <a:r>
              <a:rPr lang="en-GB" sz="1100" b="1" u="sng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Granth</a:t>
            </a:r>
            <a:r>
              <a:rPr lang="en-GB" sz="1100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 Sahib</a:t>
            </a:r>
            <a:r>
              <a:rPr lang="en-GB" sz="11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– Sacred Text</a:t>
            </a:r>
            <a:endParaRPr lang="en-GB" sz="11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6" descr="Image result for penguin">
            <a:extLst>
              <a:ext uri="{FF2B5EF4-FFF2-40B4-BE49-F238E27FC236}">
                <a16:creationId xmlns:a16="http://schemas.microsoft.com/office/drawing/2014/main" id="{1DB35D06-B997-4621-8A5E-2276F5DEE3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08EE24-A027-42A6-A9C6-1FBB9773B76C}"/>
              </a:ext>
            </a:extLst>
          </p:cNvPr>
          <p:cNvSpPr txBox="1"/>
          <p:nvPr/>
        </p:nvSpPr>
        <p:spPr>
          <a:xfrm>
            <a:off x="7835475" y="67642"/>
            <a:ext cx="4148862" cy="4770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Where Sikhism Began: Punjab region of India</a:t>
            </a:r>
          </a:p>
          <a:p>
            <a:endParaRPr lang="en-GB" sz="1100" u="sng" dirty="0">
              <a:latin typeface="XCCW Joined 1a" panose="03050602040000000000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7C86F50-65CC-4B09-A0BE-B1F48EC790E8}"/>
              </a:ext>
            </a:extLst>
          </p:cNvPr>
          <p:cNvSpPr txBox="1"/>
          <p:nvPr/>
        </p:nvSpPr>
        <p:spPr>
          <a:xfrm>
            <a:off x="25289" y="4286187"/>
            <a:ext cx="2844637" cy="25545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Main Beliefs</a:t>
            </a:r>
          </a:p>
          <a:p>
            <a:r>
              <a:rPr lang="en-GB" sz="1000" dirty="0"/>
              <a:t>Sikhism teaches that all human beings are equal and can realise the divine within them through devotion to God, truthful living and service to humanity.</a:t>
            </a:r>
          </a:p>
          <a:p>
            <a:r>
              <a:rPr lang="en-GB" sz="1000" b="1" dirty="0"/>
              <a:t>The core beliefs:</a:t>
            </a:r>
          </a:p>
          <a:p>
            <a:r>
              <a:rPr lang="en-GB" sz="1000" b="1" dirty="0"/>
              <a:t>One God</a:t>
            </a:r>
            <a:endParaRPr lang="en-GB" sz="1000" dirty="0"/>
          </a:p>
          <a:p>
            <a:r>
              <a:rPr lang="en-GB" sz="1000" b="1" dirty="0"/>
              <a:t>All Are Equal</a:t>
            </a:r>
            <a:br>
              <a:rPr lang="en-GB" sz="1000" dirty="0"/>
            </a:br>
            <a:r>
              <a:rPr lang="en-GB" sz="1000" dirty="0"/>
              <a:t>Men and Women have the same rights/responsibilities</a:t>
            </a:r>
          </a:p>
          <a:p>
            <a:r>
              <a:rPr lang="en-GB" sz="1000" b="1" dirty="0"/>
              <a:t>Meditation</a:t>
            </a:r>
            <a:br>
              <a:rPr lang="en-GB" sz="1000" dirty="0"/>
            </a:br>
            <a:r>
              <a:rPr lang="en-GB" sz="1000" dirty="0"/>
              <a:t>Remember God</a:t>
            </a:r>
          </a:p>
          <a:p>
            <a:r>
              <a:rPr lang="en-GB" sz="1000" b="1" dirty="0"/>
              <a:t>Live Honestly (</a:t>
            </a:r>
            <a:r>
              <a:rPr lang="en-GB" sz="1000" b="1" dirty="0" err="1"/>
              <a:t>Kirat</a:t>
            </a:r>
            <a:r>
              <a:rPr lang="en-GB" sz="1000" b="1" dirty="0"/>
              <a:t> Karna)</a:t>
            </a:r>
            <a:br>
              <a:rPr lang="en-GB" sz="1000" dirty="0"/>
            </a:br>
            <a:r>
              <a:rPr lang="en-GB" sz="1000" dirty="0"/>
              <a:t>Sikhs are supposed to work hard and live honestly</a:t>
            </a:r>
          </a:p>
          <a:p>
            <a:r>
              <a:rPr lang="en-GB" sz="1000" b="1" dirty="0"/>
              <a:t>Share with Others (</a:t>
            </a:r>
            <a:r>
              <a:rPr lang="en-GB" sz="1000" b="1" dirty="0" err="1"/>
              <a:t>vand</a:t>
            </a:r>
            <a:r>
              <a:rPr lang="en-GB" sz="1000" b="1" dirty="0"/>
              <a:t> </a:t>
            </a:r>
            <a:r>
              <a:rPr lang="en-GB" sz="1000" b="1" dirty="0" err="1"/>
              <a:t>chakna</a:t>
            </a:r>
            <a:r>
              <a:rPr lang="en-GB" sz="1000" b="1" dirty="0"/>
              <a:t>)</a:t>
            </a:r>
            <a:br>
              <a:rPr lang="en-GB" sz="1000" dirty="0"/>
            </a:br>
            <a:r>
              <a:rPr lang="en-GB" sz="1000" dirty="0"/>
              <a:t>Give to the needy</a:t>
            </a:r>
            <a:r>
              <a:rPr lang="en-GB" sz="1000" b="1" dirty="0">
                <a:latin typeface="Calibri Light" panose="020F0302020204030204" pitchFamily="34" charset="0"/>
              </a:rPr>
              <a:t>.</a:t>
            </a:r>
            <a:endParaRPr lang="en-GB" sz="1000" dirty="0"/>
          </a:p>
        </p:txBody>
      </p:sp>
      <p:sp>
        <p:nvSpPr>
          <p:cNvPr id="18" name="AutoShape 6" descr="Image result for compass">
            <a:extLst>
              <a:ext uri="{FF2B5EF4-FFF2-40B4-BE49-F238E27FC236}">
                <a16:creationId xmlns:a16="http://schemas.microsoft.com/office/drawing/2014/main" id="{2925C7F9-A258-40D4-8266-F0C7D29319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87990" y="3420990"/>
            <a:ext cx="312810" cy="312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8" descr="Image result for compass">
            <a:extLst>
              <a:ext uri="{FF2B5EF4-FFF2-40B4-BE49-F238E27FC236}">
                <a16:creationId xmlns:a16="http://schemas.microsoft.com/office/drawing/2014/main" id="{5D856371-6E41-40DE-8026-4E532044B2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AutoShape 12" descr="Image result for compass">
            <a:extLst>
              <a:ext uri="{FF2B5EF4-FFF2-40B4-BE49-F238E27FC236}">
                <a16:creationId xmlns:a16="http://schemas.microsoft.com/office/drawing/2014/main" id="{CBCC595C-11DC-4752-B361-51E05876B4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8B2439-9192-44AC-B2AC-9DA19F392F57}"/>
              </a:ext>
            </a:extLst>
          </p:cNvPr>
          <p:cNvSpPr txBox="1"/>
          <p:nvPr/>
        </p:nvSpPr>
        <p:spPr>
          <a:xfrm>
            <a:off x="7612137" y="3984979"/>
            <a:ext cx="4514711" cy="286232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900" u="sng" dirty="0"/>
              <a:t>The Gurdwara – Place of Worship</a:t>
            </a:r>
          </a:p>
          <a:p>
            <a:endParaRPr lang="en-GB" sz="900" u="sng" dirty="0"/>
          </a:p>
          <a:p>
            <a:r>
              <a:rPr lang="en-GB" sz="900" dirty="0"/>
              <a:t>All Gurdwaras across the globe have:</a:t>
            </a:r>
          </a:p>
          <a:p>
            <a:r>
              <a:rPr lang="en-GB" sz="900" b="1" dirty="0"/>
              <a:t>The Sikh scripture</a:t>
            </a:r>
            <a:r>
              <a:rPr lang="en-GB" sz="900" dirty="0"/>
              <a:t> - Guru </a:t>
            </a:r>
            <a:r>
              <a:rPr lang="en-GB" sz="900" dirty="0" err="1"/>
              <a:t>Granth</a:t>
            </a:r>
            <a:r>
              <a:rPr lang="en-GB" sz="900" dirty="0"/>
              <a:t> Sahib</a:t>
            </a:r>
            <a:br>
              <a:rPr lang="en-GB" sz="900" dirty="0"/>
            </a:br>
            <a:endParaRPr lang="en-GB" sz="900" dirty="0"/>
          </a:p>
          <a:p>
            <a:r>
              <a:rPr lang="en-GB" sz="900" b="1" dirty="0"/>
              <a:t>Langar -</a:t>
            </a:r>
            <a:r>
              <a:rPr lang="en-GB" sz="900" dirty="0"/>
              <a:t> </a:t>
            </a:r>
            <a:r>
              <a:rPr lang="en-GB" sz="900" b="1" dirty="0"/>
              <a:t>Community Kitchen</a:t>
            </a:r>
            <a:br>
              <a:rPr lang="en-GB" sz="900" dirty="0"/>
            </a:br>
            <a:r>
              <a:rPr lang="en-GB" sz="900" dirty="0"/>
              <a:t>Food is cooked by the members of the community and served by members of the community, to all people at the Gurdwara. </a:t>
            </a:r>
            <a:r>
              <a:rPr lang="en-GB" sz="900" u="sng" dirty="0"/>
              <a:t>(known as </a:t>
            </a:r>
            <a:r>
              <a:rPr lang="en-GB" sz="900" u="sng" dirty="0" err="1"/>
              <a:t>Sewa</a:t>
            </a:r>
            <a:r>
              <a:rPr lang="en-GB" sz="900" u="sng" dirty="0"/>
              <a:t>)</a:t>
            </a:r>
            <a:r>
              <a:rPr lang="en-GB" sz="900" dirty="0"/>
              <a:t>  The idea is to demonstrate equality of all people.</a:t>
            </a:r>
            <a:br>
              <a:rPr lang="en-GB" sz="900" dirty="0"/>
            </a:br>
            <a:endParaRPr lang="en-GB" sz="900" dirty="0"/>
          </a:p>
          <a:p>
            <a:r>
              <a:rPr lang="en-GB" sz="900" b="1" dirty="0"/>
              <a:t>Four Doors - </a:t>
            </a:r>
            <a:r>
              <a:rPr lang="en-GB" sz="900" dirty="0"/>
              <a:t>The gurdwara usually has four doors to show that it is open to all.</a:t>
            </a:r>
          </a:p>
          <a:p>
            <a:r>
              <a:rPr lang="en-GB" sz="900" b="1" dirty="0"/>
              <a:t>The</a:t>
            </a:r>
            <a:r>
              <a:rPr lang="en-GB" sz="900" dirty="0"/>
              <a:t> "</a:t>
            </a:r>
            <a:r>
              <a:rPr lang="en-GB" sz="900" b="1" dirty="0"/>
              <a:t>Nishan Sahib</a:t>
            </a:r>
            <a:r>
              <a:rPr lang="en-GB" sz="900" dirty="0"/>
              <a:t>," a yellow (saffron) triangular flag bearing the Sikh symbol of "Khanda" flies from every Gurdwara. The term '</a:t>
            </a:r>
            <a:r>
              <a:rPr lang="en-GB" sz="900" dirty="0" err="1"/>
              <a:t>nisan</a:t>
            </a:r>
            <a:r>
              <a:rPr lang="en-GB" sz="900" dirty="0"/>
              <a:t>' means 'flag' and 'sahib' is a term of respect.</a:t>
            </a:r>
          </a:p>
          <a:p>
            <a:r>
              <a:rPr lang="en-GB" sz="900" dirty="0"/>
              <a:t>Visitors irrespective of their religion can expect shelter, comfort and food at all Gurdwaras.</a:t>
            </a:r>
          </a:p>
          <a:p>
            <a:r>
              <a:rPr lang="en-GB" sz="900" dirty="0"/>
              <a:t>Everyone who enters a gurdwara must cover their head and take their shoes off. Hands are washed and in some Gurdwaras there are feet washers.</a:t>
            </a:r>
          </a:p>
          <a:p>
            <a:r>
              <a:rPr lang="en-GB" sz="900" dirty="0"/>
              <a:t>There are no chairs, everyone sits on the floor.</a:t>
            </a:r>
          </a:p>
          <a:p>
            <a:r>
              <a:rPr lang="en-GB" sz="900" dirty="0"/>
              <a:t>Men and women do not sit together. The women sit on one side of the Guru </a:t>
            </a:r>
            <a:r>
              <a:rPr lang="en-GB" sz="900" dirty="0" err="1"/>
              <a:t>Granth</a:t>
            </a:r>
            <a:r>
              <a:rPr lang="en-GB" sz="900" dirty="0"/>
              <a:t> Sahib and men on the other. (In some smaller Gurdwaras, men and women may be seen sitting mixed in the congregation.)</a:t>
            </a:r>
          </a:p>
        </p:txBody>
      </p:sp>
      <p:sp>
        <p:nvSpPr>
          <p:cNvPr id="26" name="Text Box 2">
            <a:extLst>
              <a:ext uri="{FF2B5EF4-FFF2-40B4-BE49-F238E27FC236}">
                <a16:creationId xmlns:a16="http://schemas.microsoft.com/office/drawing/2014/main" id="{B04D0E1F-A56B-468E-8E8D-12EF74A99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8531" y="1605651"/>
            <a:ext cx="4175614" cy="90909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Hinduism           Buddhism                                                Islam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2000 BCE           590 BCE               0                                   610 CE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</a:p>
          <a:p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1500 BCE                                         33 CE	                       1500 CE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Judaism                                        Christianity                                                Sikhism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DD3AA8B-0147-4782-8E5D-CD968C47B6DE}"/>
              </a:ext>
            </a:extLst>
          </p:cNvPr>
          <p:cNvCxnSpPr>
            <a:cxnSpLocks/>
          </p:cNvCxnSpPr>
          <p:nvPr/>
        </p:nvCxnSpPr>
        <p:spPr>
          <a:xfrm flipV="1">
            <a:off x="3615924" y="2046344"/>
            <a:ext cx="4081229" cy="71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626B519-4537-4D5C-8956-6C9AD916C590}"/>
              </a:ext>
            </a:extLst>
          </p:cNvPr>
          <p:cNvCxnSpPr>
            <a:cxnSpLocks/>
          </p:cNvCxnSpPr>
          <p:nvPr/>
        </p:nvCxnSpPr>
        <p:spPr>
          <a:xfrm flipV="1">
            <a:off x="3663116" y="1938596"/>
            <a:ext cx="0" cy="826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C5B684F-B230-49D7-8550-DB649D64FFEB}"/>
              </a:ext>
            </a:extLst>
          </p:cNvPr>
          <p:cNvCxnSpPr>
            <a:cxnSpLocks/>
          </p:cNvCxnSpPr>
          <p:nvPr/>
        </p:nvCxnSpPr>
        <p:spPr>
          <a:xfrm flipV="1">
            <a:off x="3905620" y="2057065"/>
            <a:ext cx="0" cy="1026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22AA718-2B6E-4253-A4A5-242FE5F41862}"/>
              </a:ext>
            </a:extLst>
          </p:cNvPr>
          <p:cNvCxnSpPr>
            <a:cxnSpLocks/>
          </p:cNvCxnSpPr>
          <p:nvPr/>
        </p:nvCxnSpPr>
        <p:spPr>
          <a:xfrm>
            <a:off x="4399722" y="1938596"/>
            <a:ext cx="0" cy="1184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7086116-0480-4637-8D4B-F43B49C7FC2E}"/>
              </a:ext>
            </a:extLst>
          </p:cNvPr>
          <p:cNvCxnSpPr>
            <a:cxnSpLocks/>
          </p:cNvCxnSpPr>
          <p:nvPr/>
        </p:nvCxnSpPr>
        <p:spPr>
          <a:xfrm flipV="1">
            <a:off x="5061603" y="1938596"/>
            <a:ext cx="0" cy="826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1541B78-AE94-4E2F-A325-D3A9184B5A05}"/>
              </a:ext>
            </a:extLst>
          </p:cNvPr>
          <p:cNvCxnSpPr>
            <a:cxnSpLocks/>
          </p:cNvCxnSpPr>
          <p:nvPr/>
        </p:nvCxnSpPr>
        <p:spPr>
          <a:xfrm flipV="1">
            <a:off x="6096000" y="1938596"/>
            <a:ext cx="0" cy="826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4186733-D58F-4E89-8BC5-2DEA6685D1DD}"/>
              </a:ext>
            </a:extLst>
          </p:cNvPr>
          <p:cNvCxnSpPr>
            <a:cxnSpLocks/>
          </p:cNvCxnSpPr>
          <p:nvPr/>
        </p:nvCxnSpPr>
        <p:spPr>
          <a:xfrm>
            <a:off x="5378111" y="2057065"/>
            <a:ext cx="0" cy="1026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E3AA2E8-4DDE-4515-8C18-B3A0EEFC882C}"/>
              </a:ext>
            </a:extLst>
          </p:cNvPr>
          <p:cNvCxnSpPr>
            <a:cxnSpLocks/>
          </p:cNvCxnSpPr>
          <p:nvPr/>
        </p:nvCxnSpPr>
        <p:spPr>
          <a:xfrm flipV="1">
            <a:off x="7076661" y="2057065"/>
            <a:ext cx="0" cy="846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74880D06-6FF6-4CEE-9771-63A735948716}"/>
              </a:ext>
            </a:extLst>
          </p:cNvPr>
          <p:cNvSpPr txBox="1"/>
          <p:nvPr/>
        </p:nvSpPr>
        <p:spPr>
          <a:xfrm>
            <a:off x="3207026" y="265043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6" name="AutoShape 4" descr="Image result for om symbol">
            <a:extLst>
              <a:ext uri="{FF2B5EF4-FFF2-40B4-BE49-F238E27FC236}">
                <a16:creationId xmlns:a16="http://schemas.microsoft.com/office/drawing/2014/main" id="{83CD277B-C1C3-409A-8B93-7844EDA920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532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02EC726-926A-4A68-A6CF-8F322D3BE6D8}"/>
              </a:ext>
            </a:extLst>
          </p:cNvPr>
          <p:cNvSpPr txBox="1"/>
          <p:nvPr/>
        </p:nvSpPr>
        <p:spPr>
          <a:xfrm>
            <a:off x="3207026" y="289010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423B52C-83C2-4B4E-81F8-5037DBA57AA5}"/>
              </a:ext>
            </a:extLst>
          </p:cNvPr>
          <p:cNvSpPr txBox="1"/>
          <p:nvPr/>
        </p:nvSpPr>
        <p:spPr>
          <a:xfrm>
            <a:off x="3207026" y="249626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DD7E52-C92E-4EDB-8460-6A87CCB385DC}"/>
              </a:ext>
            </a:extLst>
          </p:cNvPr>
          <p:cNvSpPr txBox="1"/>
          <p:nvPr/>
        </p:nvSpPr>
        <p:spPr>
          <a:xfrm>
            <a:off x="7842546" y="605869"/>
            <a:ext cx="145648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00" u="sng" dirty="0"/>
              <a:t>Main Festivals</a:t>
            </a:r>
          </a:p>
          <a:p>
            <a:r>
              <a:rPr lang="en-GB" sz="900" dirty="0"/>
              <a:t>Hula Mohalla, Baisakhi, </a:t>
            </a:r>
            <a:r>
              <a:rPr lang="en-GB" sz="900" dirty="0" err="1"/>
              <a:t>Divali</a:t>
            </a:r>
            <a:r>
              <a:rPr lang="en-GB" sz="900" dirty="0"/>
              <a:t>, Guru Nanak’s birthday.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2C5DAC-97CB-4F02-9AFA-484FC474A545}"/>
              </a:ext>
            </a:extLst>
          </p:cNvPr>
          <p:cNvSpPr txBox="1"/>
          <p:nvPr/>
        </p:nvSpPr>
        <p:spPr>
          <a:xfrm>
            <a:off x="2581218" y="860562"/>
            <a:ext cx="144794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The Khanda is the symbol of Sikhism. It is a double edged sword. It represents the belief in one God.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B4E0B5-BAC3-4372-8499-F6BAF495C513}"/>
              </a:ext>
            </a:extLst>
          </p:cNvPr>
          <p:cNvSpPr txBox="1"/>
          <p:nvPr/>
        </p:nvSpPr>
        <p:spPr>
          <a:xfrm>
            <a:off x="4062263" y="963966"/>
            <a:ext cx="361268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00" dirty="0"/>
              <a:t>Sacred Text: Guru </a:t>
            </a:r>
            <a:r>
              <a:rPr lang="en-GB" sz="900" dirty="0" err="1"/>
              <a:t>Granth</a:t>
            </a:r>
            <a:r>
              <a:rPr lang="en-GB" sz="900" dirty="0"/>
              <a:t> Sahib.</a:t>
            </a:r>
          </a:p>
          <a:p>
            <a:endParaRPr lang="en-GB" sz="9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6D0BBBE-3363-42F3-B45B-40A3B39C40B8}"/>
              </a:ext>
            </a:extLst>
          </p:cNvPr>
          <p:cNvSpPr txBox="1"/>
          <p:nvPr/>
        </p:nvSpPr>
        <p:spPr>
          <a:xfrm>
            <a:off x="6042803" y="54406"/>
            <a:ext cx="1413412" cy="5078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900" dirty="0"/>
              <a:t>Sikhism is the youngest of the six main world  religions.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C16BFD-3C36-4C14-B8E5-37B5FA972AE7}"/>
              </a:ext>
            </a:extLst>
          </p:cNvPr>
          <p:cNvSpPr txBox="1"/>
          <p:nvPr/>
        </p:nvSpPr>
        <p:spPr>
          <a:xfrm>
            <a:off x="4062718" y="563087"/>
            <a:ext cx="3612232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00" dirty="0"/>
              <a:t>Sikhs believe in one God who has no form or gender. They believe  everyone is equal before God.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79C3A7-890E-49FF-892D-8C72498B8FB7}"/>
              </a:ext>
            </a:extLst>
          </p:cNvPr>
          <p:cNvSpPr txBox="1"/>
          <p:nvPr/>
        </p:nvSpPr>
        <p:spPr>
          <a:xfrm>
            <a:off x="3300940" y="2622498"/>
            <a:ext cx="4323558" cy="1637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00" u="sng" dirty="0"/>
              <a:t>How Sikhism Began</a:t>
            </a:r>
            <a:endParaRPr lang="en-GB" sz="900" dirty="0"/>
          </a:p>
          <a:p>
            <a:r>
              <a:rPr lang="en-GB" sz="900" dirty="0"/>
              <a:t>The Sikh faith was founded by </a:t>
            </a:r>
            <a:r>
              <a:rPr lang="en-GB" sz="900" b="1" u="sng" dirty="0"/>
              <a:t>Guru Nanak</a:t>
            </a:r>
            <a:r>
              <a:rPr lang="en-GB" sz="900" dirty="0"/>
              <a:t> (1469-1539) and shaped by his nine successors in the sixteenth and seventeenth centuries in South Asia. There were 10 Gurus (teachers) but the 9</a:t>
            </a:r>
            <a:r>
              <a:rPr lang="en-GB" sz="900" baseline="30000" dirty="0"/>
              <a:t>th</a:t>
            </a:r>
            <a:r>
              <a:rPr lang="en-GB" sz="900" dirty="0"/>
              <a:t> one was the last human Guru.</a:t>
            </a:r>
          </a:p>
          <a:p>
            <a:endParaRPr lang="en-GB" sz="900" u="sng" dirty="0"/>
          </a:p>
          <a:p>
            <a:r>
              <a:rPr lang="en-GB" sz="900" dirty="0"/>
              <a:t>The last Guru, Guru </a:t>
            </a:r>
            <a:r>
              <a:rPr lang="en-GB" sz="900" dirty="0" err="1"/>
              <a:t>Gobind</a:t>
            </a:r>
            <a:r>
              <a:rPr lang="en-GB" sz="900" dirty="0"/>
              <a:t> Singh (1666- 1708), did not appoint a human successor. Instead, he transferred his authority jointly to two institutions:</a:t>
            </a:r>
          </a:p>
          <a:p>
            <a:endParaRPr lang="en-GB" sz="900" dirty="0"/>
          </a:p>
          <a:p>
            <a:r>
              <a:rPr lang="en-GB" sz="900" b="1" dirty="0"/>
              <a:t>the Guru </a:t>
            </a:r>
            <a:r>
              <a:rPr lang="en-GB" sz="900" b="1" dirty="0" err="1"/>
              <a:t>Granth</a:t>
            </a:r>
            <a:r>
              <a:rPr lang="en-GB" sz="900" b="1" dirty="0"/>
              <a:t> Sahib</a:t>
            </a:r>
            <a:r>
              <a:rPr lang="en-GB" sz="900" dirty="0"/>
              <a:t> (the Sikh scripture)</a:t>
            </a:r>
          </a:p>
          <a:p>
            <a:r>
              <a:rPr lang="en-GB" sz="900" b="1" dirty="0"/>
              <a:t>the Guru Khalsa </a:t>
            </a:r>
            <a:r>
              <a:rPr lang="en-GB" sz="900" b="1" dirty="0" err="1"/>
              <a:t>Panth</a:t>
            </a:r>
            <a:r>
              <a:rPr lang="en-GB" sz="900" dirty="0"/>
              <a:t> (the community of committed Sikh believers initiated through a special ceremony).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5726AB-3AE9-49D6-A0CB-8F1E4FD1D53C}"/>
              </a:ext>
            </a:extLst>
          </p:cNvPr>
          <p:cNvSpPr txBox="1"/>
          <p:nvPr/>
        </p:nvSpPr>
        <p:spPr>
          <a:xfrm>
            <a:off x="9809745" y="608160"/>
            <a:ext cx="2317103" cy="212365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/>
              <a:t>Baisakhi</a:t>
            </a:r>
            <a:r>
              <a:rPr lang="en-GB" sz="1100" dirty="0"/>
              <a:t> </a:t>
            </a:r>
            <a:r>
              <a:rPr lang="en-GB" sz="1100" b="1" dirty="0"/>
              <a:t>Festiva</a:t>
            </a:r>
            <a:r>
              <a:rPr lang="en-GB" sz="1100" dirty="0"/>
              <a:t>l (</a:t>
            </a:r>
            <a:r>
              <a:rPr lang="en-GB" sz="1100" b="1" dirty="0"/>
              <a:t>Vaisakhi) </a:t>
            </a:r>
            <a:r>
              <a:rPr lang="en-GB" sz="1100" dirty="0"/>
              <a:t>– March/April </a:t>
            </a:r>
            <a:r>
              <a:rPr lang="en-GB" sz="1100" b="1" dirty="0"/>
              <a:t>-</a:t>
            </a:r>
            <a:r>
              <a:rPr lang="en-GB" sz="1100" dirty="0"/>
              <a:t> is the festival which celebrates Sikh New Year and the founding of the Sikh community in 1699, known as the </a:t>
            </a:r>
            <a:r>
              <a:rPr lang="en-GB" sz="1100" b="1" dirty="0"/>
              <a:t>Khalsa.</a:t>
            </a:r>
          </a:p>
          <a:p>
            <a:endParaRPr lang="en-GB" sz="1100" b="1" dirty="0"/>
          </a:p>
          <a:p>
            <a:r>
              <a:rPr lang="en-GB" sz="1100" dirty="0"/>
              <a:t>Sikhs parade through the streets singing and chanting in their colourful clothes.</a:t>
            </a:r>
          </a:p>
          <a:p>
            <a:endParaRPr lang="en-GB" sz="1100" dirty="0"/>
          </a:p>
          <a:p>
            <a:r>
              <a:rPr lang="en-GB" sz="1100" dirty="0"/>
              <a:t>In the evening they have a special meal with their family.</a:t>
            </a:r>
            <a:endParaRPr lang="en-GB" sz="1100" b="1" u="sng" dirty="0"/>
          </a:p>
        </p:txBody>
      </p:sp>
      <p:pic>
        <p:nvPicPr>
          <p:cNvPr id="54" name="Picture 53" descr="Image result for sikhism symbol">
            <a:extLst>
              <a:ext uri="{FF2B5EF4-FFF2-40B4-BE49-F238E27FC236}">
                <a16:creationId xmlns:a16="http://schemas.microsoft.com/office/drawing/2014/main" id="{9BC02867-82B8-477A-B4DF-CF70450E221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557" y="82395"/>
            <a:ext cx="537701" cy="685027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Picture 60" descr="Image result for nishan sahib">
            <a:extLst>
              <a:ext uri="{FF2B5EF4-FFF2-40B4-BE49-F238E27FC236}">
                <a16:creationId xmlns:a16="http://schemas.microsoft.com/office/drawing/2014/main" id="{58AB28F6-AA88-49A2-9560-E6096AC0383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86" y="3236482"/>
            <a:ext cx="1419340" cy="977348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86CEFB82-ED2E-4930-A8BE-73B2B9965454}"/>
              </a:ext>
            </a:extLst>
          </p:cNvPr>
          <p:cNvSpPr txBox="1"/>
          <p:nvPr/>
        </p:nvSpPr>
        <p:spPr>
          <a:xfrm>
            <a:off x="217959" y="3607304"/>
            <a:ext cx="950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Nishan Sahib – Sikh flag.</a:t>
            </a:r>
          </a:p>
        </p:txBody>
      </p:sp>
      <p:pic>
        <p:nvPicPr>
          <p:cNvPr id="68" name="Picture 67" descr="Image result for sikhs eating at the gurdwara">
            <a:extLst>
              <a:ext uri="{FF2B5EF4-FFF2-40B4-BE49-F238E27FC236}">
                <a16:creationId xmlns:a16="http://schemas.microsoft.com/office/drawing/2014/main" id="{D4B7F9BA-EAD7-4D8A-89BC-DFBA8C4DE7F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8255" y="2770574"/>
            <a:ext cx="1852410" cy="1316852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8A0D8701-6DDC-48DD-949F-DDAF40F2AAA3}"/>
              </a:ext>
            </a:extLst>
          </p:cNvPr>
          <p:cNvSpPr txBox="1"/>
          <p:nvPr/>
        </p:nvSpPr>
        <p:spPr>
          <a:xfrm>
            <a:off x="10505423" y="4049932"/>
            <a:ext cx="12801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Eating at the Gurdwara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9CD81EA-A932-4F8D-B25C-CB4E9A3C326D}"/>
              </a:ext>
            </a:extLst>
          </p:cNvPr>
          <p:cNvSpPr txBox="1"/>
          <p:nvPr/>
        </p:nvSpPr>
        <p:spPr>
          <a:xfrm>
            <a:off x="4494829" y="6560967"/>
            <a:ext cx="1624613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Young Sikhs are 14 before they embrace all of the 5 K’s.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098341-774E-4210-933B-4382BAAD30CE}"/>
              </a:ext>
            </a:extLst>
          </p:cNvPr>
          <p:cNvSpPr txBox="1"/>
          <p:nvPr/>
        </p:nvSpPr>
        <p:spPr>
          <a:xfrm>
            <a:off x="2597771" y="3072474"/>
            <a:ext cx="716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Traditional Sikh clothing.</a:t>
            </a:r>
          </a:p>
        </p:txBody>
      </p:sp>
      <p:pic>
        <p:nvPicPr>
          <p:cNvPr id="73" name="Picture 72" descr="Image result for sikh gurdwara in london&quot;">
            <a:extLst>
              <a:ext uri="{FF2B5EF4-FFF2-40B4-BE49-F238E27FC236}">
                <a16:creationId xmlns:a16="http://schemas.microsoft.com/office/drawing/2014/main" id="{BE85CFBF-53A4-4863-8FAD-0B524BE95CD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757" y="2742259"/>
            <a:ext cx="1280197" cy="916014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8C039DB-16CD-4953-A9DE-983CB2437EA1}"/>
              </a:ext>
            </a:extLst>
          </p:cNvPr>
          <p:cNvSpPr txBox="1"/>
          <p:nvPr/>
        </p:nvSpPr>
        <p:spPr>
          <a:xfrm>
            <a:off x="8937660" y="3058847"/>
            <a:ext cx="824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Gurdwara in Southall, London</a:t>
            </a:r>
          </a:p>
        </p:txBody>
      </p:sp>
      <p:pic>
        <p:nvPicPr>
          <p:cNvPr id="74" name="Picture 73" descr="The 5Ks - Sikhism">
            <a:extLst>
              <a:ext uri="{FF2B5EF4-FFF2-40B4-BE49-F238E27FC236}">
                <a16:creationId xmlns:a16="http://schemas.microsoft.com/office/drawing/2014/main" id="{C5FCBC0A-83CF-4182-8069-2FF6B02D750B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978" y="4263291"/>
            <a:ext cx="4668468" cy="230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Picture 83" descr="Baisakhi 2021: Check date, time and significance | Culture News | Zee News">
            <a:extLst>
              <a:ext uri="{FF2B5EF4-FFF2-40B4-BE49-F238E27FC236}">
                <a16:creationId xmlns:a16="http://schemas.microsoft.com/office/drawing/2014/main" id="{C11FBA94-FA3F-40B0-860F-DADF2F03B819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345" y="1333015"/>
            <a:ext cx="2018208" cy="115278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id="{49384DB3-68A6-4DA7-B4FE-89504F5E263B}"/>
              </a:ext>
            </a:extLst>
          </p:cNvPr>
          <p:cNvSpPr txBox="1"/>
          <p:nvPr/>
        </p:nvSpPr>
        <p:spPr>
          <a:xfrm>
            <a:off x="8206227" y="2473088"/>
            <a:ext cx="17795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Baisakhi parade</a:t>
            </a:r>
          </a:p>
        </p:txBody>
      </p:sp>
      <p:pic>
        <p:nvPicPr>
          <p:cNvPr id="46" name="Picture 45" descr="ks1 guru granth sahib book islam Illustration - Twinkl">
            <a:extLst>
              <a:ext uri="{FF2B5EF4-FFF2-40B4-BE49-F238E27FC236}">
                <a16:creationId xmlns:a16="http://schemas.microsoft.com/office/drawing/2014/main" id="{6B2C60E1-6956-44E3-B846-EE6565D2C232}"/>
              </a:ext>
            </a:extLst>
          </p:cNvPr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18"/>
          <a:stretch/>
        </p:blipFill>
        <p:spPr bwMode="auto">
          <a:xfrm>
            <a:off x="6017331" y="847547"/>
            <a:ext cx="1443355" cy="6286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13217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48BF19889E5C4A884FE862C12E2E73" ma:contentTypeVersion="12" ma:contentTypeDescription="Create a new document." ma:contentTypeScope="" ma:versionID="0ee70311f3b3bec8a0168dd920c66486">
  <xsd:schema xmlns:xsd="http://www.w3.org/2001/XMLSchema" xmlns:xs="http://www.w3.org/2001/XMLSchema" xmlns:p="http://schemas.microsoft.com/office/2006/metadata/properties" xmlns:ns2="34684cb3-e614-4402-8de7-208e930e3685" xmlns:ns3="9f307c04-8786-433e-8208-e0d42b7344d5" targetNamespace="http://schemas.microsoft.com/office/2006/metadata/properties" ma:root="true" ma:fieldsID="56cccc910d018c99c4927ce5d82f4b50" ns2:_="" ns3:_="">
    <xsd:import namespace="34684cb3-e614-4402-8de7-208e930e3685"/>
    <xsd:import namespace="9f307c04-8786-433e-8208-e0d42b7344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84cb3-e614-4402-8de7-208e930e36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07c04-8786-433e-8208-e0d42b7344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C4E804-E5D4-430B-9F5D-C1AD6EB112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684cb3-e614-4402-8de7-208e930e3685"/>
    <ds:schemaRef ds:uri="9f307c04-8786-433e-8208-e0d42b7344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331883-66DF-4C86-8D8C-84C013D83C08}">
  <ds:schemaRefs>
    <ds:schemaRef ds:uri="http://schemas.microsoft.com/office/2006/metadata/properties"/>
    <ds:schemaRef ds:uri="34684cb3-e614-4402-8de7-208e930e3685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9f307c04-8786-433e-8208-e0d42b7344d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C35B1DA-B4CE-4B67-8372-EFEDF3F1B3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1893</TotalTime>
  <Words>663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XCCW Joined 1a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Page</dc:creator>
  <cp:lastModifiedBy>Louise Rattigan</cp:lastModifiedBy>
  <cp:revision>161</cp:revision>
  <cp:lastPrinted>2022-07-05T12:11:05Z</cp:lastPrinted>
  <dcterms:created xsi:type="dcterms:W3CDTF">2019-06-07T08:13:52Z</dcterms:created>
  <dcterms:modified xsi:type="dcterms:W3CDTF">2022-07-14T15:09:22Z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0x0101004A48BF19889E5C4A884FE862C12E2E73</vt:lpwstr>
  </property>
</Properties>
</file>