
<file path=[Content_Types].xml><?xml version="1.0" encoding="utf-8"?>
<Types xmlns="http://schemas.openxmlformats.org/package/2006/content-types">
  <Default Extension="fntdata" ContentType="application/x-fontdata"/>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Kite One"/>
      <p:regular r:id="rId18"/>
    </p:embeddedFont>
    <p:embeddedFont>
      <p:font typeface="Handle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jfTRXmjFoEIjjLGrIYz4UPRwLf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KiteOne-regular.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customschemas.google.com/relationships/presentationmetadata" Target="meta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font" Target="fonts/Handlee-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ae1e6d40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9ae1e6d406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rPr>
              <a:t>On the </a:t>
            </a:r>
            <a:r>
              <a:rPr lang="en-GB" sz="1200">
                <a:solidFill>
                  <a:srgbClr val="E52120"/>
                </a:solidFill>
              </a:rPr>
              <a:t>shoes template</a:t>
            </a:r>
            <a:r>
              <a:rPr lang="en-GB" sz="1200">
                <a:solidFill>
                  <a:srgbClr val="212529"/>
                </a:solidFill>
              </a:rPr>
              <a:t>, children write or draw the top two things a person could do if they were being bullied.</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They stick their shoes onto their gingerbread template and share their ideas.</a:t>
            </a:r>
            <a:endParaRPr sz="1200">
              <a:solidFill>
                <a:srgbClr val="212529"/>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185dab4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7185dab41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rPr>
              <a:t>Huggy Bears Game: Children move around the space and when the teacher calls “Huggy bears - threes”, the children run and hug each other in a group of three. Repeat this with other numbers.</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Discuss how it feels to be part of a group and how it feels if you are left out. Reinforce the idea (with the Learning Charter) that we all have the right to be included.</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Children have the right to pass (some children are tactilely defensive and may not want to hug. They can join the groups but not hug).</a:t>
            </a:r>
            <a:endParaRPr sz="1200">
              <a:solidFill>
                <a:srgbClr val="212529"/>
              </a:solidFill>
            </a:endParaRPr>
          </a:p>
          <a:p>
            <a:pPr indent="0" lvl="0" marL="0" rtl="0" algn="l">
              <a:lnSpc>
                <a:spcPct val="115000"/>
              </a:lnSpc>
              <a:spcBef>
                <a:spcPts val="1200"/>
              </a:spcBef>
              <a:spcAft>
                <a:spcPts val="1200"/>
              </a:spcAft>
              <a:buSzPts val="1100"/>
              <a:buNone/>
            </a:pPr>
            <a:r>
              <a:t/>
            </a:r>
            <a:endParaRPr sz="1200">
              <a:solidFill>
                <a:srgbClr val="212529"/>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rPr>
              <a:t>Share these ‘calm’ pictures with the children.</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i="1" lang="en-GB" sz="1200">
                <a:solidFill>
                  <a:srgbClr val="212529"/>
                </a:solidFill>
              </a:rPr>
              <a:t>(Invite one of the children to fetch the Jigsaw Chime to indicate that Calm Me Time is about to start. Jigsaw Jack and Jigsaw Jerrie Cat may like to join the class for Calm Me as well.)</a:t>
            </a:r>
            <a:endParaRPr i="1"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I invite you to sit comfortably in your chair with your back nice and straight and your feet flat on the floor, if you can reach. Feel your spine stretching tall.</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Put your hands gently in your laps and close your eyes.</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When I sound the Jigsaw Chime I invite you to listen to the sound until it has gone. Help your mind to keep listening.</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(Sound the Chime.)</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Now place your hands on your tummy and take nice deep breaths, in......and out.....</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Feel your tummy move out and in when you breathe.</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Breathe in through your nose.......feel your tummy getting bigger.</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Breathe out through your mouth as your tummy gets smaller again.</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(Do this a few times, aware that children’s breathing will be quicker than adults’.)</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Enjoy taking a few more deep breaths.</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I breathe in and feel calm.</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I breathe out and feel peaceful.</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When I sound the Chime again this time I invite you to listen until the sound has all gone and then gently open your eyes and bring your attention back into the room.</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Everyone give each other a big peaceful smile.</a:t>
            </a:r>
            <a:endParaRPr sz="1200">
              <a:solidFill>
                <a:srgbClr val="212529"/>
              </a:solidFill>
            </a:endParaRPr>
          </a:p>
          <a:p>
            <a:pPr indent="0" lvl="0" marL="0" rtl="0" algn="l">
              <a:lnSpc>
                <a:spcPct val="115000"/>
              </a:lnSpc>
              <a:spcBef>
                <a:spcPts val="1200"/>
              </a:spcBef>
              <a:spcAft>
                <a:spcPts val="1200"/>
              </a:spcAft>
              <a:buSzPts val="1100"/>
              <a:buNone/>
            </a:pPr>
            <a:r>
              <a:t/>
            </a:r>
            <a:endParaRPr sz="1200">
              <a:solidFill>
                <a:srgbClr val="21252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17dbbdce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717dbbdce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rgbClr val="212529"/>
                </a:solidFill>
              </a:rPr>
              <a:t>Draw out from the children what the song is teaching: it is about looking after each other, because if we look after each other there will be no room for bullying.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18775ba4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718775ba49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rPr>
              <a:t>In the circle, the teacher tells the children that Jigsaw Jack is upset because somebody is bulloing Jack, but Jack doesn't feel comfortable and may feel embarrased or scared to say what is happening. How do you think Jack might be feeling?</a:t>
            </a:r>
            <a:endParaRPr sz="12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GB" sz="1200">
                <a:solidFill>
                  <a:srgbClr val="212529"/>
                </a:solidFill>
              </a:rPr>
              <a:t>The children suggest what might be happening to Jigsaw Jack and the teacher uses their examples to reinforce what bullying could look like. Establish how this is making Jack feel.</a:t>
            </a:r>
            <a:endParaRPr sz="1200">
              <a:solidFill>
                <a:srgbClr val="212529"/>
              </a:solidFill>
            </a:endParaRPr>
          </a:p>
          <a:p>
            <a:pPr indent="0" lvl="0" marL="0" rtl="0" algn="l">
              <a:lnSpc>
                <a:spcPct val="115000"/>
              </a:lnSpc>
              <a:spcBef>
                <a:spcPts val="1200"/>
              </a:spcBef>
              <a:spcAft>
                <a:spcPts val="1200"/>
              </a:spcAft>
              <a:buSzPts val="1100"/>
              <a:buNone/>
            </a:pPr>
            <a:r>
              <a:t/>
            </a:r>
            <a:endParaRPr sz="1200">
              <a:solidFill>
                <a:srgbClr val="2125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9ae24c939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9ae24c939f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212529"/>
                </a:solidFill>
              </a:rPr>
              <a:t>In talking partners, children think about how they could help Jigsaw Jack, and give Jack ideas as to what could be done to stop the bullying. For example, tell an adult.</a:t>
            </a:r>
            <a:endParaRPr sz="1200">
              <a:solidFill>
                <a:srgbClr val="212529"/>
              </a:solidFill>
            </a:endParaRPr>
          </a:p>
          <a:p>
            <a:pPr indent="0" lvl="0" marL="0" rtl="0" algn="l">
              <a:lnSpc>
                <a:spcPct val="115000"/>
              </a:lnSpc>
              <a:spcBef>
                <a:spcPts val="1200"/>
              </a:spcBef>
              <a:spcAft>
                <a:spcPts val="1200"/>
              </a:spcAft>
              <a:buSzPts val="1100"/>
              <a:buNone/>
            </a:pPr>
            <a:r>
              <a:rPr lang="en-GB" sz="1200">
                <a:solidFill>
                  <a:srgbClr val="212529"/>
                </a:solidFill>
              </a:rPr>
              <a:t>Each pair gives their suggestion to Jigsaw Jack and on Jack’s behalf the teacher thanks the children for their suggestions, reinforcing those which could work and writing them on the flip chart.</a:t>
            </a:r>
            <a:endParaRPr sz="1200">
              <a:solidFill>
                <a:srgbClr val="21252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hyperlink" Target="https://jigsawpshe.online/materials/pshe-primary/ages-5-6/celebrating-difference/4-what-do-i-do-about-bully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2225599" cy="1251900"/>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0" y="0"/>
            <a:ext cx="2747023" cy="1545201"/>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118533" y="-66675"/>
            <a:ext cx="9262534" cy="5210175"/>
          </a:xfrm>
          <a:prstGeom prst="rect">
            <a:avLst/>
          </a:prstGeom>
          <a:noFill/>
          <a:ln>
            <a:noFill/>
          </a:ln>
        </p:spPr>
      </p:pic>
      <p:pic>
        <p:nvPicPr>
          <p:cNvPr id="57" name="Google Shape;57;p1"/>
          <p:cNvPicPr preferRelativeResize="0"/>
          <p:nvPr/>
        </p:nvPicPr>
        <p:blipFill rotWithShape="1">
          <a:blip r:embed="rId6">
            <a:alphaModFix/>
          </a:blip>
          <a:srcRect b="0" l="0" r="0" t="0"/>
          <a:stretch/>
        </p:blipFill>
        <p:spPr>
          <a:xfrm>
            <a:off x="62311" y="152400"/>
            <a:ext cx="2747023" cy="1545203"/>
          </a:xfrm>
          <a:prstGeom prst="rect">
            <a:avLst/>
          </a:prstGeom>
          <a:noFill/>
          <a:ln>
            <a:noFill/>
          </a:ln>
        </p:spPr>
      </p:pic>
      <p:pic>
        <p:nvPicPr>
          <p:cNvPr id="58" name="Google Shape;58;p1"/>
          <p:cNvPicPr preferRelativeResize="0"/>
          <p:nvPr/>
        </p:nvPicPr>
        <p:blipFill>
          <a:blip r:embed="rId7">
            <a:alphaModFix/>
          </a:blip>
          <a:stretch>
            <a:fillRect/>
          </a:stretch>
        </p:blipFill>
        <p:spPr>
          <a:xfrm>
            <a:off x="0" y="0"/>
            <a:ext cx="2747023" cy="1545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9ae1e6d406_0_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29" name="Google Shape;129;g39ae1e6d406_0_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p>
        </p:txBody>
      </p:sp>
      <p:pic>
        <p:nvPicPr>
          <p:cNvPr id="130" name="Google Shape;130;g39ae1e6d406_0_3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1" name="Google Shape;131;g39ae1e6d406_0_34"/>
          <p:cNvPicPr preferRelativeResize="0"/>
          <p:nvPr/>
        </p:nvPicPr>
        <p:blipFill>
          <a:blip r:embed="rId4">
            <a:alphaModFix/>
          </a:blip>
          <a:stretch>
            <a:fillRect/>
          </a:stretch>
        </p:blipFill>
        <p:spPr>
          <a:xfrm>
            <a:off x="7334700" y="0"/>
            <a:ext cx="1809299" cy="101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37185dab417_0_17"/>
          <p:cNvPicPr preferRelativeResize="0"/>
          <p:nvPr/>
        </p:nvPicPr>
        <p:blipFill rotWithShape="1">
          <a:blip r:embed="rId3">
            <a:alphaModFix/>
          </a:blip>
          <a:srcRect b="0" l="0" r="0" t="0"/>
          <a:stretch/>
        </p:blipFill>
        <p:spPr>
          <a:xfrm>
            <a:off x="152400" y="152400"/>
            <a:ext cx="1538356" cy="865325"/>
          </a:xfrm>
          <a:prstGeom prst="rect">
            <a:avLst/>
          </a:prstGeom>
          <a:noFill/>
          <a:ln>
            <a:noFill/>
          </a:ln>
        </p:spPr>
      </p:pic>
      <p:pic>
        <p:nvPicPr>
          <p:cNvPr id="137" name="Google Shape;137;g37185dab417_0_17"/>
          <p:cNvPicPr preferRelativeResize="0"/>
          <p:nvPr/>
        </p:nvPicPr>
        <p:blipFill rotWithShape="1">
          <a:blip r:embed="rId4">
            <a:alphaModFix/>
          </a:blip>
          <a:srcRect b="0" l="0" r="0" t="0"/>
          <a:stretch/>
        </p:blipFill>
        <p:spPr>
          <a:xfrm>
            <a:off x="152400" y="152400"/>
            <a:ext cx="1538348" cy="865321"/>
          </a:xfrm>
          <a:prstGeom prst="rect">
            <a:avLst/>
          </a:prstGeom>
          <a:noFill/>
          <a:ln>
            <a:noFill/>
          </a:ln>
        </p:spPr>
      </p:pic>
      <p:pic>
        <p:nvPicPr>
          <p:cNvPr id="138" name="Google Shape;138;g37185dab417_0_17"/>
          <p:cNvPicPr preferRelativeResize="0"/>
          <p:nvPr/>
        </p:nvPicPr>
        <p:blipFill>
          <a:blip r:embed="rId5">
            <a:alphaModFix/>
          </a:blip>
          <a:stretch>
            <a:fillRect/>
          </a:stretch>
        </p:blipFill>
        <p:spPr>
          <a:xfrm>
            <a:off x="1325131" y="760500"/>
            <a:ext cx="7148444" cy="402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2"/>
          <p:cNvPicPr preferRelativeResize="0"/>
          <p:nvPr/>
        </p:nvPicPr>
        <p:blipFill rotWithShape="1">
          <a:blip r:embed="rId3">
            <a:alphaModFix/>
          </a:blip>
          <a:srcRect b="0" l="0" r="0" t="0"/>
          <a:stretch/>
        </p:blipFill>
        <p:spPr>
          <a:xfrm>
            <a:off x="670825" y="557725"/>
            <a:ext cx="7778324" cy="4015650"/>
          </a:xfrm>
          <a:prstGeom prst="rect">
            <a:avLst/>
          </a:prstGeom>
          <a:noFill/>
          <a:ln>
            <a:noFill/>
          </a:ln>
        </p:spPr>
      </p:pic>
      <p:pic>
        <p:nvPicPr>
          <p:cNvPr id="144" name="Google Shape;144;p12"/>
          <p:cNvPicPr preferRelativeResize="0"/>
          <p:nvPr/>
        </p:nvPicPr>
        <p:blipFill rotWithShape="1">
          <a:blip r:embed="rId4">
            <a:alphaModFix/>
          </a:blip>
          <a:srcRect b="0" l="0" r="0" t="0"/>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2" name="Shape 62"/>
        <p:cNvGrpSpPr/>
        <p:nvPr/>
      </p:nvGrpSpPr>
      <p:grpSpPr>
        <a:xfrm>
          <a:off x="0" y="0"/>
          <a:ext cx="0" cy="0"/>
          <a:chOff x="0" y="0"/>
          <a:chExt cx="0" cy="0"/>
        </a:xfrm>
      </p:grpSpPr>
      <p:sp>
        <p:nvSpPr>
          <p:cNvPr id="63" name="Google Shape;63;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Jigsaw Charter</a:t>
            </a:r>
            <a:endParaRPr/>
          </a:p>
        </p:txBody>
      </p:sp>
      <p:sp>
        <p:nvSpPr>
          <p:cNvPr id="64" name="Google Shape;64;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65" name="Google Shape;65;p2"/>
          <p:cNvPicPr preferRelativeResize="0"/>
          <p:nvPr/>
        </p:nvPicPr>
        <p:blipFill rotWithShape="1">
          <a:blip r:embed="rId3">
            <a:alphaModFix/>
          </a:blip>
          <a:srcRect b="0" l="0" r="0" t="0"/>
          <a:stretch/>
        </p:blipFill>
        <p:spPr>
          <a:xfrm>
            <a:off x="3140550" y="192925"/>
            <a:ext cx="3453050" cy="4520650"/>
          </a:xfrm>
          <a:prstGeom prst="rect">
            <a:avLst/>
          </a:prstGeom>
          <a:noFill/>
          <a:ln>
            <a:noFill/>
          </a:ln>
        </p:spPr>
      </p:pic>
      <p:pic>
        <p:nvPicPr>
          <p:cNvPr id="66" name="Google Shape;66;p2"/>
          <p:cNvPicPr preferRelativeResize="0"/>
          <p:nvPr/>
        </p:nvPicPr>
        <p:blipFill rotWithShape="1">
          <a:blip r:embed="rId4">
            <a:alphaModFix/>
          </a:blip>
          <a:srcRect b="0" l="0" r="0" t="0"/>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pic>
        <p:nvPicPr>
          <p:cNvPr id="71" name="Google Shape;71;p3"/>
          <p:cNvPicPr preferRelativeResize="0"/>
          <p:nvPr/>
        </p:nvPicPr>
        <p:blipFill rotWithShape="1">
          <a:blip r:embed="rId3">
            <a:alphaModFix/>
          </a:blip>
          <a:srcRect b="0" l="0" r="0" t="0"/>
          <a:stretch/>
        </p:blipFill>
        <p:spPr>
          <a:xfrm>
            <a:off x="1163479" y="152400"/>
            <a:ext cx="6994800" cy="3934575"/>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228600" y="0"/>
            <a:ext cx="2072999" cy="1166050"/>
          </a:xfrm>
          <a:prstGeom prst="rect">
            <a:avLst/>
          </a:prstGeom>
          <a:noFill/>
          <a:ln>
            <a:noFill/>
          </a:ln>
        </p:spPr>
      </p:pic>
      <p:sp>
        <p:nvSpPr>
          <p:cNvPr id="73" name="Google Shape;73;p3"/>
          <p:cNvSpPr txBox="1"/>
          <p:nvPr/>
        </p:nvSpPr>
        <p:spPr>
          <a:xfrm>
            <a:off x="152400" y="4476656"/>
            <a:ext cx="88392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200"/>
              <a:buFont typeface="Arial"/>
              <a:buNone/>
            </a:pPr>
            <a:r>
              <a:rPr b="0" i="0" lang="en-GB" sz="1200" u="none" cap="none" strike="noStrike">
                <a:solidFill>
                  <a:srgbClr val="666666"/>
                </a:solidFill>
                <a:latin typeface="Kite One"/>
                <a:ea typeface="Kite One"/>
                <a:cs typeface="Kite One"/>
                <a:sym typeface="Kite One"/>
              </a:rPr>
              <a:t>Huggy Bears Game: Children move around the space and when the teacher calls “Huggy bears - threes”, the children run and hug each other in a group of three. Repeat this with other numbers.</a:t>
            </a:r>
            <a:endParaRPr b="0" i="0" sz="1400" u="none" cap="none" strike="noStrike">
              <a:solidFill>
                <a:srgbClr val="666666"/>
              </a:solidFill>
              <a:latin typeface="Kite One"/>
              <a:ea typeface="Kite One"/>
              <a:cs typeface="Kite One"/>
              <a:sym typeface="Kite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7" name="Shape 77"/>
        <p:cNvGrpSpPr/>
        <p:nvPr/>
      </p:nvGrpSpPr>
      <p:grpSpPr>
        <a:xfrm>
          <a:off x="0" y="0"/>
          <a:ext cx="0" cy="0"/>
          <a:chOff x="0" y="0"/>
          <a:chExt cx="0" cy="0"/>
        </a:xfrm>
      </p:grpSpPr>
      <p:sp>
        <p:nvSpPr>
          <p:cNvPr id="78" name="Google Shape;7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b="1" lang="en-GB" sz="3700">
                <a:latin typeface="Handlee"/>
                <a:ea typeface="Handlee"/>
                <a:cs typeface="Handlee"/>
                <a:sym typeface="Handlee"/>
              </a:rPr>
              <a:t>Vocabulary</a:t>
            </a:r>
            <a:endParaRPr b="1" sz="3700">
              <a:latin typeface="Handlee"/>
              <a:ea typeface="Handlee"/>
              <a:cs typeface="Handlee"/>
              <a:sym typeface="Handlee"/>
            </a:endParaRPr>
          </a:p>
          <a:p>
            <a:pPr indent="0" lvl="0" marL="0" rtl="0" algn="l">
              <a:lnSpc>
                <a:spcPct val="115000"/>
              </a:lnSpc>
              <a:spcBef>
                <a:spcPts val="1200"/>
              </a:spcBef>
              <a:spcAft>
                <a:spcPts val="0"/>
              </a:spcAft>
              <a:buClr>
                <a:schemeClr val="dk1"/>
              </a:buClr>
              <a:buSzPts val="1100"/>
              <a:buFont typeface="Arial"/>
              <a:buNone/>
            </a:pPr>
            <a:r>
              <a:rPr lang="en-GB" sz="3700">
                <a:latin typeface="Handlee"/>
                <a:ea typeface="Handlee"/>
                <a:cs typeface="Handlee"/>
                <a:sym typeface="Handlee"/>
              </a:rPr>
              <a:t>Safe</a:t>
            </a:r>
            <a:endParaRPr sz="3700">
              <a:latin typeface="Handlee"/>
              <a:ea typeface="Handlee"/>
              <a:cs typeface="Handlee"/>
              <a:sym typeface="Handlee"/>
            </a:endParaRPr>
          </a:p>
          <a:p>
            <a:pPr indent="0" lvl="0" marL="0" rtl="0" algn="l">
              <a:lnSpc>
                <a:spcPct val="115000"/>
              </a:lnSpc>
              <a:spcBef>
                <a:spcPts val="1200"/>
              </a:spcBef>
              <a:spcAft>
                <a:spcPts val="0"/>
              </a:spcAft>
              <a:buClr>
                <a:schemeClr val="dk1"/>
              </a:buClr>
              <a:buSzPts val="1100"/>
              <a:buFont typeface="Arial"/>
              <a:buNone/>
            </a:pPr>
            <a:r>
              <a:rPr lang="en-GB" sz="3700">
                <a:latin typeface="Handlee"/>
                <a:ea typeface="Handlee"/>
                <a:cs typeface="Handlee"/>
                <a:sym typeface="Handlee"/>
              </a:rPr>
              <a:t>Special</a:t>
            </a:r>
            <a:endParaRPr sz="3700">
              <a:latin typeface="Handlee"/>
              <a:ea typeface="Handlee"/>
              <a:cs typeface="Handlee"/>
              <a:sym typeface="Handlee"/>
            </a:endParaRPr>
          </a:p>
          <a:p>
            <a:pPr indent="0" lvl="0" marL="0" rtl="0" algn="l">
              <a:lnSpc>
                <a:spcPct val="115000"/>
              </a:lnSpc>
              <a:spcBef>
                <a:spcPts val="1200"/>
              </a:spcBef>
              <a:spcAft>
                <a:spcPts val="0"/>
              </a:spcAft>
              <a:buClr>
                <a:schemeClr val="dk1"/>
              </a:buClr>
              <a:buSzPts val="1100"/>
              <a:buFont typeface="Arial"/>
              <a:buNone/>
            </a:pPr>
            <a:r>
              <a:rPr lang="en-GB" sz="3700">
                <a:latin typeface="Handlee"/>
                <a:ea typeface="Handlee"/>
                <a:cs typeface="Handlee"/>
                <a:sym typeface="Handlee"/>
              </a:rPr>
              <a:t>Calm</a:t>
            </a:r>
            <a:endParaRPr sz="3700">
              <a:latin typeface="Handlee"/>
              <a:ea typeface="Handlee"/>
              <a:cs typeface="Handlee"/>
              <a:sym typeface="Handlee"/>
            </a:endParaRPr>
          </a:p>
          <a:p>
            <a:pPr indent="0" lvl="0" marL="0" rtl="0" algn="l">
              <a:lnSpc>
                <a:spcPct val="115000"/>
              </a:lnSpc>
              <a:spcBef>
                <a:spcPts val="1200"/>
              </a:spcBef>
              <a:spcAft>
                <a:spcPts val="1200"/>
              </a:spcAft>
              <a:buSzPts val="1800"/>
              <a:buNone/>
            </a:pPr>
            <a:r>
              <a:t/>
            </a:r>
            <a:endParaRPr/>
          </a:p>
        </p:txBody>
      </p:sp>
      <p:pic>
        <p:nvPicPr>
          <p:cNvPr id="79" name="Google Shape;79;p4"/>
          <p:cNvPicPr preferRelativeResize="0"/>
          <p:nvPr/>
        </p:nvPicPr>
        <p:blipFill rotWithShape="1">
          <a:blip r:embed="rId3">
            <a:alphaModFix/>
          </a:blip>
          <a:srcRect b="0" l="0" r="0" t="0"/>
          <a:stretch/>
        </p:blipFill>
        <p:spPr>
          <a:xfrm>
            <a:off x="-110975" y="9325"/>
            <a:ext cx="1656425" cy="931749"/>
          </a:xfrm>
          <a:prstGeom prst="rect">
            <a:avLst/>
          </a:prstGeom>
          <a:noFill/>
          <a:ln>
            <a:noFill/>
          </a:ln>
        </p:spPr>
      </p:pic>
      <p:pic>
        <p:nvPicPr>
          <p:cNvPr id="80" name="Google Shape;80;p4"/>
          <p:cNvPicPr preferRelativeResize="0"/>
          <p:nvPr/>
        </p:nvPicPr>
        <p:blipFill rotWithShape="1">
          <a:blip r:embed="rId4">
            <a:alphaModFix/>
          </a:blip>
          <a:srcRect b="0" l="0" r="0" t="0"/>
          <a:stretch/>
        </p:blipFill>
        <p:spPr>
          <a:xfrm>
            <a:off x="0" y="0"/>
            <a:ext cx="2048843" cy="1152474"/>
          </a:xfrm>
          <a:prstGeom prst="rect">
            <a:avLst/>
          </a:prstGeom>
          <a:noFill/>
          <a:ln>
            <a:noFill/>
          </a:ln>
        </p:spPr>
      </p:pic>
      <p:pic>
        <p:nvPicPr>
          <p:cNvPr id="81" name="Google Shape;81;p4"/>
          <p:cNvPicPr preferRelativeResize="0"/>
          <p:nvPr/>
        </p:nvPicPr>
        <p:blipFill rotWithShape="1">
          <a:blip r:embed="rId5">
            <a:alphaModFix/>
          </a:blip>
          <a:srcRect b="0" l="0" r="0" t="0"/>
          <a:stretch/>
        </p:blipFill>
        <p:spPr>
          <a:xfrm>
            <a:off x="0" y="0"/>
            <a:ext cx="9144000" cy="5143500"/>
          </a:xfrm>
          <a:prstGeom prst="rect">
            <a:avLst/>
          </a:prstGeom>
          <a:noFill/>
          <a:ln>
            <a:noFill/>
          </a:ln>
        </p:spPr>
      </p:pic>
      <p:pic>
        <p:nvPicPr>
          <p:cNvPr id="82" name="Google Shape;82;p4"/>
          <p:cNvPicPr preferRelativeResize="0"/>
          <p:nvPr/>
        </p:nvPicPr>
        <p:blipFill rotWithShape="1">
          <a:blip r:embed="rId6">
            <a:alphaModFix/>
          </a:blip>
          <a:srcRect b="0" l="0" r="0" t="0"/>
          <a:stretch/>
        </p:blipFill>
        <p:spPr>
          <a:xfrm>
            <a:off x="16188" y="80863"/>
            <a:ext cx="1402088" cy="788675"/>
          </a:xfrm>
          <a:prstGeom prst="rect">
            <a:avLst/>
          </a:prstGeom>
          <a:noFill/>
          <a:ln>
            <a:noFill/>
          </a:ln>
        </p:spPr>
      </p:pic>
      <p:sp>
        <p:nvSpPr>
          <p:cNvPr id="83" name="Google Shape;83;p4"/>
          <p:cNvSpPr txBox="1"/>
          <p:nvPr/>
        </p:nvSpPr>
        <p:spPr>
          <a:xfrm>
            <a:off x="0" y="4690900"/>
            <a:ext cx="4159800" cy="93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666666"/>
                </a:solidFill>
                <a:latin typeface="Kite One"/>
                <a:ea typeface="Kite One"/>
                <a:cs typeface="Kite One"/>
                <a:sym typeface="Kite One"/>
              </a:rPr>
              <a:t>Freeze screen: Calm Me Script in notes</a:t>
            </a:r>
            <a:endParaRPr b="1" i="0" sz="1800" u="none" cap="none" strike="noStrike">
              <a:solidFill>
                <a:srgbClr val="666666"/>
              </a:solidFill>
              <a:latin typeface="Kite One"/>
              <a:ea typeface="Kite One"/>
              <a:cs typeface="Kite One"/>
              <a:sym typeface="Kite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7" name="Shape 87"/>
        <p:cNvGrpSpPr/>
        <p:nvPr/>
      </p:nvGrpSpPr>
      <p:grpSpPr>
        <a:xfrm>
          <a:off x="0" y="0"/>
          <a:ext cx="0" cy="0"/>
          <a:chOff x="0" y="0"/>
          <a:chExt cx="0" cy="0"/>
        </a:xfrm>
      </p:grpSpPr>
      <p:sp>
        <p:nvSpPr>
          <p:cNvPr id="88" name="Google Shape;88;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9" name="Google Shape;89;p5"/>
          <p:cNvSpPr txBox="1"/>
          <p:nvPr>
            <p:ph idx="1" type="body"/>
          </p:nvPr>
        </p:nvSpPr>
        <p:spPr>
          <a:xfrm>
            <a:off x="237325" y="1361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sz="3500">
                <a:latin typeface="Handlee"/>
                <a:ea typeface="Handlee"/>
                <a:cs typeface="Handlee"/>
                <a:sym typeface="Handlee"/>
              </a:rPr>
              <a:t>Calm me</a:t>
            </a:r>
            <a:endParaRPr sz="3500">
              <a:latin typeface="Handlee"/>
              <a:ea typeface="Handlee"/>
              <a:cs typeface="Handlee"/>
              <a:sym typeface="Handlee"/>
            </a:endParaRPr>
          </a:p>
        </p:txBody>
      </p:sp>
      <p:pic>
        <p:nvPicPr>
          <p:cNvPr id="90" name="Google Shape;90;p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717dbbdcef_0_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96" name="Google Shape;96;g3717dbbdcef_0_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04800" lvl="0" marL="457200" rtl="0" algn="l">
              <a:spcBef>
                <a:spcPts val="0"/>
              </a:spcBef>
              <a:spcAft>
                <a:spcPts val="0"/>
              </a:spcAft>
              <a:buClr>
                <a:srgbClr val="212529"/>
              </a:buClr>
              <a:buSzPts val="1200"/>
              <a:buChar char="●"/>
            </a:pPr>
            <a:r>
              <a:rPr i="1" lang="en-GB" sz="1200">
                <a:solidFill>
                  <a:srgbClr val="212529"/>
                </a:solidFill>
              </a:rPr>
              <a:t>Included</a:t>
            </a:r>
            <a:endParaRPr i="1" sz="1200">
              <a:solidFill>
                <a:srgbClr val="212529"/>
              </a:solidFill>
            </a:endParaRPr>
          </a:p>
          <a:p>
            <a:pPr indent="-304800" lvl="0" marL="457200" rtl="0" algn="l">
              <a:spcBef>
                <a:spcPts val="0"/>
              </a:spcBef>
              <a:spcAft>
                <a:spcPts val="0"/>
              </a:spcAft>
              <a:buClr>
                <a:srgbClr val="212529"/>
              </a:buClr>
              <a:buSzPts val="1200"/>
              <a:buChar char="●"/>
            </a:pPr>
            <a:r>
              <a:rPr i="1" lang="en-GB" sz="1200">
                <a:solidFill>
                  <a:srgbClr val="212529"/>
                </a:solidFill>
              </a:rPr>
              <a:t>Bully</a:t>
            </a:r>
            <a:endParaRPr i="1" sz="1200">
              <a:solidFill>
                <a:srgbClr val="212529"/>
              </a:solidFill>
            </a:endParaRPr>
          </a:p>
          <a:p>
            <a:pPr indent="-304800" lvl="0" marL="457200" rtl="0" algn="l">
              <a:spcBef>
                <a:spcPts val="0"/>
              </a:spcBef>
              <a:spcAft>
                <a:spcPts val="0"/>
              </a:spcAft>
              <a:buClr>
                <a:srgbClr val="212529"/>
              </a:buClr>
              <a:buSzPts val="1200"/>
              <a:buChar char="●"/>
            </a:pPr>
            <a:r>
              <a:rPr i="1" lang="en-GB" sz="1200">
                <a:solidFill>
                  <a:srgbClr val="212529"/>
                </a:solidFill>
              </a:rPr>
              <a:t>Bullied</a:t>
            </a:r>
            <a:endParaRPr i="1" sz="1200">
              <a:solidFill>
                <a:srgbClr val="212529"/>
              </a:solidFill>
            </a:endParaRPr>
          </a:p>
        </p:txBody>
      </p:sp>
      <p:pic>
        <p:nvPicPr>
          <p:cNvPr id="97" name="Google Shape;97;g3717dbbdcef_0_24"/>
          <p:cNvPicPr preferRelativeResize="0"/>
          <p:nvPr/>
        </p:nvPicPr>
        <p:blipFill>
          <a:blip r:embed="rId3">
            <a:alphaModFix/>
          </a:blip>
          <a:stretch>
            <a:fillRect/>
          </a:stretch>
        </p:blipFill>
        <p:spPr>
          <a:xfrm>
            <a:off x="311700" y="342900"/>
            <a:ext cx="8879000" cy="241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01" name="Shape 101"/>
        <p:cNvGrpSpPr/>
        <p:nvPr/>
      </p:nvGrpSpPr>
      <p:grpSpPr>
        <a:xfrm>
          <a:off x="0" y="0"/>
          <a:ext cx="0" cy="0"/>
          <a:chOff x="0" y="0"/>
          <a:chExt cx="0" cy="0"/>
        </a:xfrm>
      </p:grpSpPr>
      <p:pic>
        <p:nvPicPr>
          <p:cNvPr id="102" name="Google Shape;102;p6"/>
          <p:cNvPicPr preferRelativeResize="0"/>
          <p:nvPr/>
        </p:nvPicPr>
        <p:blipFill>
          <a:blip r:embed="rId3">
            <a:alphaModFix/>
          </a:blip>
          <a:stretch>
            <a:fillRect/>
          </a:stretch>
        </p:blipFill>
        <p:spPr>
          <a:xfrm>
            <a:off x="-152399" y="-166500"/>
            <a:ext cx="9710924" cy="5462399"/>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0" y="315300"/>
            <a:ext cx="1986124" cy="1117201"/>
          </a:xfrm>
          <a:prstGeom prst="rect">
            <a:avLst/>
          </a:prstGeom>
          <a:noFill/>
          <a:ln>
            <a:noFill/>
          </a:ln>
        </p:spPr>
      </p:pic>
      <p:sp>
        <p:nvSpPr>
          <p:cNvPr id="104" name="Google Shape;104;p6"/>
          <p:cNvSpPr txBox="1"/>
          <p:nvPr/>
        </p:nvSpPr>
        <p:spPr>
          <a:xfrm>
            <a:off x="0" y="5135054"/>
            <a:ext cx="8120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212529"/>
                </a:solidFill>
              </a:rPr>
              <a:t>Sing or listen to the Jigsaw Song: ‘There’s a Place’.</a:t>
            </a:r>
            <a:endParaRPr b="1" i="0" sz="1400" u="none" cap="none" strike="noStrike">
              <a:solidFill>
                <a:srgbClr val="666666"/>
              </a:solidFill>
              <a:latin typeface="Kite One"/>
              <a:ea typeface="Kite One"/>
              <a:cs typeface="Kite One"/>
              <a:sym typeface="Kite One"/>
            </a:endParaRPr>
          </a:p>
        </p:txBody>
      </p:sp>
      <p:sp>
        <p:nvSpPr>
          <p:cNvPr id="105" name="Google Shape;105;p6"/>
          <p:cNvSpPr txBox="1"/>
          <p:nvPr/>
        </p:nvSpPr>
        <p:spPr>
          <a:xfrm>
            <a:off x="0" y="44143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5"/>
              </a:rPr>
              <a:t>There's a Place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g3718775ba49_0_21"/>
          <p:cNvPicPr preferRelativeResize="0"/>
          <p:nvPr/>
        </p:nvPicPr>
        <p:blipFill>
          <a:blip r:embed="rId3">
            <a:alphaModFix/>
          </a:blip>
          <a:stretch>
            <a:fillRect/>
          </a:stretch>
        </p:blipFill>
        <p:spPr>
          <a:xfrm>
            <a:off x="1585061" y="982156"/>
            <a:ext cx="5805677" cy="3265699"/>
          </a:xfrm>
          <a:prstGeom prst="rect">
            <a:avLst/>
          </a:prstGeom>
          <a:noFill/>
          <a:ln>
            <a:noFill/>
          </a:ln>
        </p:spPr>
      </p:pic>
      <p:pic>
        <p:nvPicPr>
          <p:cNvPr id="111" name="Google Shape;111;g3718775ba49_0_21"/>
          <p:cNvPicPr preferRelativeResize="0"/>
          <p:nvPr/>
        </p:nvPicPr>
        <p:blipFill rotWithShape="1">
          <a:blip r:embed="rId4">
            <a:alphaModFix/>
          </a:blip>
          <a:srcRect b="0" l="0" r="0" t="0"/>
          <a:stretch/>
        </p:blipFill>
        <p:spPr>
          <a:xfrm>
            <a:off x="-207955" y="-27777"/>
            <a:ext cx="2396002" cy="1347751"/>
          </a:xfrm>
          <a:prstGeom prst="rect">
            <a:avLst/>
          </a:prstGeom>
          <a:noFill/>
          <a:ln>
            <a:noFill/>
          </a:ln>
        </p:spPr>
      </p:pic>
      <p:pic>
        <p:nvPicPr>
          <p:cNvPr id="112" name="Google Shape;112;g3718775ba49_0_21"/>
          <p:cNvPicPr preferRelativeResize="0"/>
          <p:nvPr/>
        </p:nvPicPr>
        <p:blipFill rotWithShape="1">
          <a:blip r:embed="rId5">
            <a:alphaModFix/>
          </a:blip>
          <a:srcRect b="0" l="0" r="0" t="0"/>
          <a:stretch/>
        </p:blipFill>
        <p:spPr>
          <a:xfrm>
            <a:off x="3624969" y="20688"/>
            <a:ext cx="2269500" cy="701223"/>
          </a:xfrm>
          <a:prstGeom prst="rect">
            <a:avLst/>
          </a:prstGeom>
          <a:noFill/>
          <a:ln>
            <a:noFill/>
          </a:ln>
        </p:spPr>
      </p:pic>
      <p:sp>
        <p:nvSpPr>
          <p:cNvPr id="113" name="Google Shape;113;g3718775ba49_0_21"/>
          <p:cNvSpPr/>
          <p:nvPr/>
        </p:nvSpPr>
        <p:spPr>
          <a:xfrm>
            <a:off x="6295675" y="476708"/>
            <a:ext cx="2568000" cy="2329800"/>
          </a:xfrm>
          <a:prstGeom prst="wedgeRoundRectCallout">
            <a:avLst>
              <a:gd fmla="val -60301" name="adj1"/>
              <a:gd fmla="val 70724"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GB" sz="2600">
                <a:solidFill>
                  <a:schemeClr val="dk1"/>
                </a:solidFill>
                <a:latin typeface="Kite One"/>
                <a:ea typeface="Kite One"/>
                <a:cs typeface="Kite One"/>
                <a:sym typeface="Kite One"/>
              </a:rPr>
              <a:t>How do you think Jack might be feeling?</a:t>
            </a:r>
            <a:endParaRPr b="0" i="0" sz="2600" u="none" cap="none" strike="noStrike">
              <a:solidFill>
                <a:schemeClr val="dk1"/>
              </a:solidFill>
              <a:latin typeface="Kite One"/>
              <a:ea typeface="Kite One"/>
              <a:cs typeface="Kite One"/>
              <a:sym typeface="Kite One"/>
            </a:endParaRPr>
          </a:p>
        </p:txBody>
      </p:sp>
      <p:sp>
        <p:nvSpPr>
          <p:cNvPr id="114" name="Google Shape;114;g3718775ba49_0_21"/>
          <p:cNvSpPr txBox="1"/>
          <p:nvPr/>
        </p:nvSpPr>
        <p:spPr>
          <a:xfrm>
            <a:off x="0" y="4416791"/>
            <a:ext cx="9144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666666"/>
                </a:solidFill>
                <a:latin typeface="Kite One"/>
                <a:ea typeface="Kite One"/>
                <a:cs typeface="Kite One"/>
                <a:sym typeface="Kite One"/>
              </a:rPr>
              <a:t>Tell the children that Jigsaw Jack is upset because somebody is bullying Jack, but Jack doesn't feel comfortable and may feel </a:t>
            </a:r>
            <a:r>
              <a:rPr lang="en-GB" sz="1200">
                <a:solidFill>
                  <a:srgbClr val="666666"/>
                </a:solidFill>
                <a:latin typeface="Kite One"/>
                <a:ea typeface="Kite One"/>
                <a:cs typeface="Kite One"/>
                <a:sym typeface="Kite One"/>
              </a:rPr>
              <a:t>embarrassed</a:t>
            </a:r>
            <a:r>
              <a:rPr lang="en-GB" sz="1200">
                <a:solidFill>
                  <a:srgbClr val="666666"/>
                </a:solidFill>
                <a:latin typeface="Kite One"/>
                <a:ea typeface="Kite One"/>
                <a:cs typeface="Kite One"/>
                <a:sym typeface="Kite One"/>
              </a:rPr>
              <a:t> or scared to say what is happening.</a:t>
            </a:r>
            <a:endParaRPr b="0" i="0" sz="1400" u="none" cap="none" strike="noStrike">
              <a:solidFill>
                <a:srgbClr val="666666"/>
              </a:solidFill>
              <a:latin typeface="Kite One"/>
              <a:ea typeface="Kite One"/>
              <a:cs typeface="Kite One"/>
              <a:sym typeface="Kite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39ae24c939f_0_27"/>
          <p:cNvPicPr preferRelativeResize="0"/>
          <p:nvPr/>
        </p:nvPicPr>
        <p:blipFill>
          <a:blip r:embed="rId3">
            <a:alphaModFix/>
          </a:blip>
          <a:stretch>
            <a:fillRect/>
          </a:stretch>
        </p:blipFill>
        <p:spPr>
          <a:xfrm>
            <a:off x="1999225" y="1472374"/>
            <a:ext cx="4963586" cy="2792017"/>
          </a:xfrm>
          <a:prstGeom prst="rect">
            <a:avLst/>
          </a:prstGeom>
          <a:noFill/>
          <a:ln>
            <a:noFill/>
          </a:ln>
        </p:spPr>
      </p:pic>
      <p:pic>
        <p:nvPicPr>
          <p:cNvPr id="120" name="Google Shape;120;g39ae24c939f_0_27"/>
          <p:cNvPicPr preferRelativeResize="0"/>
          <p:nvPr/>
        </p:nvPicPr>
        <p:blipFill rotWithShape="1">
          <a:blip r:embed="rId4">
            <a:alphaModFix/>
          </a:blip>
          <a:srcRect b="0" l="0" r="0" t="0"/>
          <a:stretch/>
        </p:blipFill>
        <p:spPr>
          <a:xfrm>
            <a:off x="-207955" y="-27777"/>
            <a:ext cx="2396002" cy="1347751"/>
          </a:xfrm>
          <a:prstGeom prst="rect">
            <a:avLst/>
          </a:prstGeom>
          <a:noFill/>
          <a:ln>
            <a:noFill/>
          </a:ln>
        </p:spPr>
      </p:pic>
      <p:pic>
        <p:nvPicPr>
          <p:cNvPr id="121" name="Google Shape;121;g39ae24c939f_0_27"/>
          <p:cNvPicPr preferRelativeResize="0"/>
          <p:nvPr/>
        </p:nvPicPr>
        <p:blipFill rotWithShape="1">
          <a:blip r:embed="rId5">
            <a:alphaModFix/>
          </a:blip>
          <a:srcRect b="0" l="0" r="0" t="0"/>
          <a:stretch/>
        </p:blipFill>
        <p:spPr>
          <a:xfrm>
            <a:off x="3624969" y="20688"/>
            <a:ext cx="2269500" cy="701223"/>
          </a:xfrm>
          <a:prstGeom prst="rect">
            <a:avLst/>
          </a:prstGeom>
          <a:noFill/>
          <a:ln>
            <a:noFill/>
          </a:ln>
        </p:spPr>
      </p:pic>
      <p:sp>
        <p:nvSpPr>
          <p:cNvPr id="122" name="Google Shape;122;g39ae24c939f_0_27"/>
          <p:cNvSpPr/>
          <p:nvPr/>
        </p:nvSpPr>
        <p:spPr>
          <a:xfrm>
            <a:off x="6295675" y="476708"/>
            <a:ext cx="2568000" cy="2329800"/>
          </a:xfrm>
          <a:prstGeom prst="wedgeRoundRectCallout">
            <a:avLst>
              <a:gd fmla="val -60301" name="adj1"/>
              <a:gd fmla="val 70724"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GB" sz="2600">
                <a:solidFill>
                  <a:schemeClr val="dk1"/>
                </a:solidFill>
                <a:latin typeface="Kite One"/>
                <a:ea typeface="Kite One"/>
                <a:cs typeface="Kite One"/>
                <a:sym typeface="Kite One"/>
              </a:rPr>
              <a:t>Jack could _________________________.</a:t>
            </a:r>
            <a:endParaRPr b="0" i="0" sz="2600" u="none" cap="none" strike="noStrike">
              <a:solidFill>
                <a:schemeClr val="dk1"/>
              </a:solidFill>
              <a:latin typeface="Kite One"/>
              <a:ea typeface="Kite One"/>
              <a:cs typeface="Kite One"/>
              <a:sym typeface="Kite One"/>
            </a:endParaRPr>
          </a:p>
        </p:txBody>
      </p:sp>
      <p:sp>
        <p:nvSpPr>
          <p:cNvPr id="123" name="Google Shape;123;g39ae24c939f_0_27"/>
          <p:cNvSpPr txBox="1"/>
          <p:nvPr/>
        </p:nvSpPr>
        <p:spPr>
          <a:xfrm>
            <a:off x="0" y="4416791"/>
            <a:ext cx="9144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n-GB" sz="1200">
                <a:solidFill>
                  <a:srgbClr val="666666"/>
                </a:solidFill>
                <a:latin typeface="Kite One"/>
                <a:ea typeface="Kite One"/>
                <a:cs typeface="Kite One"/>
                <a:sym typeface="Kite One"/>
              </a:rPr>
              <a:t>Tell the children that Jigsaw Jack is upset because somebody is bullying Jack, but Jack doesn't feel xomfortable and may feel embarrassed or scared to say what is happening.</a:t>
            </a:r>
            <a:endParaRPr b="0" i="0" sz="1400" u="none" cap="none" strike="noStrike">
              <a:solidFill>
                <a:srgbClr val="666666"/>
              </a:solidFill>
              <a:latin typeface="Kite One"/>
              <a:ea typeface="Kite One"/>
              <a:cs typeface="Kite One"/>
              <a:sym typeface="Kite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EA5F35DADE6C4093FE6265E22613BB" ma:contentTypeVersion="18" ma:contentTypeDescription="Create a new document." ma:contentTypeScope="" ma:versionID="94914bd5f6d9dc82a78599acaa23148e">
  <xsd:schema xmlns:xsd="http://www.w3.org/2001/XMLSchema" xmlns:xs="http://www.w3.org/2001/XMLSchema" xmlns:p="http://schemas.microsoft.com/office/2006/metadata/properties" xmlns:ns2="2308ebcb-fd6c-4748-977a-6982263cb383" xmlns:ns3="6f6116e6-7325-4b05-9fdc-6c13c799f3df" targetNamespace="http://schemas.microsoft.com/office/2006/metadata/properties" ma:root="true" ma:fieldsID="e2d270c82b8a4fdfc8589d1292f9136f" ns2:_="" ns3:_="">
    <xsd:import namespace="2308ebcb-fd6c-4748-977a-6982263cb383"/>
    <xsd:import namespace="6f6116e6-7325-4b05-9fdc-6c13c799f3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8ebcb-fd6c-4748-977a-6982263cb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697e0f-f111-42dd-b1b0-9a313f6e7a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116e6-7325-4b05-9fdc-6c13c799f3d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b0c814d-3651-4d26-ac9b-344a44078130}" ma:internalName="TaxCatchAll" ma:showField="CatchAllData" ma:web="6f6116e6-7325-4b05-9fdc-6c13c799f3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6116e6-7325-4b05-9fdc-6c13c799f3df" xsi:nil="true"/>
    <lcf76f155ced4ddcb4097134ff3c332f xmlns="2308ebcb-fd6c-4748-977a-6982263cb3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3CB7E3-0058-4720-89B6-FC0549DAEE35}"/>
</file>

<file path=customXml/itemProps2.xml><?xml version="1.0" encoding="utf-8"?>
<ds:datastoreItem xmlns:ds="http://schemas.openxmlformats.org/officeDocument/2006/customXml" ds:itemID="{2F800B8E-27DC-4246-8B69-367D296C12D2}"/>
</file>

<file path=customXml/itemProps3.xml><?xml version="1.0" encoding="utf-8"?>
<ds:datastoreItem xmlns:ds="http://schemas.openxmlformats.org/officeDocument/2006/customXml" ds:itemID="{79045ADF-34B9-4204-BD67-9891F673641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0x010100FDEA5F35DADE6C4093FE6265E22613BB</vt:lpwstr>
  </property>
</Properties>
</file>