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D2A0-33A5-4CA0-9EAF-6BA0A5D6E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51323-E51E-432F-932E-17736FBBF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5B59B-B330-4179-9BF3-2859F1A7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B8E6F-BB0C-45B4-8E00-B1B539A2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D41FF-7D5A-4336-9098-9C6FB0B2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2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9F41-7D1C-4BAA-9DF6-5A0FC53F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8FC22-56D0-419D-86BE-5CD4665D5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37023-CA6B-4AE5-AF28-6E71DD50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6B679-2B03-4D8E-900D-BC14C7E3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ECD9B-5B6D-40EE-81E8-DF56CF6F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5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2CD97-1598-4034-A67D-3B01054C1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C59B2-DD6B-4A69-BB15-998B38E0B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73CA9-91C9-4352-AAF0-683AD39F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A7C27-FC12-4430-A916-FA027446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1F0F5-93D7-4096-B583-095FA355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73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5C28-3396-4CDA-8718-AB131A07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BB216-8499-44F2-ADB7-10C6977E4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0852A-DD21-49A6-A684-95ECA8A1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F6F9-C6C3-473B-90C0-40128AC5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5DDC-E72A-4F6D-BA6F-A33D3D99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3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52B46-80BC-4E2A-AD8E-7ED06FB9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593FC-2361-4F59-913B-E72D49C02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F3E23-0050-4BD9-B9B6-53046411C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1F1AF-780E-4E79-92E5-08DC7B05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D2E74-53EB-41E8-A715-E39530D7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03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88A5-5E7A-47C2-A8C8-619196AF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6398-C091-4CB4-8241-B40484252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6C35D-A490-44E5-BF8F-55E9C829B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D9DDC-A409-49AD-A2A7-20D909F0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5E5CB-32DE-4FE1-909F-BEB81AD1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50ACD-AF58-4B03-97A1-1F3F0D95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7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4838-6E42-4E5F-8FDC-5632F5A1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1B782-BC0A-4BAB-BED5-B04C433BA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FA6A5-E400-4E04-B5A2-2FF9F4E69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C8B0C0-C464-4A65-A740-B600CF802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B045C-7F7D-4C82-802D-04DC539AA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072DCA-F731-4799-99B2-C407DF71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B457D-8934-4BC5-A1D8-46A0A706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F0285-82B4-4352-ACD8-D9867B62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4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EC5E-6523-4CAA-ABB4-4DC61CA8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A2386-9F17-4BB7-A966-2B12391F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7B1FF-162C-4B69-A494-1CBBBA13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54F1E-39D8-4ED3-8044-92734A4F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5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88523-2DB8-4AA1-9C49-15C8B06F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2F8C3-8774-469D-BBF3-4A4E2D75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E9AC1-7DFC-422D-B5CD-BE6F4D88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2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9F7B-9719-4C84-9C71-6F8FC742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EA48D-A266-4217-8550-312D090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9D569-581F-4915-B579-2F1D82E04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C9A6F-005F-4AC3-8158-2143955AB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B547D-5D2F-4261-9697-4002580B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05B29-76D1-4E5A-B856-410DD50A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5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999E-E77F-46E6-95A0-BBC83CDD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D22BB-5384-4774-BBAE-C59484BC2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74745-2A42-4927-A3FD-22E18B3DA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70B2D-BCDF-46D3-99A2-FEFCF487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20FF8-C96C-47D7-A880-FBB1EAFA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99EB5-C8CE-4D35-AE5A-3601BDEC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09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7F159-F29D-4736-B851-CA46DBF6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5E4CA-05E0-4C32-9A8C-164554B2C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E9263-94A8-4325-A1DC-2D38E472C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C867-09EB-46CF-9B8B-E51DA52769AF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74A7-03DA-42E1-A4F8-07446917D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03EF0-8C43-4971-BD3C-4EDA4A89B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CF408-EA44-4CB3-B6AE-ADF32EB2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3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459D96-88F2-415C-A4AE-B68655C39186}"/>
              </a:ext>
            </a:extLst>
          </p:cNvPr>
          <p:cNvSpPr/>
          <p:nvPr/>
        </p:nvSpPr>
        <p:spPr>
          <a:xfrm>
            <a:off x="2985763" y="365549"/>
            <a:ext cx="4110762" cy="5779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latin typeface="XCCW Joined 1a" panose="03050602040000000000" pitchFamily="66" charset="0"/>
              </a:rPr>
              <a:t>Hinduism – Y3/4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B47D4B8-1410-4A27-ADEE-63BADA73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393" y="3116189"/>
            <a:ext cx="6167437" cy="0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1F7845E8-FAEF-4129-9D5A-C316C8A7E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5" y="96076"/>
            <a:ext cx="2432427" cy="28596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Hinduism – the religion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Hindu – a person who follows Hinduism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Deity – A God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Mandir – A Temple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Shrine – A cupboard or table containing all the things a Hindu needs to worship.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Dharma – right way of living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Puja - Worship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 dirty="0">
              <a:effectLst/>
              <a:latin typeface="XCCW Joined 1a" panose="03050602040000000000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 descr="Image result for penguin">
            <a:extLst>
              <a:ext uri="{FF2B5EF4-FFF2-40B4-BE49-F238E27FC236}">
                <a16:creationId xmlns:a16="http://schemas.microsoft.com/office/drawing/2014/main" id="{1DB35D06-B997-4621-8A5E-2276F5DEE3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8EE24-A027-42A6-A9C6-1FBB9773B76C}"/>
              </a:ext>
            </a:extLst>
          </p:cNvPr>
          <p:cNvSpPr txBox="1"/>
          <p:nvPr/>
        </p:nvSpPr>
        <p:spPr>
          <a:xfrm>
            <a:off x="7836112" y="327009"/>
            <a:ext cx="39099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mic Sans MS" panose="030F0702030302020204" pitchFamily="66" charset="0"/>
              </a:rPr>
              <a:t>Where Hinduism Began:   India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C86F50-65CC-4B09-A0BE-B1F48EC790E8}"/>
              </a:ext>
            </a:extLst>
          </p:cNvPr>
          <p:cNvSpPr txBox="1"/>
          <p:nvPr/>
        </p:nvSpPr>
        <p:spPr>
          <a:xfrm>
            <a:off x="49549" y="2987985"/>
            <a:ext cx="225220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XCCW Joined 1a" panose="03050602040000000000" pitchFamily="66" charset="0"/>
              </a:rPr>
              <a:t>Main Beliefs</a:t>
            </a:r>
          </a:p>
          <a:p>
            <a:r>
              <a:rPr lang="en-GB" sz="1000" b="1" i="1" dirty="0">
                <a:solidFill>
                  <a:srgbClr val="002060"/>
                </a:solidFill>
                <a:latin typeface="XCCW Joined 1a" panose="03050602040000000000" pitchFamily="66" charset="0"/>
              </a:rPr>
              <a:t>Dharma</a:t>
            </a:r>
            <a:r>
              <a:rPr lang="en-GB" sz="1000" b="1" dirty="0">
                <a:solidFill>
                  <a:srgbClr val="002060"/>
                </a:solidFill>
                <a:latin typeface="XCCW Joined 1a" panose="03050602040000000000" pitchFamily="66" charset="0"/>
              </a:rPr>
              <a:t>-right way of living</a:t>
            </a:r>
          </a:p>
          <a:p>
            <a:endParaRPr lang="en-GB" sz="1000" b="1" i="1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r>
              <a:rPr lang="en-GB" sz="1000" b="1" i="1" dirty="0">
                <a:solidFill>
                  <a:srgbClr val="002060"/>
                </a:solidFill>
                <a:latin typeface="XCCW Joined 1a" panose="03050602040000000000" pitchFamily="66" charset="0"/>
              </a:rPr>
              <a:t>Reincarnation</a:t>
            </a:r>
            <a:r>
              <a:rPr lang="en-GB" sz="1000" b="1" dirty="0">
                <a:solidFill>
                  <a:srgbClr val="002060"/>
                </a:solidFill>
                <a:latin typeface="XCCW Joined 1a" panose="03050602040000000000" pitchFamily="66" charset="0"/>
              </a:rPr>
              <a:t>-after death of the body the soul enters another living thing.</a:t>
            </a:r>
          </a:p>
          <a:p>
            <a:endParaRPr lang="en-GB" sz="1000" b="1" i="1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r>
              <a:rPr lang="en-GB" sz="1000" b="1" i="1" dirty="0">
                <a:solidFill>
                  <a:srgbClr val="002060"/>
                </a:solidFill>
                <a:latin typeface="XCCW Joined 1a" panose="03050602040000000000" pitchFamily="66" charset="0"/>
              </a:rPr>
              <a:t>Moksha-liberation</a:t>
            </a:r>
            <a:r>
              <a:rPr lang="en-GB" sz="1000" b="1" dirty="0">
                <a:solidFill>
                  <a:srgbClr val="002060"/>
                </a:solidFill>
                <a:latin typeface="XCCW Joined 1a" panose="03050602040000000000" pitchFamily="66" charset="0"/>
              </a:rPr>
              <a:t> of the soul from the cycle of death rebirth.</a:t>
            </a:r>
          </a:p>
          <a:p>
            <a:endParaRPr lang="en-GB" sz="1000" b="1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r>
              <a:rPr lang="en-GB" sz="1000" b="1" i="1" dirty="0">
                <a:solidFill>
                  <a:schemeClr val="accent1">
                    <a:lumMod val="50000"/>
                  </a:schemeClr>
                </a:solidFill>
                <a:latin typeface="XCCW Joined 1a" panose="03050602040000000000" pitchFamily="66" charset="0"/>
              </a:rPr>
              <a:t>Truth</a:t>
            </a:r>
            <a:r>
              <a:rPr lang="en-GB" sz="1000" b="1" dirty="0">
                <a:solidFill>
                  <a:schemeClr val="accent1">
                    <a:lumMod val="50000"/>
                  </a:schemeClr>
                </a:solidFill>
                <a:latin typeface="XCCW Joined 1a" panose="03050602040000000000" pitchFamily="66" charset="0"/>
              </a:rPr>
              <a:t>-is eternal</a:t>
            </a:r>
            <a:endParaRPr lang="en-GB" sz="1000" b="1" i="1" dirty="0">
              <a:solidFill>
                <a:schemeClr val="accent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endParaRPr lang="en-GB" sz="1600" dirty="0">
              <a:latin typeface="XCCW Joined 1a" panose="03050602040000000000" pitchFamily="66" charset="0"/>
            </a:endParaRPr>
          </a:p>
        </p:txBody>
      </p:sp>
      <p:sp>
        <p:nvSpPr>
          <p:cNvPr id="18" name="AutoShape 6" descr="Image result for compass">
            <a:extLst>
              <a:ext uri="{FF2B5EF4-FFF2-40B4-BE49-F238E27FC236}">
                <a16:creationId xmlns:a16="http://schemas.microsoft.com/office/drawing/2014/main" id="{2925C7F9-A258-40D4-8266-F0C7D29319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7990" y="3420990"/>
            <a:ext cx="312810" cy="3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8" descr="Image result for compass">
            <a:extLst>
              <a:ext uri="{FF2B5EF4-FFF2-40B4-BE49-F238E27FC236}">
                <a16:creationId xmlns:a16="http://schemas.microsoft.com/office/drawing/2014/main" id="{5D856371-6E41-40DE-8026-4E532044B2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12" descr="Image result for compass">
            <a:extLst>
              <a:ext uri="{FF2B5EF4-FFF2-40B4-BE49-F238E27FC236}">
                <a16:creationId xmlns:a16="http://schemas.microsoft.com/office/drawing/2014/main" id="{CBCC595C-11DC-4752-B361-51E05876B4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928F1E-A6F1-4362-837C-11F346DD191E}"/>
              </a:ext>
            </a:extLst>
          </p:cNvPr>
          <p:cNvSpPr txBox="1"/>
          <p:nvPr/>
        </p:nvSpPr>
        <p:spPr>
          <a:xfrm>
            <a:off x="2426243" y="4213800"/>
            <a:ext cx="2252208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u="sng" dirty="0"/>
              <a:t>Gods</a:t>
            </a:r>
          </a:p>
          <a:p>
            <a:endParaRPr lang="en-GB" sz="1200" dirty="0"/>
          </a:p>
          <a:p>
            <a:r>
              <a:rPr lang="en-GB" sz="1000" dirty="0"/>
              <a:t>One supreme being: Brahman</a:t>
            </a:r>
          </a:p>
          <a:p>
            <a:endParaRPr lang="en-GB" sz="1000" dirty="0"/>
          </a:p>
          <a:p>
            <a:r>
              <a:rPr lang="en-GB" sz="1000" dirty="0"/>
              <a:t>Popular Deities (Gods): Brahma, Vishnu, Shiva, Hanuman, Lakshmi, Ganesh.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ED4AC21-F245-4703-8EAA-D5B34FA44FD8}"/>
              </a:ext>
            </a:extLst>
          </p:cNvPr>
          <p:cNvSpPr txBox="1"/>
          <p:nvPr/>
        </p:nvSpPr>
        <p:spPr>
          <a:xfrm>
            <a:off x="3802739" y="917314"/>
            <a:ext cx="212531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u="sng" dirty="0"/>
              <a:t>Places of Worship</a:t>
            </a:r>
            <a:r>
              <a:rPr lang="en-GB" sz="1200" dirty="0"/>
              <a:t>:</a:t>
            </a:r>
          </a:p>
          <a:p>
            <a:r>
              <a:rPr lang="en-GB" sz="1200" dirty="0"/>
              <a:t>- The Mandir (temple)</a:t>
            </a:r>
          </a:p>
          <a:p>
            <a:r>
              <a:rPr lang="en-GB" sz="1200" dirty="0"/>
              <a:t>- At home with a shrine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880D06-6FF6-4CEE-9771-63A735948716}"/>
              </a:ext>
            </a:extLst>
          </p:cNvPr>
          <p:cNvSpPr txBox="1"/>
          <p:nvPr/>
        </p:nvSpPr>
        <p:spPr>
          <a:xfrm>
            <a:off x="3207026" y="265043"/>
            <a:ext cx="1397188" cy="70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6" name="AutoShape 4" descr="Image result for om symbol">
            <a:extLst>
              <a:ext uri="{FF2B5EF4-FFF2-40B4-BE49-F238E27FC236}">
                <a16:creationId xmlns:a16="http://schemas.microsoft.com/office/drawing/2014/main" id="{83CD277B-C1C3-409A-8B93-7844EDA920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EC726-926A-4A68-A6CF-8F322D3BE6D8}"/>
              </a:ext>
            </a:extLst>
          </p:cNvPr>
          <p:cNvSpPr txBox="1"/>
          <p:nvPr/>
        </p:nvSpPr>
        <p:spPr>
          <a:xfrm>
            <a:off x="3207026" y="289010"/>
            <a:ext cx="1397188" cy="70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423B52C-83C2-4B4E-81F8-5037DBA57AA5}"/>
              </a:ext>
            </a:extLst>
          </p:cNvPr>
          <p:cNvSpPr txBox="1"/>
          <p:nvPr/>
        </p:nvSpPr>
        <p:spPr>
          <a:xfrm>
            <a:off x="3207026" y="289596"/>
            <a:ext cx="1397188" cy="70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0" name="Picture 6" descr="Image result for hindu symbols">
            <a:extLst>
              <a:ext uri="{FF2B5EF4-FFF2-40B4-BE49-F238E27FC236}">
                <a16:creationId xmlns:a16="http://schemas.microsoft.com/office/drawing/2014/main" id="{7D695871-F4BC-4970-BEE8-56D8B9B2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69" y="-14522"/>
            <a:ext cx="1068362" cy="10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indu temple">
            <a:extLst>
              <a:ext uri="{FF2B5EF4-FFF2-40B4-BE49-F238E27FC236}">
                <a16:creationId xmlns:a16="http://schemas.microsoft.com/office/drawing/2014/main" id="{39845921-7A75-48C4-9EFB-354FFE944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07" y="1611405"/>
            <a:ext cx="1204441" cy="216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indu shrine at home">
            <a:extLst>
              <a:ext uri="{FF2B5EF4-FFF2-40B4-BE49-F238E27FC236}">
                <a16:creationId xmlns:a16="http://schemas.microsoft.com/office/drawing/2014/main" id="{255C876E-49D5-4A19-9B3C-890CE3EA2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511" y="4667277"/>
            <a:ext cx="1664425" cy="210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D945C0-1E8B-49D8-BB80-DD01112128E5}"/>
              </a:ext>
            </a:extLst>
          </p:cNvPr>
          <p:cNvSpPr txBox="1"/>
          <p:nvPr/>
        </p:nvSpPr>
        <p:spPr>
          <a:xfrm>
            <a:off x="9869441" y="1611405"/>
            <a:ext cx="2263784" cy="29084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u="sng" dirty="0"/>
              <a:t>Worship</a:t>
            </a:r>
          </a:p>
          <a:p>
            <a:r>
              <a:rPr lang="en-GB" sz="1100" dirty="0"/>
              <a:t>Hindus worship is usually done in front of a </a:t>
            </a:r>
            <a:r>
              <a:rPr lang="en-GB" sz="1100" u="sng" dirty="0"/>
              <a:t>shrine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Worshipper must be clean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Remove shoes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Ring bell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Light Diva Lamp and wave around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Light incense sticks and move around.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Place red powder as a dot on forehead of deity.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Place red dot on own forehead.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Say prayers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Share food.</a:t>
            </a:r>
          </a:p>
          <a:p>
            <a:r>
              <a:rPr lang="en-GB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D7E52-C92E-4EDB-8460-6A87CCB385DC}"/>
              </a:ext>
            </a:extLst>
          </p:cNvPr>
          <p:cNvSpPr txBox="1"/>
          <p:nvPr/>
        </p:nvSpPr>
        <p:spPr>
          <a:xfrm>
            <a:off x="8443242" y="688593"/>
            <a:ext cx="2351373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Festivals –These are a few:</a:t>
            </a:r>
          </a:p>
          <a:p>
            <a:r>
              <a:rPr lang="en-GB" sz="1100" dirty="0" err="1"/>
              <a:t>Divali</a:t>
            </a:r>
            <a:r>
              <a:rPr lang="en-GB" sz="1100" dirty="0"/>
              <a:t>, Holi, Raksha Bandhan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77017-4529-450C-9912-0701FFECCEFD}"/>
              </a:ext>
            </a:extLst>
          </p:cNvPr>
          <p:cNvSpPr txBox="1"/>
          <p:nvPr/>
        </p:nvSpPr>
        <p:spPr>
          <a:xfrm>
            <a:off x="3811918" y="3748601"/>
            <a:ext cx="1331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Hindu Temple is called a Mandir.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306D0-D2B6-45F8-B30F-7117AAA4FB4F}"/>
              </a:ext>
            </a:extLst>
          </p:cNvPr>
          <p:cNvSpPr txBox="1"/>
          <p:nvPr/>
        </p:nvSpPr>
        <p:spPr>
          <a:xfrm>
            <a:off x="11150508" y="5106744"/>
            <a:ext cx="10196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 home shrine containing one of the Hindu Gods – Ganesh - he is remover of obstacles and God of wisdom.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C5DAC-97CB-4F02-9AFA-484FC474A545}"/>
              </a:ext>
            </a:extLst>
          </p:cNvPr>
          <p:cNvSpPr txBox="1"/>
          <p:nvPr/>
        </p:nvSpPr>
        <p:spPr>
          <a:xfrm>
            <a:off x="2858069" y="929730"/>
            <a:ext cx="10679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Om symbol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4E0B5-BAC3-4372-8499-F6BAF495C513}"/>
              </a:ext>
            </a:extLst>
          </p:cNvPr>
          <p:cNvSpPr txBox="1"/>
          <p:nvPr/>
        </p:nvSpPr>
        <p:spPr>
          <a:xfrm>
            <a:off x="5928057" y="792486"/>
            <a:ext cx="114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Sacred Text: 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The Vedas</a:t>
            </a:r>
          </a:p>
        </p:txBody>
      </p:sp>
      <p:pic>
        <p:nvPicPr>
          <p:cNvPr id="38" name="Picture 37" descr="Image result for vishnu">
            <a:extLst>
              <a:ext uri="{FF2B5EF4-FFF2-40B4-BE49-F238E27FC236}">
                <a16:creationId xmlns:a16="http://schemas.microsoft.com/office/drawing/2014/main" id="{63F1B193-25D8-4592-8349-569B9B2D930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05" y="1202694"/>
            <a:ext cx="1016595" cy="178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Image result for lakshmi hinduism">
            <a:extLst>
              <a:ext uri="{FF2B5EF4-FFF2-40B4-BE49-F238E27FC236}">
                <a16:creationId xmlns:a16="http://schemas.microsoft.com/office/drawing/2014/main" id="{8FE413DF-2A06-4A37-8A71-20B57C7DE40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5" y="4880622"/>
            <a:ext cx="1143629" cy="19773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4A1A2A-9663-4DE3-BCE7-131745480B9E}"/>
              </a:ext>
            </a:extLst>
          </p:cNvPr>
          <p:cNvSpPr txBox="1"/>
          <p:nvPr/>
        </p:nvSpPr>
        <p:spPr>
          <a:xfrm>
            <a:off x="2530626" y="2991294"/>
            <a:ext cx="1084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Vishnu – is the preserver God he comes to earth in many forms – most famous he is Rama or Krishna.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5D1236-7C09-4013-BF13-7BCCDDB32EEF}"/>
              </a:ext>
            </a:extLst>
          </p:cNvPr>
          <p:cNvSpPr txBox="1"/>
          <p:nvPr/>
        </p:nvSpPr>
        <p:spPr>
          <a:xfrm>
            <a:off x="1275180" y="5394955"/>
            <a:ext cx="8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Lakshmi–Goddess of wealth and purity.</a:t>
            </a:r>
          </a:p>
        </p:txBody>
      </p:sp>
      <p:pic>
        <p:nvPicPr>
          <p:cNvPr id="46" name="Picture 45" descr="Image result for Hanuman">
            <a:extLst>
              <a:ext uri="{FF2B5EF4-FFF2-40B4-BE49-F238E27FC236}">
                <a16:creationId xmlns:a16="http://schemas.microsoft.com/office/drawing/2014/main" id="{9F3A5533-5489-4BCE-A333-C932669E1AE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78" y="5376900"/>
            <a:ext cx="1275738" cy="139206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56C1C3D-9B5F-45E5-B258-B595AFDF7E34}"/>
              </a:ext>
            </a:extLst>
          </p:cNvPr>
          <p:cNvSpPr txBox="1"/>
          <p:nvPr/>
        </p:nvSpPr>
        <p:spPr>
          <a:xfrm>
            <a:off x="3294859" y="5712405"/>
            <a:ext cx="1081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Hanuman – The monkey god – is god of courage and strength.</a:t>
            </a:r>
          </a:p>
        </p:txBody>
      </p:sp>
      <p:pic>
        <p:nvPicPr>
          <p:cNvPr id="48" name="Picture 47" descr="what are the vedas">
            <a:extLst>
              <a:ext uri="{FF2B5EF4-FFF2-40B4-BE49-F238E27FC236}">
                <a16:creationId xmlns:a16="http://schemas.microsoft.com/office/drawing/2014/main" id="{FA50B8F2-6587-4EAA-939A-DDA6D5051AA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95" y="256450"/>
            <a:ext cx="78359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37BE275-69A2-45FB-A594-A85CBFF47388}"/>
              </a:ext>
            </a:extLst>
          </p:cNvPr>
          <p:cNvSpPr txBox="1"/>
          <p:nvPr/>
        </p:nvSpPr>
        <p:spPr>
          <a:xfrm>
            <a:off x="5043809" y="1660253"/>
            <a:ext cx="2285874" cy="26439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u="sng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Diwali</a:t>
            </a:r>
            <a:r>
              <a:rPr lang="en-GB" sz="110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is a festival tha</a:t>
            </a:r>
            <a:r>
              <a:rPr lang="en-GB" sz="1100" dirty="0">
                <a:solidFill>
                  <a:srgbClr val="20212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 celebrates a story of good winning over evil</a:t>
            </a:r>
            <a:r>
              <a: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Rama and Sita are the main characters.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Diwali is the five-day Festival of Lights, celebrated by millions of Hindus.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Houses, shops and public places are decorated with small oil lamps called divas.  People also enjoy fireworks and sweets too, so it’s really popular with children.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44E910-DCE8-4BC9-8198-33AFA5C44B91}"/>
              </a:ext>
            </a:extLst>
          </p:cNvPr>
          <p:cNvSpPr txBox="1"/>
          <p:nvPr/>
        </p:nvSpPr>
        <p:spPr>
          <a:xfrm>
            <a:off x="4465091" y="5402312"/>
            <a:ext cx="3484868" cy="14453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  <a:spcAft>
                <a:spcPts val="1125"/>
              </a:spcAft>
            </a:pPr>
            <a:r>
              <a:rPr lang="en-GB" sz="1000" b="1" u="sng" dirty="0">
                <a:solidFill>
                  <a:srgbClr val="424242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Festival: Raksha Bandhan</a:t>
            </a:r>
            <a:r>
              <a:rPr lang="en-GB" sz="1000" dirty="0">
                <a:solidFill>
                  <a:srgbClr val="424242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also abbreviated to Rakhi, is the Hindu festival that celebrates brotherhood and love.</a:t>
            </a:r>
            <a:endParaRPr lang="en-GB" sz="10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l">
              <a:lnSpc>
                <a:spcPts val="1560"/>
              </a:lnSpc>
              <a:spcAft>
                <a:spcPts val="1125"/>
              </a:spcAft>
            </a:pPr>
            <a:r>
              <a:rPr lang="en-GB" sz="1000" dirty="0">
                <a:solidFill>
                  <a:srgbClr val="424242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Traditionally, during the festival sisters tie a </a:t>
            </a:r>
            <a:r>
              <a:rPr lang="en-GB" sz="1000" i="1" dirty="0" err="1">
                <a:solidFill>
                  <a:srgbClr val="424242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rakhi</a:t>
            </a:r>
            <a:r>
              <a:rPr lang="en-GB" sz="1000" dirty="0">
                <a:solidFill>
                  <a:srgbClr val="424242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a bracelet around their brothers' wrists to celebrate their relationship.</a:t>
            </a:r>
            <a:endParaRPr lang="en-GB" sz="10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 descr="Colourful rakhis hanging on a wall ready to be exchanged">
            <a:extLst>
              <a:ext uri="{FF2B5EF4-FFF2-40B4-BE49-F238E27FC236}">
                <a16:creationId xmlns:a16="http://schemas.microsoft.com/office/drawing/2014/main" id="{69DA8EF1-984F-42E2-B850-A66307C8115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81" y="5568963"/>
            <a:ext cx="1019687" cy="124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The Story of Diwali: Rama &amp; Sita. The Ramayana Adapted for Children. (The  Festival of Light.): Amazon.co.uk: Anika, Jay: 9781800980020: Books">
            <a:extLst>
              <a:ext uri="{FF2B5EF4-FFF2-40B4-BE49-F238E27FC236}">
                <a16:creationId xmlns:a16="http://schemas.microsoft.com/office/drawing/2014/main" id="{6AD8B009-6BA7-4CC9-BF9B-1AFAB0F4CBA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89" y="1581822"/>
            <a:ext cx="2351373" cy="299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What are Rangoli patterns? - Maths on Toast">
            <a:extLst>
              <a:ext uri="{FF2B5EF4-FFF2-40B4-BE49-F238E27FC236}">
                <a16:creationId xmlns:a16="http://schemas.microsoft.com/office/drawing/2014/main" id="{030F286F-70E0-4892-891A-E01D5FC60033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44" y="4610618"/>
            <a:ext cx="1043655" cy="76617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1ADD68-08D2-4230-A057-F4DF2FD50C87}"/>
              </a:ext>
            </a:extLst>
          </p:cNvPr>
          <p:cNvSpPr txBox="1"/>
          <p:nvPr/>
        </p:nvSpPr>
        <p:spPr>
          <a:xfrm>
            <a:off x="8438952" y="4726146"/>
            <a:ext cx="9605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Rangoli patterns at Diwali time</a:t>
            </a:r>
          </a:p>
        </p:txBody>
      </p:sp>
      <p:pic>
        <p:nvPicPr>
          <p:cNvPr id="41" name="Picture 40" descr="New Year's Day Challenge – Iroquoia Bruce Trail Club">
            <a:extLst>
              <a:ext uri="{FF2B5EF4-FFF2-40B4-BE49-F238E27FC236}">
                <a16:creationId xmlns:a16="http://schemas.microsoft.com/office/drawing/2014/main" id="{04659307-6DA8-4241-BF30-F536995A1D48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12" y="4351470"/>
            <a:ext cx="1800888" cy="103328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8E5D20-9C80-4DFB-82A6-2B3EFAAFB44D}"/>
              </a:ext>
            </a:extLst>
          </p:cNvPr>
          <p:cNvSpPr txBox="1"/>
          <p:nvPr/>
        </p:nvSpPr>
        <p:spPr>
          <a:xfrm>
            <a:off x="6508864" y="4537032"/>
            <a:ext cx="813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Fireworks at Diwali time</a:t>
            </a:r>
          </a:p>
        </p:txBody>
      </p:sp>
    </p:spTree>
    <p:extLst>
      <p:ext uri="{BB962C8B-B14F-4D97-AF65-F5344CB8AC3E}">
        <p14:creationId xmlns:p14="http://schemas.microsoft.com/office/powerpoint/2010/main" val="191321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48BF19889E5C4A884FE862C12E2E73" ma:contentTypeVersion="12" ma:contentTypeDescription="Create a new document." ma:contentTypeScope="" ma:versionID="0ee70311f3b3bec8a0168dd920c66486">
  <xsd:schema xmlns:xsd="http://www.w3.org/2001/XMLSchema" xmlns:xs="http://www.w3.org/2001/XMLSchema" xmlns:p="http://schemas.microsoft.com/office/2006/metadata/properties" xmlns:ns2="34684cb3-e614-4402-8de7-208e930e3685" xmlns:ns3="9f307c04-8786-433e-8208-e0d42b7344d5" targetNamespace="http://schemas.microsoft.com/office/2006/metadata/properties" ma:root="true" ma:fieldsID="56cccc910d018c99c4927ce5d82f4b50" ns2:_="" ns3:_="">
    <xsd:import namespace="34684cb3-e614-4402-8de7-208e930e3685"/>
    <xsd:import namespace="9f307c04-8786-433e-8208-e0d42b734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84cb3-e614-4402-8de7-208e930e36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07c04-8786-433e-8208-e0d42b7344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331883-66DF-4C86-8D8C-84C013D83C08}">
  <ds:schemaRefs>
    <ds:schemaRef ds:uri="http://purl.org/dc/terms/"/>
    <ds:schemaRef ds:uri="9f307c04-8786-433e-8208-e0d42b7344d5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4684cb3-e614-4402-8de7-208e930e3685"/>
  </ds:schemaRefs>
</ds:datastoreItem>
</file>

<file path=customXml/itemProps2.xml><?xml version="1.0" encoding="utf-8"?>
<ds:datastoreItem xmlns:ds="http://schemas.openxmlformats.org/officeDocument/2006/customXml" ds:itemID="{BAFB1387-54B3-4C13-A03E-01CF0A5CB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684cb3-e614-4402-8de7-208e930e3685"/>
    <ds:schemaRef ds:uri="9f307c04-8786-433e-8208-e0d42b734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35B1DA-B4CE-4B67-8372-EFEDF3F1B3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389</Words>
  <Application>Microsoft Office PowerPoint</Application>
  <PresentationFormat>Widescreen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Page</dc:creator>
  <cp:lastModifiedBy>Louise Rattigan</cp:lastModifiedBy>
  <cp:revision>83</cp:revision>
  <cp:lastPrinted>2019-06-07T10:39:18Z</cp:lastPrinted>
  <dcterms:created xsi:type="dcterms:W3CDTF">2019-06-07T08:13:52Z</dcterms:created>
  <dcterms:modified xsi:type="dcterms:W3CDTF">2022-06-29T10:21:18Z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0x0101004A48BF19889E5C4A884FE862C12E2E73</vt:lpwstr>
  </property>
</Properties>
</file>