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FD5EA"/>
    <a:srgbClr val="E200E2"/>
    <a:srgbClr val="00B050"/>
    <a:srgbClr val="33CCCB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960EA-FBB0-2047-92F5-DD5339082988}" v="32" dt="2026-01-30T10:00:41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/>
    <p:restoredTop sz="94632"/>
  </p:normalViewPr>
  <p:slideViewPr>
    <p:cSldViewPr snapToGrid="0" snapToObjects="1">
      <p:cViewPr varScale="1">
        <p:scale>
          <a:sx n="109" d="100"/>
          <a:sy n="109" d="100"/>
        </p:scale>
        <p:origin x="61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MALLSHAW" userId="S::rebecca.smallshaw@kingsteigntonschool.org.uk::62ea15f9-7e79-471f-9639-4da35402b4db" providerId="AD" clId="Web-{D1F960EA-FBB0-2047-92F5-DD5339082988}"/>
    <pc:docChg chg="modSld">
      <pc:chgData name="Rebecca SMALLSHAW" userId="S::rebecca.smallshaw@kingsteigntonschool.org.uk::62ea15f9-7e79-471f-9639-4da35402b4db" providerId="AD" clId="Web-{D1F960EA-FBB0-2047-92F5-DD5339082988}" dt="2026-01-30T10:00:39.534" v="23" actId="20577"/>
      <pc:docMkLst>
        <pc:docMk/>
      </pc:docMkLst>
      <pc:sldChg chg="modSp">
        <pc:chgData name="Rebecca SMALLSHAW" userId="S::rebecca.smallshaw@kingsteigntonschool.org.uk::62ea15f9-7e79-471f-9639-4da35402b4db" providerId="AD" clId="Web-{D1F960EA-FBB0-2047-92F5-DD5339082988}" dt="2026-01-30T10:00:39.534" v="23" actId="20577"/>
        <pc:sldMkLst>
          <pc:docMk/>
          <pc:sldMk cId="3535548492" sldId="257"/>
        </pc:sldMkLst>
        <pc:spChg chg="mod">
          <ac:chgData name="Rebecca SMALLSHAW" userId="S::rebecca.smallshaw@kingsteigntonschool.org.uk::62ea15f9-7e79-471f-9639-4da35402b4db" providerId="AD" clId="Web-{D1F960EA-FBB0-2047-92F5-DD5339082988}" dt="2026-01-30T10:00:28.409" v="20" actId="20577"/>
          <ac:spMkLst>
            <pc:docMk/>
            <pc:sldMk cId="3535548492" sldId="257"/>
            <ac:spMk id="4" creationId="{56F7B741-E7C4-FF4F-9B37-86E243B3DAC7}"/>
          </ac:spMkLst>
        </pc:spChg>
        <pc:spChg chg="mod">
          <ac:chgData name="Rebecca SMALLSHAW" userId="S::rebecca.smallshaw@kingsteigntonschool.org.uk::62ea15f9-7e79-471f-9639-4da35402b4db" providerId="AD" clId="Web-{D1F960EA-FBB0-2047-92F5-DD5339082988}" dt="2026-01-30T10:00:35.925" v="22" actId="20577"/>
          <ac:spMkLst>
            <pc:docMk/>
            <pc:sldMk cId="3535548492" sldId="257"/>
            <ac:spMk id="28" creationId="{08C9D3C8-40EB-4CAB-AFE6-6F2DAE760386}"/>
          </ac:spMkLst>
        </pc:spChg>
        <pc:spChg chg="mod">
          <ac:chgData name="Rebecca SMALLSHAW" userId="S::rebecca.smallshaw@kingsteigntonschool.org.uk::62ea15f9-7e79-471f-9639-4da35402b4db" providerId="AD" clId="Web-{D1F960EA-FBB0-2047-92F5-DD5339082988}" dt="2026-01-30T10:00:39.534" v="23" actId="20577"/>
          <ac:spMkLst>
            <pc:docMk/>
            <pc:sldMk cId="3535548492" sldId="257"/>
            <ac:spMk id="29" creationId="{A39BCE6B-8A32-409D-BA62-2EFC20292FD5}"/>
          </ac:spMkLst>
        </pc:spChg>
        <pc:graphicFrameChg chg="mod modGraphic">
          <ac:chgData name="Rebecca SMALLSHAW" userId="S::rebecca.smallshaw@kingsteigntonschool.org.uk::62ea15f9-7e79-471f-9639-4da35402b4db" providerId="AD" clId="Web-{D1F960EA-FBB0-2047-92F5-DD5339082988}" dt="2026-01-30T10:00:15.986" v="16"/>
          <ac:graphicFrameMkLst>
            <pc:docMk/>
            <pc:sldMk cId="3535548492" sldId="257"/>
            <ac:graphicFrameMk id="9" creationId="{BBBBDA32-63C6-B04E-9408-14FF1278A35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4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5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359106" y="71021"/>
            <a:ext cx="3574353" cy="577049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Art: Summer Term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Festival Feast (Sculpture)</a:t>
            </a:r>
          </a:p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25036"/>
              </p:ext>
            </p:extLst>
          </p:nvPr>
        </p:nvGraphicFramePr>
        <p:xfrm>
          <a:off x="85023" y="87302"/>
          <a:ext cx="3204816" cy="644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592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257224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3437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21747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omic Sans MS" panose="030F0702030302020204" pitchFamily="66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7428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Relationship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The way that different elements of a work of art are connected to each other or relate to each other.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29711"/>
                  </a:ext>
                </a:extLst>
              </a:tr>
              <a:tr h="10089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2 Dimensional (2D)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Something that exists in the two dimensions, height and width. Drawing, painting, and photography are all forms of two-dimensional artwork.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41574"/>
                  </a:ext>
                </a:extLst>
              </a:tr>
              <a:tr h="5765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3 Dimensional (3D)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Shapes with three dimensions, width, height and depth.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382744"/>
                  </a:ext>
                </a:extLst>
              </a:tr>
              <a:tr h="8537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Design </a:t>
                      </a:r>
                      <a:endParaRPr lang="en-US" sz="1050" dirty="0"/>
                    </a:p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through </a:t>
                      </a:r>
                      <a:endParaRPr lang="en-US" sz="1050" dirty="0"/>
                    </a:p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making</a:t>
                      </a:r>
                      <a:endParaRPr lang="en-US" sz="105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When artists go straight into making something, rather than drawing it out, and then make changes as they go.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98054"/>
                  </a:ext>
                </a:extLst>
              </a:tr>
              <a:tr h="2439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Construct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To build or make something.</a:t>
                      </a:r>
                      <a:endParaRPr lang="en-US" sz="105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12255"/>
                  </a:ext>
                </a:extLst>
              </a:tr>
              <a:tr h="5765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Installation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Setting something up in  a space in order for it to be used or looked at.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47624"/>
                  </a:ext>
                </a:extLst>
              </a:tr>
              <a:tr h="4336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Fabric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Cloth or other material produced by weaving or knitting fibres.</a:t>
                      </a:r>
                      <a:endParaRPr lang="en-US" sz="105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497185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Present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b="0" i="0" u="none" strike="noStrike" noProof="0" dirty="0">
                          <a:solidFill>
                            <a:srgbClr val="000000"/>
                          </a:solidFill>
                          <a:latin typeface="Comic Sans MS"/>
                        </a:rPr>
                        <a:t>To show and talk about you work with others. </a:t>
                      </a:r>
                      <a:endParaRPr lang="en-US" sz="105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4756"/>
                  </a:ext>
                </a:extLst>
              </a:tr>
              <a:tr h="410232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omic Sans MS"/>
                        </a:rPr>
                        <a:t>Share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50" dirty="0">
                          <a:latin typeface="Comic Sans MS"/>
                        </a:rPr>
                        <a:t>Show work to others.</a:t>
                      </a:r>
                      <a:endParaRPr lang="en-US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94813"/>
                  </a:ext>
                </a:extLst>
              </a:tr>
              <a:tr h="576543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omic Sans MS"/>
                        </a:rPr>
                        <a:t>Collaborative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omic Sans MS"/>
                        </a:rPr>
                        <a:t>Produced by or involving two or more parties working together.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267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415744" y="729414"/>
            <a:ext cx="3480016" cy="5790557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>
              <a:latin typeface="Sassoon Primary" pitchFamily="50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7011097" y="88443"/>
            <a:ext cx="2826489" cy="41758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latin typeface="Comic Sans MS"/>
              </a:rPr>
              <a:t>Learning Sequence </a:t>
            </a:r>
            <a:endParaRPr lang="en-GB" sz="1625" b="1" dirty="0">
              <a:latin typeface="Sassoon Primary" pitchFamily="50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48BEA37-8E27-4D28-AA02-9D99119637FD}"/>
              </a:ext>
            </a:extLst>
          </p:cNvPr>
          <p:cNvSpPr/>
          <p:nvPr/>
        </p:nvSpPr>
        <p:spPr>
          <a:xfrm rot="5400000">
            <a:off x="6709950" y="1934682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4AEA13C-E136-411D-90E1-FA08CC96FC84}"/>
              </a:ext>
            </a:extLst>
          </p:cNvPr>
          <p:cNvSpPr/>
          <p:nvPr/>
        </p:nvSpPr>
        <p:spPr>
          <a:xfrm rot="5400000">
            <a:off x="6709950" y="2929133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32FB9C2-8F93-4CF9-8368-46CE5ADC0839}"/>
              </a:ext>
            </a:extLst>
          </p:cNvPr>
          <p:cNvSpPr/>
          <p:nvPr/>
        </p:nvSpPr>
        <p:spPr>
          <a:xfrm rot="5400000">
            <a:off x="6699807" y="3923584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C259B5-7DD0-43CB-9B34-DC8EC8BC9578}"/>
              </a:ext>
            </a:extLst>
          </p:cNvPr>
          <p:cNvSpPr/>
          <p:nvPr/>
        </p:nvSpPr>
        <p:spPr>
          <a:xfrm rot="5400000">
            <a:off x="6699807" y="4918035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178B442-9645-4A09-A80D-99A7B8215FE7}"/>
              </a:ext>
            </a:extLst>
          </p:cNvPr>
          <p:cNvSpPr/>
          <p:nvPr/>
        </p:nvSpPr>
        <p:spPr>
          <a:xfrm rot="5400000">
            <a:off x="6699799" y="5921551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0D36E53-68FA-4C94-99BB-056832ED9DBD}"/>
              </a:ext>
            </a:extLst>
          </p:cNvPr>
          <p:cNvSpPr/>
          <p:nvPr/>
        </p:nvSpPr>
        <p:spPr>
          <a:xfrm rot="5400000">
            <a:off x="6714994" y="940231"/>
            <a:ext cx="1159304" cy="53670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3C6-23C8-411D-A828-9F4D12C7EE53}"/>
              </a:ext>
            </a:extLst>
          </p:cNvPr>
          <p:cNvSpPr txBox="1"/>
          <p:nvPr/>
        </p:nvSpPr>
        <p:spPr>
          <a:xfrm>
            <a:off x="7161201" y="9916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53274-4706-4875-9964-46797FD988E9}"/>
              </a:ext>
            </a:extLst>
          </p:cNvPr>
          <p:cNvSpPr txBox="1"/>
          <p:nvPr/>
        </p:nvSpPr>
        <p:spPr>
          <a:xfrm>
            <a:off x="7151050" y="1995212"/>
            <a:ext cx="256802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23EF4-1AB8-48A9-9FCC-4B2774AA9E50}"/>
              </a:ext>
            </a:extLst>
          </p:cNvPr>
          <p:cNvSpPr txBox="1"/>
          <p:nvPr/>
        </p:nvSpPr>
        <p:spPr>
          <a:xfrm>
            <a:off x="7156064" y="29896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D6A9E-035B-4888-BB32-B2B70A635E73}"/>
              </a:ext>
            </a:extLst>
          </p:cNvPr>
          <p:cNvSpPr txBox="1"/>
          <p:nvPr/>
        </p:nvSpPr>
        <p:spPr>
          <a:xfrm>
            <a:off x="7151049" y="3968875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4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DB5F2-C7BD-4271-BCDC-08E68EA5CAB0}"/>
              </a:ext>
            </a:extLst>
          </p:cNvPr>
          <p:cNvSpPr txBox="1"/>
          <p:nvPr/>
        </p:nvSpPr>
        <p:spPr>
          <a:xfrm>
            <a:off x="7151050" y="49632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5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8E028-F892-445D-910A-DF343E03D670}"/>
              </a:ext>
            </a:extLst>
          </p:cNvPr>
          <p:cNvSpPr txBox="1"/>
          <p:nvPr/>
        </p:nvSpPr>
        <p:spPr>
          <a:xfrm>
            <a:off x="7147188" y="59677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Sassoon Primary" pitchFamily="50" charset="0"/>
              </a:rPr>
              <a:t>6</a:t>
            </a:r>
          </a:p>
          <a:p>
            <a:pPr algn="ctr"/>
            <a:endParaRPr lang="en-GB" sz="1100" b="1" dirty="0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7620843" y="62005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Explore who Claes Oldenburg, Lucia 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Hierro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and Rowen Briggs Smith represent food through sculpture.</a:t>
            </a:r>
            <a:endParaRPr lang="en-GB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7601815" y="165430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Use drawing skills to create pictures of food.</a:t>
            </a:r>
            <a:endParaRPr lang="en-GB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7613445" y="261783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Use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M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odroc to create sculptures of food.</a:t>
            </a:r>
            <a:endParaRPr lang="en-GB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7622323" y="3612286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Complete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M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odroc sculpture. </a:t>
            </a:r>
            <a:endParaRPr lang="en-GB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7613445" y="4606737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omic Sans MS"/>
              </a:rPr>
              <a:t>Create a collaborative observational drawing on fabric</a:t>
            </a:r>
            <a:r>
              <a:rPr lang="en-GB" sz="1200" dirty="0">
                <a:solidFill>
                  <a:srgbClr val="000000"/>
                </a:solidFill>
                <a:latin typeface="Comic Sans MS"/>
              </a:rPr>
              <a:t>.</a:t>
            </a:r>
            <a:endParaRPr lang="en-GB" sz="12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7613445" y="5614044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Comic Sans MS"/>
              </a:rPr>
              <a:t>Share, review and reflect on artwork</a:t>
            </a:r>
            <a:r>
              <a:rPr lang="en-GB" sz="1200" dirty="0">
                <a:solidFill>
                  <a:srgbClr val="000000"/>
                </a:solidFill>
                <a:latin typeface="Comic Sans MS"/>
              </a:rPr>
              <a:t>.</a:t>
            </a: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18F9F-DC94-4117-AD2D-7CFE3B0C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26" y="4702731"/>
            <a:ext cx="3014885" cy="169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C227C1-6B06-4656-8D59-14E0C629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22" y="910957"/>
            <a:ext cx="1424853" cy="1424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B238E-789C-4FFF-ADDA-A3D752BE3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362" y="2608871"/>
            <a:ext cx="3018249" cy="16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990a53-05bd-4fa5-ac05-04ac866397c2" xsi:nil="true"/>
    <lcf76f155ced4ddcb4097134ff3c332f xmlns="27028db7-bbb6-46ab-8b78-18b01295f3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DF1DEA4AD2B4DBEE279FA00C5A04C" ma:contentTypeVersion="14" ma:contentTypeDescription="Create a new document." ma:contentTypeScope="" ma:versionID="fab247ecbf35f7b60c1aa5fb466aa1d7">
  <xsd:schema xmlns:xsd="http://www.w3.org/2001/XMLSchema" xmlns:xs="http://www.w3.org/2001/XMLSchema" xmlns:p="http://schemas.microsoft.com/office/2006/metadata/properties" xmlns:ns2="39990a53-05bd-4fa5-ac05-04ac866397c2" xmlns:ns3="27028db7-bbb6-46ab-8b78-18b01295f3d9" targetNamespace="http://schemas.microsoft.com/office/2006/metadata/properties" ma:root="true" ma:fieldsID="490628fbc7008fa8cad32b7d95a6fbdb" ns2:_="" ns3:_="">
    <xsd:import namespace="39990a53-05bd-4fa5-ac05-04ac866397c2"/>
    <xsd:import namespace="27028db7-bbb6-46ab-8b78-18b01295f3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90a53-05bd-4fa5-ac05-04ac86639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600665-9fbe-4432-aab9-afc5ddec33c0}" ma:internalName="TaxCatchAll" ma:showField="CatchAllData" ma:web="39990a53-05bd-4fa5-ac05-04ac86639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28db7-bbb6-46ab-8b78-18b01295f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C60775-E959-478E-9939-90BE91DEA6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D6B31-3A38-4D04-B047-9F850DCC7E73}">
  <ds:schemaRefs>
    <ds:schemaRef ds:uri="http://schemas.microsoft.com/office/2006/documentManagement/types"/>
    <ds:schemaRef ds:uri="b3485008-b90c-4508-9c4a-75c9b439d152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33bb1c96-9e37-4a7f-b9f3-36be60426c83"/>
    <ds:schemaRef ds:uri="http://www.w3.org/XML/1998/namespace"/>
    <ds:schemaRef ds:uri="39990a53-05bd-4fa5-ac05-04ac866397c2"/>
    <ds:schemaRef ds:uri="27028db7-bbb6-46ab-8b78-18b01295f3d9"/>
  </ds:schemaRefs>
</ds:datastoreItem>
</file>

<file path=customXml/itemProps3.xml><?xml version="1.0" encoding="utf-8"?>
<ds:datastoreItem xmlns:ds="http://schemas.openxmlformats.org/officeDocument/2006/customXml" ds:itemID="{9EF9BC4A-BB70-41B5-874E-9F64B520F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90a53-05bd-4fa5-ac05-04ac866397c2"/>
    <ds:schemaRef ds:uri="27028db7-bbb6-46ab-8b78-18b01295f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</TotalTime>
  <Words>261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Amy WYATT</cp:lastModifiedBy>
  <cp:revision>238</cp:revision>
  <cp:lastPrinted>2019-04-05T13:47:03Z</cp:lastPrinted>
  <dcterms:created xsi:type="dcterms:W3CDTF">2019-03-22T07:10:13Z</dcterms:created>
  <dcterms:modified xsi:type="dcterms:W3CDTF">2026-01-30T10:00:46Z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0x010100332DF1DEA4AD2B4DBEE279FA00C5A04C</vt:lpwstr>
  </property>
  <property fmtid="{D5CDD505-2E9C-101B-9397-08002B2CF9AE}" pid="3" name="MediaServiceImageTags">
    <vt:lpwstr/>
  </property>
</Properties>
</file>