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8" autoAdjust="0"/>
    <p:restoredTop sz="94660"/>
  </p:normalViewPr>
  <p:slideViewPr>
    <p:cSldViewPr>
      <p:cViewPr varScale="1">
        <p:scale>
          <a:sx n="69" d="100"/>
          <a:sy n="69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57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808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97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016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6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065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275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81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95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80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23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C3A63-F23D-4FB4-8C6E-51EF9ACDE1DE}" type="datetimeFigureOut">
              <a:rPr lang="en-GB" smtClean="0"/>
              <a:t>30/10/2019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0BE22-9041-463D-BF44-17BAF0E761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244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848872" cy="324036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Comic Sans MS" panose="030F0702030302020204" pitchFamily="66" charset="0"/>
              </a:rPr>
              <a:t>Welcome to our</a:t>
            </a:r>
            <a:br>
              <a:rPr lang="en-US" sz="5400" b="1" dirty="0" smtClean="0">
                <a:latin typeface="Comic Sans MS" panose="030F0702030302020204" pitchFamily="66" charset="0"/>
              </a:rPr>
            </a:br>
            <a:r>
              <a:rPr lang="en-US" sz="5400" b="1" dirty="0" smtClean="0">
                <a:latin typeface="Comic Sans MS" panose="030F0702030302020204" pitchFamily="66" charset="0"/>
              </a:rPr>
              <a:t>FS2 Phonics Workshop</a:t>
            </a:r>
            <a:endParaRPr lang="en-GB" sz="5400" b="1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C:\Users\lauren.mcmanus\AppData\Local\Microsoft\Windows\INetCache\IE\20YK72PT\ornament-2018617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56992"/>
            <a:ext cx="3316921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lauren.mcmanus\AppData\Local\Microsoft\Windows\INetCache\IE\20YK72PT\ornament-2018617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580112" y="72008"/>
            <a:ext cx="3316921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0545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Comic Sans MS" panose="030F0702030302020204" pitchFamily="66" charset="0"/>
              </a:rPr>
              <a:t>What is phonics?</a:t>
            </a:r>
            <a:endParaRPr lang="en-GB" sz="54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dirty="0" smtClean="0">
                <a:latin typeface="Comic Sans MS" panose="030F0702030302020204" pitchFamily="66" charset="0"/>
              </a:rPr>
              <a:t>Phonics is how we teach reading and writing. We teach the children to break down the sounds in words. This enables them to read and write independently. 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07309"/>
              </p:ext>
            </p:extLst>
          </p:nvPr>
        </p:nvGraphicFramePr>
        <p:xfrm>
          <a:off x="611560" y="2348878"/>
          <a:ext cx="7992888" cy="41044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996444"/>
                <a:gridCol w="3996444"/>
              </a:tblGrid>
              <a:tr h="82089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Phase One</a:t>
                      </a:r>
                    </a:p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FS2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mic Sans MS" panose="030F0702030302020204" pitchFamily="66" charset="0"/>
                        </a:rPr>
                        <a:t>Sound discrimination</a:t>
                      </a:r>
                      <a:endParaRPr lang="en-GB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82089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Phase Two</a:t>
                      </a:r>
                    </a:p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FS2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mic Sans MS" panose="030F0702030302020204" pitchFamily="66" charset="0"/>
                        </a:rPr>
                        <a:t>Single</a:t>
                      </a:r>
                      <a:r>
                        <a:rPr lang="en-US" b="0" baseline="0" dirty="0" smtClean="0">
                          <a:latin typeface="Comic Sans MS" panose="030F0702030302020204" pitchFamily="66" charset="0"/>
                        </a:rPr>
                        <a:t> sounds</a:t>
                      </a:r>
                      <a:endParaRPr lang="en-GB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82089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Phase Three</a:t>
                      </a:r>
                    </a:p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FS2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mic Sans MS" panose="030F0702030302020204" pitchFamily="66" charset="0"/>
                        </a:rPr>
                        <a:t>Diagraphs</a:t>
                      </a:r>
                      <a:r>
                        <a:rPr lang="en-US" b="0" baseline="0" dirty="0" smtClean="0">
                          <a:latin typeface="Comic Sans MS" panose="030F0702030302020204" pitchFamily="66" charset="0"/>
                        </a:rPr>
                        <a:t> and </a:t>
                      </a:r>
                      <a:r>
                        <a:rPr lang="en-US" b="0" baseline="0" dirty="0" err="1" smtClean="0">
                          <a:latin typeface="Comic Sans MS" panose="030F0702030302020204" pitchFamily="66" charset="0"/>
                        </a:rPr>
                        <a:t>Trigraphs</a:t>
                      </a:r>
                      <a:endParaRPr lang="en-GB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82089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Phase Four</a:t>
                      </a:r>
                    </a:p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Y1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mic Sans MS" panose="030F0702030302020204" pitchFamily="66" charset="0"/>
                        </a:rPr>
                        <a:t>Adjacent Consonants</a:t>
                      </a:r>
                      <a:endParaRPr lang="en-GB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820892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Phase Five</a:t>
                      </a:r>
                    </a:p>
                    <a:p>
                      <a:pPr algn="ctr"/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Y1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>
                          <a:latin typeface="Comic Sans MS" panose="030F0702030302020204" pitchFamily="66" charset="0"/>
                        </a:rPr>
                        <a:t>Alternative</a:t>
                      </a:r>
                      <a:r>
                        <a:rPr lang="en-US" b="0" baseline="0" dirty="0" smtClean="0">
                          <a:latin typeface="Comic Sans MS" panose="030F0702030302020204" pitchFamily="66" charset="0"/>
                        </a:rPr>
                        <a:t> spellings</a:t>
                      </a:r>
                      <a:endParaRPr lang="en-GB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83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Comic Sans MS" panose="030F0702030302020204" pitchFamily="66" charset="0"/>
              </a:rPr>
              <a:t>Phase One</a:t>
            </a:r>
            <a:endParaRPr lang="en-GB" sz="6000" b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552066"/>
              </p:ext>
            </p:extLst>
          </p:nvPr>
        </p:nvGraphicFramePr>
        <p:xfrm>
          <a:off x="323528" y="1412776"/>
          <a:ext cx="8280920" cy="522258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140460"/>
                <a:gridCol w="4140460"/>
              </a:tblGrid>
              <a:tr h="701443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Environmental Sounds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latin typeface="Comic Sans MS" panose="030F0702030302020204" pitchFamily="66" charset="0"/>
                        </a:rPr>
                        <a:t>Animal sounds, Listening</a:t>
                      </a:r>
                      <a:r>
                        <a:rPr lang="en-US" sz="1600" b="0" baseline="0" dirty="0" smtClean="0">
                          <a:latin typeface="Comic Sans MS" panose="030F0702030302020204" pitchFamily="66" charset="0"/>
                        </a:rPr>
                        <a:t> walks, barrier games.</a:t>
                      </a:r>
                      <a:endParaRPr lang="en-GB" sz="1600" b="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1118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Instrumental Sounds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Which instrument, Match</a:t>
                      </a:r>
                      <a:r>
                        <a:rPr lang="en-US" sz="1600" baseline="0" dirty="0" smtClean="0">
                          <a:latin typeface="Comic Sans MS" panose="030F0702030302020204" pitchFamily="66" charset="0"/>
                        </a:rPr>
                        <a:t> the sound (loud &amp; quiet), Making shakers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1118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Body Percussion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Pass the sound, Songs/</a:t>
                      </a:r>
                      <a:r>
                        <a:rPr lang="en-US" sz="1600" baseline="0" dirty="0" smtClean="0">
                          <a:latin typeface="Comic Sans MS" panose="030F0702030302020204" pitchFamily="66" charset="0"/>
                        </a:rPr>
                        <a:t> stories where the children can join in. 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111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Rhythm and Rhyme</a:t>
                      </a:r>
                      <a:endParaRPr lang="en-GB" b="1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Syllables,</a:t>
                      </a:r>
                      <a:r>
                        <a:rPr lang="en-US" baseline="0" dirty="0" smtClean="0"/>
                        <a:t> rhyming songs / stories. </a:t>
                      </a:r>
                      <a:endParaRPr lang="en-GB" dirty="0"/>
                    </a:p>
                  </a:txBody>
                  <a:tcPr/>
                </a:tc>
              </a:tr>
              <a:tr h="71118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Voice sounds 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Boom</a:t>
                      </a:r>
                      <a:r>
                        <a:rPr lang="en-US" sz="1600" baseline="0" dirty="0" smtClean="0">
                          <a:latin typeface="Comic Sans MS" panose="030F0702030302020204" pitchFamily="66" charset="0"/>
                        </a:rPr>
                        <a:t> </a:t>
                      </a:r>
                      <a:r>
                        <a:rPr lang="en-US" sz="1600" baseline="0" dirty="0" err="1" smtClean="0">
                          <a:latin typeface="Comic Sans MS" panose="030F0702030302020204" pitchFamily="66" charset="0"/>
                        </a:rPr>
                        <a:t>chikka</a:t>
                      </a:r>
                      <a:r>
                        <a:rPr lang="en-US" sz="1600" baseline="0" dirty="0" smtClean="0">
                          <a:latin typeface="Comic Sans MS" panose="030F0702030302020204" pitchFamily="66" charset="0"/>
                        </a:rPr>
                        <a:t> boom, Old Macdonald, Voice trumpets.</a:t>
                      </a:r>
                      <a:endParaRPr lang="en-GB" sz="1600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i="1" dirty="0"/>
                    </a:p>
                  </a:txBody>
                  <a:tcPr/>
                </a:tc>
              </a:tr>
              <a:tr h="7111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Alliteration</a:t>
                      </a:r>
                      <a:endParaRPr lang="en-GB" b="1" dirty="0" smtClean="0">
                        <a:latin typeface="Comic Sans MS" panose="030F0702030302020204" pitchFamily="66" charset="0"/>
                      </a:endParaRPr>
                    </a:p>
                    <a:p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Recognizing</a:t>
                      </a:r>
                      <a:r>
                        <a:rPr lang="en-US" sz="1600" baseline="0" dirty="0" smtClean="0">
                          <a:latin typeface="Comic Sans MS" panose="030F0702030302020204" pitchFamily="66" charset="0"/>
                        </a:rPr>
                        <a:t> the first sound in words.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baseline="0" dirty="0" smtClean="0">
                          <a:latin typeface="Comic Sans MS" panose="030F0702030302020204" pitchFamily="66" charset="0"/>
                        </a:rPr>
                        <a:t>Silly soup, I spy, Bouncing the first sound.</a:t>
                      </a:r>
                      <a:r>
                        <a:rPr lang="en-US" sz="1600" dirty="0" smtClean="0">
                          <a:latin typeface="Comic Sans MS" panose="030F0702030302020204" pitchFamily="66" charset="0"/>
                        </a:rPr>
                        <a:t> </a:t>
                      </a:r>
                      <a:endParaRPr lang="en-GB" sz="16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</a:tr>
              <a:tr h="711185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mic Sans MS" panose="030F0702030302020204" pitchFamily="66" charset="0"/>
                        </a:rPr>
                        <a:t>Oral blending and segmenting</a:t>
                      </a:r>
                      <a:endParaRPr lang="en-GB" b="1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Blending – c-a-t ---</a:t>
                      </a:r>
                      <a:r>
                        <a:rPr lang="en-US" dirty="0" smtClean="0">
                          <a:sym typeface="Wingdings" panose="05000000000000000000" pitchFamily="2" charset="2"/>
                        </a:rPr>
                        <a:t> cat</a:t>
                      </a:r>
                    </a:p>
                    <a:p>
                      <a:r>
                        <a:rPr lang="en-US" dirty="0" smtClean="0">
                          <a:sym typeface="Wingdings" panose="05000000000000000000" pitchFamily="2" charset="2"/>
                        </a:rPr>
                        <a:t>Segmenting</a:t>
                      </a:r>
                      <a:r>
                        <a:rPr lang="en-US" baseline="0" dirty="0" smtClean="0">
                          <a:sym typeface="Wingdings" panose="05000000000000000000" pitchFamily="2" charset="2"/>
                        </a:rPr>
                        <a:t> – cat --- c-a-t (CVC words)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418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latin typeface="Comic Sans MS" panose="030F0702030302020204" pitchFamily="66" charset="0"/>
              </a:rPr>
              <a:t>Phase Two</a:t>
            </a:r>
            <a:endParaRPr lang="en-GB" sz="60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 smtClean="0">
                <a:latin typeface="Comic Sans MS" panose="030F0702030302020204" pitchFamily="66" charset="0"/>
              </a:rPr>
              <a:t>Reading </a:t>
            </a:r>
            <a:r>
              <a:rPr lang="en-US" sz="2800" dirty="0" smtClean="0">
                <a:latin typeface="Comic Sans MS" panose="030F0702030302020204" pitchFamily="66" charset="0"/>
              </a:rPr>
              <a:t>– Look at the letters, make the sound, blend the sounds together.</a:t>
            </a:r>
          </a:p>
          <a:p>
            <a:pPr marL="0" indent="0">
              <a:buNone/>
            </a:pPr>
            <a:r>
              <a:rPr lang="en-US" sz="2800" b="1" u="sng" dirty="0" smtClean="0">
                <a:latin typeface="Comic Sans MS" panose="030F0702030302020204" pitchFamily="66" charset="0"/>
              </a:rPr>
              <a:t>Writing </a:t>
            </a:r>
            <a:r>
              <a:rPr lang="en-US" sz="2800" dirty="0" smtClean="0">
                <a:latin typeface="Comic Sans MS" panose="030F0702030302020204" pitchFamily="66" charset="0"/>
              </a:rPr>
              <a:t>– Say the word, robot the word, write the word. 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48" t="29365" r="43108" b="21627"/>
          <a:stretch/>
        </p:blipFill>
        <p:spPr bwMode="auto">
          <a:xfrm>
            <a:off x="2699792" y="2708920"/>
            <a:ext cx="5457372" cy="35850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6972" y="3429000"/>
            <a:ext cx="272060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omic Sans MS" panose="030F0702030302020204" pitchFamily="66" charset="0"/>
              </a:rPr>
              <a:t>Some sounds are long and stretchy.</a:t>
            </a:r>
          </a:p>
          <a:p>
            <a:pPr algn="ctr"/>
            <a:r>
              <a:rPr lang="en-US" dirty="0" smtClean="0">
                <a:latin typeface="Comic Sans MS" panose="030F0702030302020204" pitchFamily="66" charset="0"/>
              </a:rPr>
              <a:t>Some sounds are short and bouncy.</a:t>
            </a:r>
          </a:p>
          <a:p>
            <a:pPr algn="ctr"/>
            <a:endParaRPr lang="en-US" dirty="0">
              <a:latin typeface="Comic Sans MS" panose="030F0702030302020204" pitchFamily="66" charset="0"/>
            </a:endParaRPr>
          </a:p>
          <a:p>
            <a:pPr algn="ctr"/>
            <a:r>
              <a:rPr lang="en-US" dirty="0" smtClean="0">
                <a:latin typeface="Comic Sans MS" panose="030F0702030302020204" pitchFamily="66" charset="0"/>
              </a:rPr>
              <a:t>Each sound in Phase 2 has a picture and rhyme that reminds the children how to form the letter correctly. </a:t>
            </a:r>
            <a:endParaRPr lang="en-GB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01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Comic Sans MS" panose="030F0702030302020204" pitchFamily="66" charset="0"/>
              </a:rPr>
              <a:t>Phase Three</a:t>
            </a:r>
            <a:endParaRPr lang="en-GB" sz="60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u="sng" dirty="0" smtClean="0">
                <a:latin typeface="Comic Sans MS" panose="030F0702030302020204" pitchFamily="66" charset="0"/>
              </a:rPr>
              <a:t>Digraph</a:t>
            </a:r>
            <a:r>
              <a:rPr lang="en-US" sz="2800" dirty="0" smtClean="0">
                <a:latin typeface="Comic Sans MS" panose="030F0702030302020204" pitchFamily="66" charset="0"/>
              </a:rPr>
              <a:t> – Two letters that make one sound.</a:t>
            </a:r>
          </a:p>
          <a:p>
            <a:pPr marL="0" indent="0">
              <a:buNone/>
            </a:pPr>
            <a:r>
              <a:rPr lang="en-US" sz="2800" b="1" u="sng" dirty="0" err="1" smtClean="0">
                <a:latin typeface="Comic Sans MS" panose="030F0702030302020204" pitchFamily="66" charset="0"/>
              </a:rPr>
              <a:t>Trigraph</a:t>
            </a:r>
            <a:r>
              <a:rPr lang="en-US" sz="2800" b="1" u="sng" dirty="0" smtClean="0">
                <a:latin typeface="Comic Sans MS" panose="030F0702030302020204" pitchFamily="66" charset="0"/>
              </a:rPr>
              <a:t> </a:t>
            </a:r>
            <a:r>
              <a:rPr lang="en-US" sz="2800" dirty="0" smtClean="0">
                <a:latin typeface="Comic Sans MS" panose="030F0702030302020204" pitchFamily="66" charset="0"/>
              </a:rPr>
              <a:t>– Three letters that make one sound.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72" t="29326" r="42954" b="21711"/>
          <a:stretch/>
        </p:blipFill>
        <p:spPr bwMode="auto">
          <a:xfrm>
            <a:off x="1835696" y="2780928"/>
            <a:ext cx="5409211" cy="35817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1652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Comic Sans MS" panose="030F0702030302020204" pitchFamily="66" charset="0"/>
              </a:rPr>
              <a:t>Sight words</a:t>
            </a:r>
            <a:endParaRPr lang="en-GB" sz="60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29600" cy="53285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 smtClean="0">
                <a:latin typeface="Comic Sans MS" panose="030F0702030302020204" pitchFamily="66" charset="0"/>
              </a:rPr>
              <a:t>We see it and we say it!</a:t>
            </a:r>
          </a:p>
          <a:p>
            <a:pPr marL="0" indent="0">
              <a:buNone/>
            </a:pPr>
            <a:endParaRPr lang="en-US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8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n-US" sz="28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800" dirty="0" smtClean="0">
                <a:latin typeface="Comic Sans MS" panose="030F0702030302020204" pitchFamily="66" charset="0"/>
              </a:rPr>
              <a:t>We never sound out a sight word – use letter names.</a:t>
            </a:r>
          </a:p>
          <a:p>
            <a:pPr marL="0" indent="0">
              <a:buNone/>
            </a:pP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4098" name="Picture 2" descr="See the source imag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3" t="5732" r="1008" b="11495"/>
          <a:stretch/>
        </p:blipFill>
        <p:spPr bwMode="auto">
          <a:xfrm>
            <a:off x="1259632" y="1916832"/>
            <a:ext cx="6575099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905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Comic Sans MS" panose="030F0702030302020204" pitchFamily="66" charset="0"/>
              </a:rPr>
              <a:t>How can you help?</a:t>
            </a:r>
            <a:endParaRPr lang="en-GB" sz="5400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u="sng" dirty="0" smtClean="0">
                <a:latin typeface="Comic Sans MS" panose="030F0702030302020204" pitchFamily="66" charset="0"/>
              </a:rPr>
              <a:t>Phase One </a:t>
            </a:r>
            <a:r>
              <a:rPr lang="en-US" sz="2400" dirty="0" smtClean="0">
                <a:latin typeface="Comic Sans MS" panose="030F0702030302020204" pitchFamily="66" charset="0"/>
              </a:rPr>
              <a:t>– Initial sounds – their name, I spy </a:t>
            </a:r>
            <a:r>
              <a:rPr lang="en-US" sz="2400" dirty="0" err="1" smtClean="0">
                <a:latin typeface="Comic Sans MS" panose="030F0702030302020204" pitchFamily="66" charset="0"/>
              </a:rPr>
              <a:t>etc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Oral blending and segmenting. CVC words: c-a-t, d-o-g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Simon says…</a:t>
            </a:r>
          </a:p>
          <a:p>
            <a:pPr marL="0" indent="0">
              <a:buNone/>
            </a:pPr>
            <a:endParaRPr lang="en-US" sz="2400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b="1" u="sng" dirty="0" smtClean="0">
                <a:latin typeface="Comic Sans MS" panose="030F0702030302020204" pitchFamily="66" charset="0"/>
              </a:rPr>
              <a:t>Phases Two/ Three </a:t>
            </a:r>
            <a:r>
              <a:rPr lang="en-US" sz="2400" dirty="0" smtClean="0">
                <a:latin typeface="Comic Sans MS" panose="030F0702030302020204" pitchFamily="66" charset="0"/>
              </a:rPr>
              <a:t>– Flashcards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Spotting sounds/sight words when reading.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Reading and writing CVC words with sounds learnt.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Using reading mantra and sight words when reading at home. </a:t>
            </a:r>
          </a:p>
          <a:p>
            <a:pPr marL="0" indent="0">
              <a:buNone/>
            </a:pPr>
            <a:r>
              <a:rPr lang="en-US" sz="2400" dirty="0" smtClean="0">
                <a:latin typeface="Comic Sans MS" panose="030F0702030302020204" pitchFamily="66" charset="0"/>
              </a:rPr>
              <a:t>Using phonics and sight words to write simple sentences </a:t>
            </a:r>
            <a:r>
              <a:rPr lang="en-US" sz="2400" dirty="0" err="1" smtClean="0">
                <a:latin typeface="Comic Sans MS" panose="030F0702030302020204" pitchFamily="66" charset="0"/>
              </a:rPr>
              <a:t>e.g</a:t>
            </a:r>
            <a:r>
              <a:rPr lang="en-US" sz="2400" dirty="0" smtClean="0">
                <a:latin typeface="Comic Sans MS" panose="030F0702030302020204" pitchFamily="66" charset="0"/>
              </a:rPr>
              <a:t> </a:t>
            </a:r>
            <a:r>
              <a:rPr lang="en-US" sz="2400" i="1" dirty="0" smtClean="0">
                <a:latin typeface="Comic Sans MS" panose="030F0702030302020204" pitchFamily="66" charset="0"/>
              </a:rPr>
              <a:t>The dog is red. </a:t>
            </a:r>
          </a:p>
        </p:txBody>
      </p:sp>
    </p:spTree>
    <p:extLst>
      <p:ext uri="{BB962C8B-B14F-4D97-AF65-F5344CB8AC3E}">
        <p14:creationId xmlns:p14="http://schemas.microsoft.com/office/powerpoint/2010/main" val="1932347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34888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Comic Sans MS" panose="030F0702030302020204" pitchFamily="66" charset="0"/>
              </a:rPr>
              <a:t>Questions…</a:t>
            </a:r>
            <a:endParaRPr lang="en-GB" sz="5400" b="1" dirty="0">
              <a:latin typeface="Comic Sans MS" panose="030F0702030302020204" pitchFamily="66" charset="0"/>
            </a:endParaRPr>
          </a:p>
        </p:txBody>
      </p:sp>
      <p:pic>
        <p:nvPicPr>
          <p:cNvPr id="4" name="Picture 2" descr="C:\Users\lauren.mcmanus\AppData\Local\Microsoft\Windows\INetCache\IE\20YK72PT\ornament-2018617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580112" y="116632"/>
            <a:ext cx="3316921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lauren.mcmanus\AppData\Local\Microsoft\Windows\INetCache\IE\20YK72PT\ornament-2018617_960_720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56992"/>
            <a:ext cx="3316921" cy="328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6808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357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Welcome to our FS2 Phonics Workshop</vt:lpstr>
      <vt:lpstr>What is phonics?</vt:lpstr>
      <vt:lpstr>Phase One</vt:lpstr>
      <vt:lpstr>Phase Two</vt:lpstr>
      <vt:lpstr>Phase Three</vt:lpstr>
      <vt:lpstr>Sight words</vt:lpstr>
      <vt:lpstr>How can you help?</vt:lpstr>
      <vt:lpstr>Questions…</vt:lpstr>
    </vt:vector>
  </TitlesOfParts>
  <Company>St John the Baptist Church of England Primary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our FS2 Phonics Workshop</dc:title>
  <dc:creator>Lauren McManus</dc:creator>
  <cp:lastModifiedBy>Marie Green</cp:lastModifiedBy>
  <cp:revision>16</cp:revision>
  <dcterms:created xsi:type="dcterms:W3CDTF">2019-09-19T06:43:22Z</dcterms:created>
  <dcterms:modified xsi:type="dcterms:W3CDTF">2019-10-30T13:53:34Z</dcterms:modified>
</cp:coreProperties>
</file>