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318" r:id="rId5"/>
    <p:sldId id="398" r:id="rId6"/>
    <p:sldId id="401" r:id="rId7"/>
    <p:sldId id="400" r:id="rId8"/>
    <p:sldId id="342" r:id="rId9"/>
    <p:sldId id="341" r:id="rId10"/>
    <p:sldId id="344" r:id="rId11"/>
    <p:sldId id="337" r:id="rId12"/>
    <p:sldId id="403" r:id="rId13"/>
    <p:sldId id="325" r:id="rId14"/>
    <p:sldId id="394" r:id="rId15"/>
    <p:sldId id="355" r:id="rId16"/>
    <p:sldId id="396" r:id="rId17"/>
    <p:sldId id="261" r:id="rId18"/>
    <p:sldId id="32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59" autoAdjust="0"/>
    <p:restoredTop sz="94660"/>
  </p:normalViewPr>
  <p:slideViewPr>
    <p:cSldViewPr snapToGrid="0">
      <p:cViewPr varScale="1">
        <p:scale>
          <a:sx n="62" d="100"/>
          <a:sy n="62" d="100"/>
        </p:scale>
        <p:origin x="88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268C5-FE23-4F98-8C13-EA14EBE865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F31F9DB-E95A-4943-909B-0D6F4462C1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4A0B806-5238-4945-AC92-4BF95BEB5668}"/>
              </a:ext>
            </a:extLst>
          </p:cNvPr>
          <p:cNvSpPr>
            <a:spLocks noGrp="1"/>
          </p:cNvSpPr>
          <p:nvPr>
            <p:ph type="dt" sz="half" idx="10"/>
          </p:nvPr>
        </p:nvSpPr>
        <p:spPr/>
        <p:txBody>
          <a:bodyPr/>
          <a:lstStyle/>
          <a:p>
            <a:fld id="{ADD04F57-213C-4920-A763-3E30ACB76972}" type="datetimeFigureOut">
              <a:rPr lang="en-GB" smtClean="0"/>
              <a:t>05/09/2022</a:t>
            </a:fld>
            <a:endParaRPr lang="en-GB"/>
          </a:p>
        </p:txBody>
      </p:sp>
      <p:sp>
        <p:nvSpPr>
          <p:cNvPr id="5" name="Footer Placeholder 4">
            <a:extLst>
              <a:ext uri="{FF2B5EF4-FFF2-40B4-BE49-F238E27FC236}">
                <a16:creationId xmlns:a16="http://schemas.microsoft.com/office/drawing/2014/main" id="{3E12309B-B8E6-4B4C-A8F5-AEF90B5331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F476EE-F803-492A-9C5F-A9216A283A53}"/>
              </a:ext>
            </a:extLst>
          </p:cNvPr>
          <p:cNvSpPr>
            <a:spLocks noGrp="1"/>
          </p:cNvSpPr>
          <p:nvPr>
            <p:ph type="sldNum" sz="quarter" idx="12"/>
          </p:nvPr>
        </p:nvSpPr>
        <p:spPr/>
        <p:txBody>
          <a:bodyPr/>
          <a:lstStyle/>
          <a:p>
            <a:fld id="{916D915D-D8CF-4035-ACC6-718533B3E2C4}" type="slidenum">
              <a:rPr lang="en-GB" smtClean="0"/>
              <a:t>‹#›</a:t>
            </a:fld>
            <a:endParaRPr lang="en-GB"/>
          </a:p>
        </p:txBody>
      </p:sp>
    </p:spTree>
    <p:extLst>
      <p:ext uri="{BB962C8B-B14F-4D97-AF65-F5344CB8AC3E}">
        <p14:creationId xmlns:p14="http://schemas.microsoft.com/office/powerpoint/2010/main" val="4063545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9492D-A310-4656-A32C-AAFAB08456C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9AF5F8-9C10-4B1B-886F-68CFEB1F5E3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783205-8618-4B57-A915-01AB0C985ADE}"/>
              </a:ext>
            </a:extLst>
          </p:cNvPr>
          <p:cNvSpPr>
            <a:spLocks noGrp="1"/>
          </p:cNvSpPr>
          <p:nvPr>
            <p:ph type="dt" sz="half" idx="10"/>
          </p:nvPr>
        </p:nvSpPr>
        <p:spPr/>
        <p:txBody>
          <a:bodyPr/>
          <a:lstStyle/>
          <a:p>
            <a:fld id="{ADD04F57-213C-4920-A763-3E30ACB76972}" type="datetimeFigureOut">
              <a:rPr lang="en-GB" smtClean="0"/>
              <a:t>05/09/2022</a:t>
            </a:fld>
            <a:endParaRPr lang="en-GB"/>
          </a:p>
        </p:txBody>
      </p:sp>
      <p:sp>
        <p:nvSpPr>
          <p:cNvPr id="5" name="Footer Placeholder 4">
            <a:extLst>
              <a:ext uri="{FF2B5EF4-FFF2-40B4-BE49-F238E27FC236}">
                <a16:creationId xmlns:a16="http://schemas.microsoft.com/office/drawing/2014/main" id="{CB063671-A140-4572-A995-A8472E5532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289B4C1-AE3C-4777-BDA5-7943B758A29D}"/>
              </a:ext>
            </a:extLst>
          </p:cNvPr>
          <p:cNvSpPr>
            <a:spLocks noGrp="1"/>
          </p:cNvSpPr>
          <p:nvPr>
            <p:ph type="sldNum" sz="quarter" idx="12"/>
          </p:nvPr>
        </p:nvSpPr>
        <p:spPr/>
        <p:txBody>
          <a:bodyPr/>
          <a:lstStyle/>
          <a:p>
            <a:fld id="{916D915D-D8CF-4035-ACC6-718533B3E2C4}" type="slidenum">
              <a:rPr lang="en-GB" smtClean="0"/>
              <a:t>‹#›</a:t>
            </a:fld>
            <a:endParaRPr lang="en-GB"/>
          </a:p>
        </p:txBody>
      </p:sp>
    </p:spTree>
    <p:extLst>
      <p:ext uri="{BB962C8B-B14F-4D97-AF65-F5344CB8AC3E}">
        <p14:creationId xmlns:p14="http://schemas.microsoft.com/office/powerpoint/2010/main" val="318114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9AEDC-3774-4ABE-928E-DB7C4732B0A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EC954B3-A52A-45A0-9BC9-EC67CF009E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E69CD4F-3AC0-40B5-8D31-CD0AAF2A4E98}"/>
              </a:ext>
            </a:extLst>
          </p:cNvPr>
          <p:cNvSpPr>
            <a:spLocks noGrp="1"/>
          </p:cNvSpPr>
          <p:nvPr>
            <p:ph type="dt" sz="half" idx="10"/>
          </p:nvPr>
        </p:nvSpPr>
        <p:spPr/>
        <p:txBody>
          <a:bodyPr/>
          <a:lstStyle/>
          <a:p>
            <a:fld id="{ADD04F57-213C-4920-A763-3E30ACB76972}" type="datetimeFigureOut">
              <a:rPr lang="en-GB" smtClean="0"/>
              <a:t>05/09/2022</a:t>
            </a:fld>
            <a:endParaRPr lang="en-GB"/>
          </a:p>
        </p:txBody>
      </p:sp>
      <p:sp>
        <p:nvSpPr>
          <p:cNvPr id="5" name="Footer Placeholder 4">
            <a:extLst>
              <a:ext uri="{FF2B5EF4-FFF2-40B4-BE49-F238E27FC236}">
                <a16:creationId xmlns:a16="http://schemas.microsoft.com/office/drawing/2014/main" id="{7F6E83E2-3C6A-447C-A853-3001439DF4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8E609F-23BD-4294-B571-ABC07E8ECF0C}"/>
              </a:ext>
            </a:extLst>
          </p:cNvPr>
          <p:cNvSpPr>
            <a:spLocks noGrp="1"/>
          </p:cNvSpPr>
          <p:nvPr>
            <p:ph type="sldNum" sz="quarter" idx="12"/>
          </p:nvPr>
        </p:nvSpPr>
        <p:spPr/>
        <p:txBody>
          <a:bodyPr/>
          <a:lstStyle/>
          <a:p>
            <a:fld id="{916D915D-D8CF-4035-ACC6-718533B3E2C4}" type="slidenum">
              <a:rPr lang="en-GB" smtClean="0"/>
              <a:t>‹#›</a:t>
            </a:fld>
            <a:endParaRPr lang="en-GB"/>
          </a:p>
        </p:txBody>
      </p:sp>
    </p:spTree>
    <p:extLst>
      <p:ext uri="{BB962C8B-B14F-4D97-AF65-F5344CB8AC3E}">
        <p14:creationId xmlns:p14="http://schemas.microsoft.com/office/powerpoint/2010/main" val="3148827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D4C6C-F52D-4CE2-AD5B-62F61A7D0AC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DF31E7E-B6F6-4E1F-9030-16D1B7A0949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79568AC-CBAB-404E-A57F-98637FD47CB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C71422B-DF7E-4E93-A4F0-0D0E74956F13}"/>
              </a:ext>
            </a:extLst>
          </p:cNvPr>
          <p:cNvSpPr>
            <a:spLocks noGrp="1"/>
          </p:cNvSpPr>
          <p:nvPr>
            <p:ph type="dt" sz="half" idx="10"/>
          </p:nvPr>
        </p:nvSpPr>
        <p:spPr/>
        <p:txBody>
          <a:bodyPr/>
          <a:lstStyle/>
          <a:p>
            <a:fld id="{ADD04F57-213C-4920-A763-3E30ACB76972}" type="datetimeFigureOut">
              <a:rPr lang="en-GB" smtClean="0"/>
              <a:t>05/09/2022</a:t>
            </a:fld>
            <a:endParaRPr lang="en-GB"/>
          </a:p>
        </p:txBody>
      </p:sp>
      <p:sp>
        <p:nvSpPr>
          <p:cNvPr id="6" name="Footer Placeholder 5">
            <a:extLst>
              <a:ext uri="{FF2B5EF4-FFF2-40B4-BE49-F238E27FC236}">
                <a16:creationId xmlns:a16="http://schemas.microsoft.com/office/drawing/2014/main" id="{4BF6B674-CF08-4B4C-AB5B-1A26FDBAE9B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A58A46F-7CE6-4EED-9850-F7815BD59FDC}"/>
              </a:ext>
            </a:extLst>
          </p:cNvPr>
          <p:cNvSpPr>
            <a:spLocks noGrp="1"/>
          </p:cNvSpPr>
          <p:nvPr>
            <p:ph type="sldNum" sz="quarter" idx="12"/>
          </p:nvPr>
        </p:nvSpPr>
        <p:spPr/>
        <p:txBody>
          <a:bodyPr/>
          <a:lstStyle/>
          <a:p>
            <a:fld id="{916D915D-D8CF-4035-ACC6-718533B3E2C4}" type="slidenum">
              <a:rPr lang="en-GB" smtClean="0"/>
              <a:t>‹#›</a:t>
            </a:fld>
            <a:endParaRPr lang="en-GB"/>
          </a:p>
        </p:txBody>
      </p:sp>
    </p:spTree>
    <p:extLst>
      <p:ext uri="{BB962C8B-B14F-4D97-AF65-F5344CB8AC3E}">
        <p14:creationId xmlns:p14="http://schemas.microsoft.com/office/powerpoint/2010/main" val="1826392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F02B7-4D35-44F8-86FD-45BD7C40478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54AFFE-65B2-4842-A578-46E39E4492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50C4528-7F70-4BC8-9822-BB38EBB4FF9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0970A40-9529-4485-8369-04CCE88680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D606C8E-A8E7-44C2-925D-37A130CE816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A05658B-C0E6-4708-B527-4A82AA8116B1}"/>
              </a:ext>
            </a:extLst>
          </p:cNvPr>
          <p:cNvSpPr>
            <a:spLocks noGrp="1"/>
          </p:cNvSpPr>
          <p:nvPr>
            <p:ph type="dt" sz="half" idx="10"/>
          </p:nvPr>
        </p:nvSpPr>
        <p:spPr/>
        <p:txBody>
          <a:bodyPr/>
          <a:lstStyle/>
          <a:p>
            <a:fld id="{ADD04F57-213C-4920-A763-3E30ACB76972}" type="datetimeFigureOut">
              <a:rPr lang="en-GB" smtClean="0"/>
              <a:t>05/09/2022</a:t>
            </a:fld>
            <a:endParaRPr lang="en-GB"/>
          </a:p>
        </p:txBody>
      </p:sp>
      <p:sp>
        <p:nvSpPr>
          <p:cNvPr id="8" name="Footer Placeholder 7">
            <a:extLst>
              <a:ext uri="{FF2B5EF4-FFF2-40B4-BE49-F238E27FC236}">
                <a16:creationId xmlns:a16="http://schemas.microsoft.com/office/drawing/2014/main" id="{E042B953-9AB0-4F7B-B539-DD792389BB4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E34A4F7-7F40-49D9-92A4-56F0ED158C6C}"/>
              </a:ext>
            </a:extLst>
          </p:cNvPr>
          <p:cNvSpPr>
            <a:spLocks noGrp="1"/>
          </p:cNvSpPr>
          <p:nvPr>
            <p:ph type="sldNum" sz="quarter" idx="12"/>
          </p:nvPr>
        </p:nvSpPr>
        <p:spPr/>
        <p:txBody>
          <a:bodyPr/>
          <a:lstStyle/>
          <a:p>
            <a:fld id="{916D915D-D8CF-4035-ACC6-718533B3E2C4}" type="slidenum">
              <a:rPr lang="en-GB" smtClean="0"/>
              <a:t>‹#›</a:t>
            </a:fld>
            <a:endParaRPr lang="en-GB"/>
          </a:p>
        </p:txBody>
      </p:sp>
    </p:spTree>
    <p:extLst>
      <p:ext uri="{BB962C8B-B14F-4D97-AF65-F5344CB8AC3E}">
        <p14:creationId xmlns:p14="http://schemas.microsoft.com/office/powerpoint/2010/main" val="3253873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C8924-B755-4440-ABCA-E32F83A0FA6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D04AFCD-3298-496B-B601-37085D6AB1FC}"/>
              </a:ext>
            </a:extLst>
          </p:cNvPr>
          <p:cNvSpPr>
            <a:spLocks noGrp="1"/>
          </p:cNvSpPr>
          <p:nvPr>
            <p:ph type="dt" sz="half" idx="10"/>
          </p:nvPr>
        </p:nvSpPr>
        <p:spPr/>
        <p:txBody>
          <a:bodyPr/>
          <a:lstStyle/>
          <a:p>
            <a:fld id="{ADD04F57-213C-4920-A763-3E30ACB76972}" type="datetimeFigureOut">
              <a:rPr lang="en-GB" smtClean="0"/>
              <a:t>05/09/2022</a:t>
            </a:fld>
            <a:endParaRPr lang="en-GB"/>
          </a:p>
        </p:txBody>
      </p:sp>
      <p:sp>
        <p:nvSpPr>
          <p:cNvPr id="4" name="Footer Placeholder 3">
            <a:extLst>
              <a:ext uri="{FF2B5EF4-FFF2-40B4-BE49-F238E27FC236}">
                <a16:creationId xmlns:a16="http://schemas.microsoft.com/office/drawing/2014/main" id="{CA4343E9-989F-4BF1-B933-5421026D51C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A2E5305-16A3-4555-8753-077ACDDBBA47}"/>
              </a:ext>
            </a:extLst>
          </p:cNvPr>
          <p:cNvSpPr>
            <a:spLocks noGrp="1"/>
          </p:cNvSpPr>
          <p:nvPr>
            <p:ph type="sldNum" sz="quarter" idx="12"/>
          </p:nvPr>
        </p:nvSpPr>
        <p:spPr/>
        <p:txBody>
          <a:bodyPr/>
          <a:lstStyle/>
          <a:p>
            <a:fld id="{916D915D-D8CF-4035-ACC6-718533B3E2C4}" type="slidenum">
              <a:rPr lang="en-GB" smtClean="0"/>
              <a:t>‹#›</a:t>
            </a:fld>
            <a:endParaRPr lang="en-GB"/>
          </a:p>
        </p:txBody>
      </p:sp>
    </p:spTree>
    <p:extLst>
      <p:ext uri="{BB962C8B-B14F-4D97-AF65-F5344CB8AC3E}">
        <p14:creationId xmlns:p14="http://schemas.microsoft.com/office/powerpoint/2010/main" val="1288339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A722D2-BBC3-409E-AFD8-45FFB268C34D}"/>
              </a:ext>
            </a:extLst>
          </p:cNvPr>
          <p:cNvSpPr>
            <a:spLocks noGrp="1"/>
          </p:cNvSpPr>
          <p:nvPr>
            <p:ph type="dt" sz="half" idx="10"/>
          </p:nvPr>
        </p:nvSpPr>
        <p:spPr/>
        <p:txBody>
          <a:bodyPr/>
          <a:lstStyle/>
          <a:p>
            <a:fld id="{ADD04F57-213C-4920-A763-3E30ACB76972}" type="datetimeFigureOut">
              <a:rPr lang="en-GB" smtClean="0"/>
              <a:t>05/09/2022</a:t>
            </a:fld>
            <a:endParaRPr lang="en-GB"/>
          </a:p>
        </p:txBody>
      </p:sp>
      <p:sp>
        <p:nvSpPr>
          <p:cNvPr id="3" name="Footer Placeholder 2">
            <a:extLst>
              <a:ext uri="{FF2B5EF4-FFF2-40B4-BE49-F238E27FC236}">
                <a16:creationId xmlns:a16="http://schemas.microsoft.com/office/drawing/2014/main" id="{7E2B1EBB-FC05-4B7D-AB8F-464CB855FEF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DFBAD8B-69DC-45DD-9D11-1F2F492C28EC}"/>
              </a:ext>
            </a:extLst>
          </p:cNvPr>
          <p:cNvSpPr>
            <a:spLocks noGrp="1"/>
          </p:cNvSpPr>
          <p:nvPr>
            <p:ph type="sldNum" sz="quarter" idx="12"/>
          </p:nvPr>
        </p:nvSpPr>
        <p:spPr/>
        <p:txBody>
          <a:bodyPr/>
          <a:lstStyle/>
          <a:p>
            <a:fld id="{916D915D-D8CF-4035-ACC6-718533B3E2C4}" type="slidenum">
              <a:rPr lang="en-GB" smtClean="0"/>
              <a:t>‹#›</a:t>
            </a:fld>
            <a:endParaRPr lang="en-GB"/>
          </a:p>
        </p:txBody>
      </p:sp>
    </p:spTree>
    <p:extLst>
      <p:ext uri="{BB962C8B-B14F-4D97-AF65-F5344CB8AC3E}">
        <p14:creationId xmlns:p14="http://schemas.microsoft.com/office/powerpoint/2010/main" val="2490773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AE8F4-808A-4537-8990-B4955A864D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09B3B84-21B5-4337-AEC4-7EFF3BA71C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B6B0ECC-DCD2-4BBF-9EE2-CC89F82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50A6482-8047-4BB6-920F-D1A04D84802B}"/>
              </a:ext>
            </a:extLst>
          </p:cNvPr>
          <p:cNvSpPr>
            <a:spLocks noGrp="1"/>
          </p:cNvSpPr>
          <p:nvPr>
            <p:ph type="dt" sz="half" idx="10"/>
          </p:nvPr>
        </p:nvSpPr>
        <p:spPr/>
        <p:txBody>
          <a:bodyPr/>
          <a:lstStyle/>
          <a:p>
            <a:fld id="{ADD04F57-213C-4920-A763-3E30ACB76972}" type="datetimeFigureOut">
              <a:rPr lang="en-GB" smtClean="0"/>
              <a:t>05/09/2022</a:t>
            </a:fld>
            <a:endParaRPr lang="en-GB"/>
          </a:p>
        </p:txBody>
      </p:sp>
      <p:sp>
        <p:nvSpPr>
          <p:cNvPr id="6" name="Footer Placeholder 5">
            <a:extLst>
              <a:ext uri="{FF2B5EF4-FFF2-40B4-BE49-F238E27FC236}">
                <a16:creationId xmlns:a16="http://schemas.microsoft.com/office/drawing/2014/main" id="{8EB17C6B-5AA0-46FB-BD14-F349127696C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A4EFD19-0E6F-4173-B149-8C0454B13C6D}"/>
              </a:ext>
            </a:extLst>
          </p:cNvPr>
          <p:cNvSpPr>
            <a:spLocks noGrp="1"/>
          </p:cNvSpPr>
          <p:nvPr>
            <p:ph type="sldNum" sz="quarter" idx="12"/>
          </p:nvPr>
        </p:nvSpPr>
        <p:spPr/>
        <p:txBody>
          <a:bodyPr/>
          <a:lstStyle/>
          <a:p>
            <a:fld id="{916D915D-D8CF-4035-ACC6-718533B3E2C4}" type="slidenum">
              <a:rPr lang="en-GB" smtClean="0"/>
              <a:t>‹#›</a:t>
            </a:fld>
            <a:endParaRPr lang="en-GB"/>
          </a:p>
        </p:txBody>
      </p:sp>
    </p:spTree>
    <p:extLst>
      <p:ext uri="{BB962C8B-B14F-4D97-AF65-F5344CB8AC3E}">
        <p14:creationId xmlns:p14="http://schemas.microsoft.com/office/powerpoint/2010/main" val="2352089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5FF7B-8550-405C-94A2-D129FD5436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E0BD609-26CC-4C20-839D-C6042008CC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37252B7-8307-42F6-A820-298B406104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6CDCA2B-6749-4ADE-9A40-BEFD1F095A1D}"/>
              </a:ext>
            </a:extLst>
          </p:cNvPr>
          <p:cNvSpPr>
            <a:spLocks noGrp="1"/>
          </p:cNvSpPr>
          <p:nvPr>
            <p:ph type="dt" sz="half" idx="10"/>
          </p:nvPr>
        </p:nvSpPr>
        <p:spPr/>
        <p:txBody>
          <a:bodyPr/>
          <a:lstStyle/>
          <a:p>
            <a:fld id="{ADD04F57-213C-4920-A763-3E30ACB76972}" type="datetimeFigureOut">
              <a:rPr lang="en-GB" smtClean="0"/>
              <a:t>05/09/2022</a:t>
            </a:fld>
            <a:endParaRPr lang="en-GB"/>
          </a:p>
        </p:txBody>
      </p:sp>
      <p:sp>
        <p:nvSpPr>
          <p:cNvPr id="6" name="Footer Placeholder 5">
            <a:extLst>
              <a:ext uri="{FF2B5EF4-FFF2-40B4-BE49-F238E27FC236}">
                <a16:creationId xmlns:a16="http://schemas.microsoft.com/office/drawing/2014/main" id="{30B0AA82-4AD7-41DA-B952-D31B69C9499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E38E6CD-6B0F-4724-9C85-178FC456CE5E}"/>
              </a:ext>
            </a:extLst>
          </p:cNvPr>
          <p:cNvSpPr>
            <a:spLocks noGrp="1"/>
          </p:cNvSpPr>
          <p:nvPr>
            <p:ph type="sldNum" sz="quarter" idx="12"/>
          </p:nvPr>
        </p:nvSpPr>
        <p:spPr/>
        <p:txBody>
          <a:bodyPr/>
          <a:lstStyle/>
          <a:p>
            <a:fld id="{916D915D-D8CF-4035-ACC6-718533B3E2C4}" type="slidenum">
              <a:rPr lang="en-GB" smtClean="0"/>
              <a:t>‹#›</a:t>
            </a:fld>
            <a:endParaRPr lang="en-GB"/>
          </a:p>
        </p:txBody>
      </p:sp>
    </p:spTree>
    <p:extLst>
      <p:ext uri="{BB962C8B-B14F-4D97-AF65-F5344CB8AC3E}">
        <p14:creationId xmlns:p14="http://schemas.microsoft.com/office/powerpoint/2010/main" val="1209713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B2559-B4BD-4CCB-9235-450F71D29BD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A23D24-344E-49C1-B2AA-25276CFF800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83E347D-2568-4F9F-A294-CA90C28415AA}"/>
              </a:ext>
            </a:extLst>
          </p:cNvPr>
          <p:cNvSpPr>
            <a:spLocks noGrp="1"/>
          </p:cNvSpPr>
          <p:nvPr>
            <p:ph type="dt" sz="half" idx="10"/>
          </p:nvPr>
        </p:nvSpPr>
        <p:spPr/>
        <p:txBody>
          <a:bodyPr/>
          <a:lstStyle/>
          <a:p>
            <a:fld id="{ADD04F57-213C-4920-A763-3E30ACB76972}" type="datetimeFigureOut">
              <a:rPr lang="en-GB" smtClean="0"/>
              <a:t>05/09/2022</a:t>
            </a:fld>
            <a:endParaRPr lang="en-GB"/>
          </a:p>
        </p:txBody>
      </p:sp>
      <p:sp>
        <p:nvSpPr>
          <p:cNvPr id="5" name="Footer Placeholder 4">
            <a:extLst>
              <a:ext uri="{FF2B5EF4-FFF2-40B4-BE49-F238E27FC236}">
                <a16:creationId xmlns:a16="http://schemas.microsoft.com/office/drawing/2014/main" id="{5A386C28-EB1A-481F-9E5D-049D3954B7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1EC88B-4D3B-4B91-9394-99A54880A040}"/>
              </a:ext>
            </a:extLst>
          </p:cNvPr>
          <p:cNvSpPr>
            <a:spLocks noGrp="1"/>
          </p:cNvSpPr>
          <p:nvPr>
            <p:ph type="sldNum" sz="quarter" idx="12"/>
          </p:nvPr>
        </p:nvSpPr>
        <p:spPr/>
        <p:txBody>
          <a:bodyPr/>
          <a:lstStyle/>
          <a:p>
            <a:fld id="{916D915D-D8CF-4035-ACC6-718533B3E2C4}" type="slidenum">
              <a:rPr lang="en-GB" smtClean="0"/>
              <a:t>‹#›</a:t>
            </a:fld>
            <a:endParaRPr lang="en-GB"/>
          </a:p>
        </p:txBody>
      </p:sp>
    </p:spTree>
    <p:extLst>
      <p:ext uri="{BB962C8B-B14F-4D97-AF65-F5344CB8AC3E}">
        <p14:creationId xmlns:p14="http://schemas.microsoft.com/office/powerpoint/2010/main" val="2237790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C5DE9E-49E7-43A2-87A6-AF38AAFB288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47F1E3A-AB05-4F75-98D8-EB649EBD390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AE35967-B9CE-4D6C-86B5-F54EFCEF830E}"/>
              </a:ext>
            </a:extLst>
          </p:cNvPr>
          <p:cNvSpPr>
            <a:spLocks noGrp="1"/>
          </p:cNvSpPr>
          <p:nvPr>
            <p:ph type="dt" sz="half" idx="10"/>
          </p:nvPr>
        </p:nvSpPr>
        <p:spPr/>
        <p:txBody>
          <a:bodyPr/>
          <a:lstStyle/>
          <a:p>
            <a:fld id="{ADD04F57-213C-4920-A763-3E30ACB76972}" type="datetimeFigureOut">
              <a:rPr lang="en-GB" smtClean="0"/>
              <a:t>05/09/2022</a:t>
            </a:fld>
            <a:endParaRPr lang="en-GB"/>
          </a:p>
        </p:txBody>
      </p:sp>
      <p:sp>
        <p:nvSpPr>
          <p:cNvPr id="5" name="Footer Placeholder 4">
            <a:extLst>
              <a:ext uri="{FF2B5EF4-FFF2-40B4-BE49-F238E27FC236}">
                <a16:creationId xmlns:a16="http://schemas.microsoft.com/office/drawing/2014/main" id="{A496F657-928A-4BA9-B862-568E8E0C21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A342F3-F1FA-4A6A-AE76-A80A059169F4}"/>
              </a:ext>
            </a:extLst>
          </p:cNvPr>
          <p:cNvSpPr>
            <a:spLocks noGrp="1"/>
          </p:cNvSpPr>
          <p:nvPr>
            <p:ph type="sldNum" sz="quarter" idx="12"/>
          </p:nvPr>
        </p:nvSpPr>
        <p:spPr/>
        <p:txBody>
          <a:bodyPr/>
          <a:lstStyle/>
          <a:p>
            <a:fld id="{916D915D-D8CF-4035-ACC6-718533B3E2C4}" type="slidenum">
              <a:rPr lang="en-GB" smtClean="0"/>
              <a:t>‹#›</a:t>
            </a:fld>
            <a:endParaRPr lang="en-GB"/>
          </a:p>
        </p:txBody>
      </p:sp>
    </p:spTree>
    <p:extLst>
      <p:ext uri="{BB962C8B-B14F-4D97-AF65-F5344CB8AC3E}">
        <p14:creationId xmlns:p14="http://schemas.microsoft.com/office/powerpoint/2010/main" val="754720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AC21A4-AF96-45C2-98CA-E94FA502BA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39B84B-38B4-4599-9CD9-36A2EC69EC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583EE33-B758-4A1C-B284-984472FD1A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D04F57-213C-4920-A763-3E30ACB76972}" type="datetimeFigureOut">
              <a:rPr lang="en-GB" smtClean="0"/>
              <a:t>05/09/2022</a:t>
            </a:fld>
            <a:endParaRPr lang="en-GB"/>
          </a:p>
        </p:txBody>
      </p:sp>
      <p:sp>
        <p:nvSpPr>
          <p:cNvPr id="5" name="Footer Placeholder 4">
            <a:extLst>
              <a:ext uri="{FF2B5EF4-FFF2-40B4-BE49-F238E27FC236}">
                <a16:creationId xmlns:a16="http://schemas.microsoft.com/office/drawing/2014/main" id="{12A905FB-FD5C-4851-9D5F-30E1F7E0A7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B221839-E122-4478-8103-116C7C76E9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6D915D-D8CF-4035-ACC6-718533B3E2C4}" type="slidenum">
              <a:rPr lang="en-GB" smtClean="0"/>
              <a:t>‹#›</a:t>
            </a:fld>
            <a:endParaRPr lang="en-GB"/>
          </a:p>
        </p:txBody>
      </p:sp>
    </p:spTree>
    <p:extLst>
      <p:ext uri="{BB962C8B-B14F-4D97-AF65-F5344CB8AC3E}">
        <p14:creationId xmlns:p14="http://schemas.microsoft.com/office/powerpoint/2010/main" val="10797738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Crafts" TargetMode="External"/><Relationship Id="rId2" Type="http://schemas.openxmlformats.org/officeDocument/2006/relationships/hyperlink" Target="https://en.wikipedia.org/wiki/Art_school" TargetMode="External"/><Relationship Id="rId1" Type="http://schemas.openxmlformats.org/officeDocument/2006/relationships/slideLayout" Target="../slideLayouts/slideLayout7.xml"/><Relationship Id="rId5" Type="http://schemas.openxmlformats.org/officeDocument/2006/relationships/hyperlink" Target="https://en.wikipedia.org/wiki/Design" TargetMode="External"/><Relationship Id="rId4" Type="http://schemas.openxmlformats.org/officeDocument/2006/relationships/hyperlink" Target="https://en.wikipedia.org/wiki/Fine_arts"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www.unifrog.org/student/careers/697" TargetMode="External"/><Relationship Id="rId3" Type="http://schemas.openxmlformats.org/officeDocument/2006/relationships/hyperlink" Target="https://www.unifrog.org/student/careers/91" TargetMode="External"/><Relationship Id="rId7" Type="http://schemas.openxmlformats.org/officeDocument/2006/relationships/hyperlink" Target="https://www.unifrog.org/student/careers/559" TargetMode="External"/><Relationship Id="rId2" Type="http://schemas.openxmlformats.org/officeDocument/2006/relationships/hyperlink" Target="https://www.unifrog.org/student/careers/425" TargetMode="External"/><Relationship Id="rId1" Type="http://schemas.openxmlformats.org/officeDocument/2006/relationships/slideLayout" Target="../slideLayouts/slideLayout7.xml"/><Relationship Id="rId6" Type="http://schemas.openxmlformats.org/officeDocument/2006/relationships/hyperlink" Target="https://www.unifrog.org/student/careers/296" TargetMode="External"/><Relationship Id="rId5" Type="http://schemas.openxmlformats.org/officeDocument/2006/relationships/hyperlink" Target="https://www.unifrog.org/student/careers/359" TargetMode="External"/><Relationship Id="rId10" Type="http://schemas.openxmlformats.org/officeDocument/2006/relationships/hyperlink" Target="https://www.unifrog.org/student/careers/226" TargetMode="External"/><Relationship Id="rId4" Type="http://schemas.openxmlformats.org/officeDocument/2006/relationships/hyperlink" Target="https://www.unifrog.org/student/careers/607" TargetMode="External"/><Relationship Id="rId9" Type="http://schemas.openxmlformats.org/officeDocument/2006/relationships/hyperlink" Target="https://www.unifrog.org/student/careers/864"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hyperlink" Target="https://en.wikipedia.org/wiki/Design" TargetMode="External"/><Relationship Id="rId3" Type="http://schemas.openxmlformats.org/officeDocument/2006/relationships/image" Target="../media/image10.jpeg"/><Relationship Id="rId7" Type="http://schemas.openxmlformats.org/officeDocument/2006/relationships/hyperlink" Target="https://en.wikipedia.org/wiki/Fine_arts" TargetMode="Externa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hyperlink" Target="https://en.wikipedia.org/wiki/Crafts" TargetMode="External"/><Relationship Id="rId11" Type="http://schemas.openxmlformats.org/officeDocument/2006/relationships/hyperlink" Target="https://en.wikipedia.org/wiki/Form_follows_function" TargetMode="External"/><Relationship Id="rId5" Type="http://schemas.openxmlformats.org/officeDocument/2006/relationships/hyperlink" Target="https://en.wikipedia.org/wiki/Art_school" TargetMode="External"/><Relationship Id="rId10" Type="http://schemas.openxmlformats.org/officeDocument/2006/relationships/hyperlink" Target="https://en.wikipedia.org/wiki/Aesthetics" TargetMode="External"/><Relationship Id="rId4" Type="http://schemas.openxmlformats.org/officeDocument/2006/relationships/image" Target="../media/image4.jpeg"/><Relationship Id="rId9" Type="http://schemas.openxmlformats.org/officeDocument/2006/relationships/hyperlink" Target="https://en.wikipedia.org/wiki/Mass_production"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BCF57DE-6795-4ECB-8907-963CA7A40D55}"/>
              </a:ext>
            </a:extLst>
          </p:cNvPr>
          <p:cNvSpPr txBox="1"/>
          <p:nvPr/>
        </p:nvSpPr>
        <p:spPr>
          <a:xfrm>
            <a:off x="138334" y="664507"/>
            <a:ext cx="5317975" cy="6001643"/>
          </a:xfrm>
          <a:prstGeom prst="rect">
            <a:avLst/>
          </a:prstGeom>
          <a:noFill/>
        </p:spPr>
        <p:txBody>
          <a:bodyPr wrap="square" rtlCol="0">
            <a:spAutoFit/>
          </a:bodyPr>
          <a:lstStyle/>
          <a:p>
            <a:pPr algn="ctr"/>
            <a:r>
              <a:rPr lang="en-GB" sz="4000" b="1" u="sng" dirty="0"/>
              <a:t>Yr9 Cycle 1</a:t>
            </a:r>
          </a:p>
          <a:p>
            <a:pPr algn="ctr"/>
            <a:r>
              <a:rPr lang="en-GB" sz="4000" b="1" u="sng" dirty="0"/>
              <a:t>DESIGN/PRINT</a:t>
            </a:r>
          </a:p>
          <a:p>
            <a:pPr algn="ctr"/>
            <a:r>
              <a:rPr lang="en-GB" sz="4000" b="1" u="sng" dirty="0"/>
              <a:t>CREATIVITY AND CAREERS</a:t>
            </a:r>
            <a:endParaRPr lang="en-GB" sz="4000" b="1" dirty="0"/>
          </a:p>
          <a:p>
            <a:pPr algn="ctr"/>
            <a:r>
              <a:rPr lang="en-GB" sz="3200" b="1" dirty="0"/>
              <a:t>Homework and Knowledge Organiser</a:t>
            </a:r>
          </a:p>
          <a:p>
            <a:pPr algn="ctr"/>
            <a:r>
              <a:rPr lang="en-GB" sz="3200" b="1" dirty="0"/>
              <a:t>Booklet.</a:t>
            </a:r>
          </a:p>
          <a:p>
            <a:pPr algn="ctr"/>
            <a:r>
              <a:rPr lang="en-GB" sz="3200" dirty="0"/>
              <a:t>Refer to </a:t>
            </a:r>
            <a:r>
              <a:rPr lang="en-GB" sz="3200" dirty="0" err="1"/>
              <a:t>epraise</a:t>
            </a:r>
            <a:r>
              <a:rPr lang="en-GB" sz="3200" dirty="0"/>
              <a:t> for homework deadline.</a:t>
            </a:r>
          </a:p>
          <a:p>
            <a:pPr algn="ctr"/>
            <a:r>
              <a:rPr lang="en-GB" sz="3200" dirty="0"/>
              <a:t>Complete tasks in booklet and hand in on deadline date.</a:t>
            </a:r>
          </a:p>
        </p:txBody>
      </p:sp>
      <p:sp>
        <p:nvSpPr>
          <p:cNvPr id="7" name="TextBox 6">
            <a:extLst>
              <a:ext uri="{FF2B5EF4-FFF2-40B4-BE49-F238E27FC236}">
                <a16:creationId xmlns:a16="http://schemas.microsoft.com/office/drawing/2014/main" id="{F7D0F0AA-414F-4C30-8BBC-3E663076C841}"/>
              </a:ext>
            </a:extLst>
          </p:cNvPr>
          <p:cNvSpPr txBox="1"/>
          <p:nvPr/>
        </p:nvSpPr>
        <p:spPr>
          <a:xfrm>
            <a:off x="320842" y="75290"/>
            <a:ext cx="8193269" cy="369332"/>
          </a:xfrm>
          <a:prstGeom prst="rect">
            <a:avLst/>
          </a:prstGeom>
          <a:noFill/>
        </p:spPr>
        <p:txBody>
          <a:bodyPr wrap="none" rtlCol="0">
            <a:spAutoFit/>
          </a:bodyPr>
          <a:lstStyle/>
          <a:p>
            <a:r>
              <a:rPr lang="en-GB" dirty="0"/>
              <a:t>Name ___________________________________           Class____________________</a:t>
            </a:r>
          </a:p>
        </p:txBody>
      </p:sp>
      <p:pic>
        <p:nvPicPr>
          <p:cNvPr id="1026" name="Picture 2" descr="Creative and Cool Skateboard Designs - CrazyLeaf Design Blog">
            <a:extLst>
              <a:ext uri="{FF2B5EF4-FFF2-40B4-BE49-F238E27FC236}">
                <a16:creationId xmlns:a16="http://schemas.microsoft.com/office/drawing/2014/main" id="{07A2CBD8-D108-4FCC-BDC3-898DF2D488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2204" y="1687440"/>
            <a:ext cx="2907866" cy="520923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William Morris Pimpernel Sage Curtains">
            <a:extLst>
              <a:ext uri="{FF2B5EF4-FFF2-40B4-BE49-F238E27FC236}">
                <a16:creationId xmlns:a16="http://schemas.microsoft.com/office/drawing/2014/main" id="{D87877EB-CCBC-467B-8337-8D8D7BBB5A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7227" y="444622"/>
            <a:ext cx="2274527" cy="227452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attie Stewart on how to create incredible, fun and super-bright art -  Digital Arts">
            <a:extLst>
              <a:ext uri="{FF2B5EF4-FFF2-40B4-BE49-F238E27FC236}">
                <a16:creationId xmlns:a16="http://schemas.microsoft.com/office/drawing/2014/main" id="{68999FE3-2C2E-41DD-952D-36FA3B81A2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04491" y="2846064"/>
            <a:ext cx="3019065" cy="392369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Bauhaus Vector Image - 1616954 | StockUnlimited">
            <a:extLst>
              <a:ext uri="{FF2B5EF4-FFF2-40B4-BE49-F238E27FC236}">
                <a16:creationId xmlns:a16="http://schemas.microsoft.com/office/drawing/2014/main" id="{C0C44AE5-9247-4653-A0E8-6A6FBAF6BB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41766" y="259956"/>
            <a:ext cx="1846016" cy="184601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Helmo ~ Fashion Animals | Tutt'Art@ | Pittura • Scultura • Poesia • Musica">
            <a:extLst>
              <a:ext uri="{FF2B5EF4-FFF2-40B4-BE49-F238E27FC236}">
                <a16:creationId xmlns:a16="http://schemas.microsoft.com/office/drawing/2014/main" id="{E5BF0630-A0B2-4A0C-A315-3903A485780B}"/>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4823791" y="569843"/>
            <a:ext cx="1504505" cy="1811392"/>
          </a:xfrm>
          <a:prstGeom prst="rect">
            <a:avLst/>
          </a:prstGeom>
          <a:noFill/>
          <a:ln>
            <a:noFill/>
          </a:ln>
        </p:spPr>
      </p:pic>
    </p:spTree>
    <p:extLst>
      <p:ext uri="{BB962C8B-B14F-4D97-AF65-F5344CB8AC3E}">
        <p14:creationId xmlns:p14="http://schemas.microsoft.com/office/powerpoint/2010/main" val="35104849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4331" y="406536"/>
            <a:ext cx="10515600" cy="1325563"/>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algn="ctr"/>
            <a:r>
              <a:rPr lang="en-GB" sz="4000" dirty="0">
                <a:solidFill>
                  <a:srgbClr val="FFC000"/>
                </a:solidFill>
                <a:latin typeface="Copperplate Gothic Bold" panose="020E0705020206020404" pitchFamily="34" charset="0"/>
              </a:rPr>
              <a:t>GOLDEN WORDS</a:t>
            </a:r>
          </a:p>
        </p:txBody>
      </p:sp>
      <p:sp>
        <p:nvSpPr>
          <p:cNvPr id="3" name="Content Placeholder 2"/>
          <p:cNvSpPr>
            <a:spLocks noGrp="1"/>
          </p:cNvSpPr>
          <p:nvPr>
            <p:ph idx="1"/>
          </p:nvPr>
        </p:nvSpPr>
        <p:spPr>
          <a:xfrm>
            <a:off x="86415" y="1414780"/>
            <a:ext cx="12019170" cy="5443220"/>
          </a:xfrm>
        </p:spPr>
        <p:txBody>
          <a:bodyPr>
            <a:noAutofit/>
          </a:bodyPr>
          <a:lstStyle/>
          <a:p>
            <a:r>
              <a:rPr lang="en-GB" sz="1800" b="1" dirty="0"/>
              <a:t>Line </a:t>
            </a:r>
            <a:r>
              <a:rPr lang="en-GB" sz="1800" dirty="0"/>
              <a:t>- is a mark made on a surface that joins different points. </a:t>
            </a:r>
            <a:r>
              <a:rPr lang="en-GB" sz="1800" b="1" dirty="0"/>
              <a:t>Lines</a:t>
            </a:r>
            <a:r>
              <a:rPr lang="en-GB" sz="1800" dirty="0"/>
              <a:t> can vary in length, width, direction and shape.</a:t>
            </a:r>
          </a:p>
          <a:p>
            <a:r>
              <a:rPr lang="en-GB" sz="1800" b="1" dirty="0"/>
              <a:t>Shape </a:t>
            </a:r>
            <a:r>
              <a:rPr lang="en-GB" sz="1800" dirty="0"/>
              <a:t>- is a flat area surrounded by edges or an outline.</a:t>
            </a:r>
          </a:p>
          <a:p>
            <a:r>
              <a:rPr lang="en-GB" sz="1800" b="1" dirty="0"/>
              <a:t>Composition -</a:t>
            </a:r>
            <a:r>
              <a:rPr lang="en-GB" sz="1800" b="0" i="0" dirty="0">
                <a:solidFill>
                  <a:srgbClr val="202124"/>
                </a:solidFill>
                <a:effectLst/>
              </a:rPr>
              <a:t> is the term given to </a:t>
            </a:r>
            <a:r>
              <a:rPr lang="en-GB" sz="1800" b="1" i="0" dirty="0">
                <a:solidFill>
                  <a:srgbClr val="202124"/>
                </a:solidFill>
                <a:effectLst/>
              </a:rPr>
              <a:t>a complete work of </a:t>
            </a:r>
            <a:r>
              <a:rPr lang="en-GB" sz="1800" i="0" dirty="0">
                <a:solidFill>
                  <a:srgbClr val="202124"/>
                </a:solidFill>
                <a:effectLst/>
              </a:rPr>
              <a:t>art and, more specifically, to the way in which all </a:t>
            </a:r>
            <a:r>
              <a:rPr lang="en-GB" sz="1800" b="1" i="0" dirty="0">
                <a:solidFill>
                  <a:srgbClr val="202124"/>
                </a:solidFill>
                <a:effectLst/>
              </a:rPr>
              <a:t>its elements work together to produce an overall effect.</a:t>
            </a:r>
          </a:p>
          <a:p>
            <a:r>
              <a:rPr lang="en-GB" sz="1800" b="1" dirty="0"/>
              <a:t>Design - </a:t>
            </a:r>
            <a:r>
              <a:rPr lang="en-GB" sz="1800" b="0" i="0" dirty="0">
                <a:solidFill>
                  <a:srgbClr val="333333"/>
                </a:solidFill>
                <a:effectLst/>
              </a:rPr>
              <a:t>shapes and creates ideas to become practical solutions and propositions for customers and users. </a:t>
            </a:r>
            <a:endParaRPr lang="en-GB" sz="1800" b="1" dirty="0"/>
          </a:p>
          <a:p>
            <a:r>
              <a:rPr lang="en-GB" sz="1800" b="1" dirty="0"/>
              <a:t>Proportion-</a:t>
            </a:r>
            <a:r>
              <a:rPr lang="en-GB" sz="1800" dirty="0"/>
              <a:t> is the accuracy and the sizes of one object to another.</a:t>
            </a:r>
            <a:endParaRPr lang="en-GB" sz="1800" b="1" dirty="0"/>
          </a:p>
          <a:p>
            <a:r>
              <a:rPr lang="en-GB" sz="1800" b="1" dirty="0">
                <a:solidFill>
                  <a:srgbClr val="202124"/>
                </a:solidFill>
              </a:rPr>
              <a:t>Overlapping</a:t>
            </a:r>
            <a:r>
              <a:rPr lang="en-GB" sz="1800" dirty="0">
                <a:solidFill>
                  <a:srgbClr val="202124"/>
                </a:solidFill>
              </a:rPr>
              <a:t> -</a:t>
            </a:r>
            <a:r>
              <a:rPr lang="en-GB" sz="1200" b="0" i="0" dirty="0">
                <a:solidFill>
                  <a:srgbClr val="202124"/>
                </a:solidFill>
                <a:effectLst/>
                <a:latin typeface="arial" panose="020B0604020202020204" pitchFamily="34" charset="0"/>
              </a:rPr>
              <a:t> </a:t>
            </a:r>
            <a:r>
              <a:rPr lang="en-GB" sz="1800" b="0" i="0" dirty="0">
                <a:solidFill>
                  <a:srgbClr val="202124"/>
                </a:solidFill>
                <a:effectLst/>
              </a:rPr>
              <a:t>is </a:t>
            </a:r>
            <a:r>
              <a:rPr lang="en-GB" sz="1800" b="1" i="0" dirty="0">
                <a:solidFill>
                  <a:srgbClr val="202124"/>
                </a:solidFill>
                <a:effectLst/>
              </a:rPr>
              <a:t>when shapes are in front of other shapes</a:t>
            </a:r>
            <a:r>
              <a:rPr lang="en-GB" sz="1800" b="0" i="0" dirty="0">
                <a:solidFill>
                  <a:srgbClr val="202124"/>
                </a:solidFill>
                <a:effectLst/>
              </a:rPr>
              <a:t>. If one shape overlaps another it communicates an illusion of depth.</a:t>
            </a:r>
          </a:p>
          <a:p>
            <a:r>
              <a:rPr lang="en-GB" sz="1800" b="1" dirty="0">
                <a:solidFill>
                  <a:srgbClr val="202124"/>
                </a:solidFill>
              </a:rPr>
              <a:t>Fragmentation - </a:t>
            </a:r>
            <a:r>
              <a:rPr lang="en-GB" sz="1800" i="0" dirty="0">
                <a:solidFill>
                  <a:srgbClr val="202124"/>
                </a:solidFill>
                <a:effectLst/>
              </a:rPr>
              <a:t>an interest in manipulating a structure's surface and shape which appears to distort and dislocate.</a:t>
            </a:r>
            <a:endParaRPr lang="en-GB" sz="1800" dirty="0">
              <a:solidFill>
                <a:srgbClr val="202124"/>
              </a:solidFill>
            </a:endParaRPr>
          </a:p>
          <a:p>
            <a:r>
              <a:rPr lang="en-GB" sz="1800" b="1" dirty="0">
                <a:solidFill>
                  <a:srgbClr val="202124"/>
                </a:solidFill>
              </a:rPr>
              <a:t>Collage - </a:t>
            </a:r>
            <a:r>
              <a:rPr lang="en-GB" sz="1800" i="0" dirty="0">
                <a:solidFill>
                  <a:srgbClr val="202124"/>
                </a:solidFill>
                <a:effectLst/>
              </a:rPr>
              <a:t>the technique in which pieces of paper, photographs, fabric and other materials are arranged and stuck down onto a supporting surface.</a:t>
            </a:r>
            <a:endParaRPr lang="en-GB" sz="1800" dirty="0"/>
          </a:p>
          <a:p>
            <a:r>
              <a:rPr lang="en-GB" sz="1800" b="1" dirty="0"/>
              <a:t>Experimentation –  </a:t>
            </a:r>
            <a:r>
              <a:rPr lang="en-GB" sz="1800" dirty="0"/>
              <a:t>is exploring new and different ideas using a range of media and materials. </a:t>
            </a:r>
          </a:p>
          <a:p>
            <a:r>
              <a:rPr lang="en-GB" sz="1800" b="1" dirty="0"/>
              <a:t>Mixed Media - </a:t>
            </a:r>
            <a:r>
              <a:rPr lang="en-GB" sz="1800" b="0" i="0" dirty="0">
                <a:solidFill>
                  <a:srgbClr val="202124"/>
                </a:solidFill>
                <a:effectLst/>
              </a:rPr>
              <a:t>is a term used to describe </a:t>
            </a:r>
            <a:r>
              <a:rPr lang="en-GB" sz="1800" i="0" dirty="0">
                <a:solidFill>
                  <a:srgbClr val="202124"/>
                </a:solidFill>
                <a:effectLst/>
              </a:rPr>
              <a:t>artworks composed from a combination of different media or materials.</a:t>
            </a:r>
          </a:p>
          <a:p>
            <a:r>
              <a:rPr lang="en-GB" sz="1800" b="1" dirty="0"/>
              <a:t>Colour blending-</a:t>
            </a:r>
            <a:r>
              <a:rPr lang="en-GB" sz="1800" dirty="0"/>
              <a:t>Two or more </a:t>
            </a:r>
            <a:r>
              <a:rPr lang="en-GB" sz="1800" b="1" dirty="0"/>
              <a:t>colours</a:t>
            </a:r>
            <a:r>
              <a:rPr lang="en-GB" sz="1800" dirty="0"/>
              <a:t> are mixed/ worked together or on top of each other.</a:t>
            </a:r>
            <a:endParaRPr lang="en-GB" sz="1800" b="1" dirty="0"/>
          </a:p>
          <a:p>
            <a:endParaRPr lang="en-GB" sz="1800" dirty="0"/>
          </a:p>
          <a:p>
            <a:pPr algn="l"/>
            <a:endParaRPr lang="en-GB" sz="1800" b="1" dirty="0"/>
          </a:p>
          <a:p>
            <a:endParaRPr lang="en-GB" sz="1800" dirty="0"/>
          </a:p>
          <a:p>
            <a:pPr marL="0" indent="0">
              <a:buNone/>
            </a:pPr>
            <a:endParaRPr lang="en-GB" sz="1800" b="1"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79643" y="230188"/>
            <a:ext cx="2832714" cy="352697"/>
          </a:xfrm>
          <a:prstGeom prst="rect">
            <a:avLst/>
          </a:prstGeom>
        </p:spPr>
      </p:pic>
    </p:spTree>
    <p:extLst>
      <p:ext uri="{BB962C8B-B14F-4D97-AF65-F5344CB8AC3E}">
        <p14:creationId xmlns:p14="http://schemas.microsoft.com/office/powerpoint/2010/main" val="3427646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F2CB5-5009-4B10-BF12-7649A0E26DB0}"/>
              </a:ext>
            </a:extLst>
          </p:cNvPr>
          <p:cNvSpPr txBox="1">
            <a:spLocks/>
          </p:cNvSpPr>
          <p:nvPr/>
        </p:nvSpPr>
        <p:spPr>
          <a:xfrm>
            <a:off x="1054331" y="406537"/>
            <a:ext cx="10515600" cy="75724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FFC000"/>
                </a:solidFill>
                <a:latin typeface="Copperplate Gothic Bold" panose="020E0705020206020404" pitchFamily="34" charset="0"/>
              </a:rPr>
              <a:t>GOLDEN WORDS</a:t>
            </a:r>
          </a:p>
        </p:txBody>
      </p:sp>
      <p:sp>
        <p:nvSpPr>
          <p:cNvPr id="4" name="TextBox 3">
            <a:extLst>
              <a:ext uri="{FF2B5EF4-FFF2-40B4-BE49-F238E27FC236}">
                <a16:creationId xmlns:a16="http://schemas.microsoft.com/office/drawing/2014/main" id="{E81E5323-EC37-404B-A21A-98434FB8ACDB}"/>
              </a:ext>
            </a:extLst>
          </p:cNvPr>
          <p:cNvSpPr txBox="1"/>
          <p:nvPr/>
        </p:nvSpPr>
        <p:spPr>
          <a:xfrm>
            <a:off x="403167" y="1163783"/>
            <a:ext cx="10734501" cy="4524315"/>
          </a:xfrm>
          <a:prstGeom prst="rect">
            <a:avLst/>
          </a:prstGeom>
          <a:noFill/>
        </p:spPr>
        <p:txBody>
          <a:bodyPr wrap="square">
            <a:spAutoFit/>
          </a:bodyPr>
          <a:lstStyle/>
          <a:p>
            <a:pPr marL="285750" indent="-285750">
              <a:buFont typeface="Arial" panose="020B0604020202020204" pitchFamily="34" charset="0"/>
              <a:buChar char="•"/>
            </a:pPr>
            <a:r>
              <a:rPr lang="en-GB" sz="1800" b="1" dirty="0"/>
              <a:t>Photo Montage- </a:t>
            </a:r>
            <a:r>
              <a:rPr lang="en-GB" sz="1800" dirty="0"/>
              <a:t>is the process by cutting, gluing, rearranging and overlapping two or more photographs into a new image.</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sz="1800" b="1" dirty="0"/>
              <a:t>Lino Block Printmaking - </a:t>
            </a:r>
            <a:r>
              <a:rPr lang="en-GB" i="0" dirty="0">
                <a:effectLst/>
              </a:rPr>
              <a:t>Lino printmaking is a method of relief printing, which involves carving a drawing into a soft linoleum block, rolling a thin layer of ink over it, and pressing paper on top to transfer the image.</a:t>
            </a:r>
            <a:endParaRPr lang="en-GB" sz="1800" dirty="0"/>
          </a:p>
          <a:p>
            <a:endParaRPr lang="en-GB" dirty="0"/>
          </a:p>
          <a:p>
            <a:pPr marL="285750" indent="-285750">
              <a:buFont typeface="Arial" panose="020B0604020202020204" pitchFamily="34" charset="0"/>
              <a:buChar char="•"/>
            </a:pPr>
            <a:r>
              <a:rPr lang="en-GB" sz="1800" b="1" dirty="0"/>
              <a:t>Bauhaus – </a:t>
            </a:r>
            <a:r>
              <a:rPr lang="en-GB" sz="1800" b="0" i="0" dirty="0">
                <a:effectLst/>
              </a:rPr>
              <a:t>BAUHAUS was a German </a:t>
            </a:r>
            <a:r>
              <a:rPr lang="en-GB" sz="1800" b="0" i="0" strike="noStrike" dirty="0">
                <a:effectLst/>
                <a:hlinkClick r:id="rId2" tooltip="Art school">
                  <a:extLst>
                    <a:ext uri="{A12FA001-AC4F-418D-AE19-62706E023703}">
                      <ahyp:hlinkClr xmlns:ahyp="http://schemas.microsoft.com/office/drawing/2018/hyperlinkcolor" val="tx"/>
                    </a:ext>
                  </a:extLst>
                </a:hlinkClick>
              </a:rPr>
              <a:t>art school</a:t>
            </a:r>
            <a:r>
              <a:rPr lang="en-GB" sz="1800" b="0" i="0" dirty="0">
                <a:effectLst/>
              </a:rPr>
              <a:t> operational from 1919 to 1933 that combined </a:t>
            </a:r>
            <a:r>
              <a:rPr lang="en-GB" sz="1800" b="0" i="0" strike="noStrike" dirty="0">
                <a:effectLst/>
                <a:hlinkClick r:id="rId3" tooltip="Crafts">
                  <a:extLst>
                    <a:ext uri="{A12FA001-AC4F-418D-AE19-62706E023703}">
                      <ahyp:hlinkClr xmlns:ahyp="http://schemas.microsoft.com/office/drawing/2018/hyperlinkcolor" val="tx"/>
                    </a:ext>
                  </a:extLst>
                </a:hlinkClick>
              </a:rPr>
              <a:t>crafts</a:t>
            </a:r>
            <a:r>
              <a:rPr lang="en-GB" sz="1800" b="0" i="0" dirty="0">
                <a:effectLst/>
              </a:rPr>
              <a:t> and the </a:t>
            </a:r>
            <a:r>
              <a:rPr lang="en-GB" sz="1800" b="0" i="0" strike="noStrike" dirty="0">
                <a:effectLst/>
                <a:hlinkClick r:id="rId4" tooltip="Fine arts">
                  <a:extLst>
                    <a:ext uri="{A12FA001-AC4F-418D-AE19-62706E023703}">
                      <ahyp:hlinkClr xmlns:ahyp="http://schemas.microsoft.com/office/drawing/2018/hyperlinkcolor" val="tx"/>
                    </a:ext>
                  </a:extLst>
                </a:hlinkClick>
              </a:rPr>
              <a:t>fine arts</a:t>
            </a:r>
            <a:r>
              <a:rPr lang="en-GB" sz="1800" b="0" i="0" dirty="0">
                <a:effectLst/>
              </a:rPr>
              <a:t>. The school became famous for its approach to </a:t>
            </a:r>
            <a:r>
              <a:rPr lang="en-GB" sz="1800" b="0" i="0" strike="noStrike" dirty="0">
                <a:effectLst/>
                <a:hlinkClick r:id="rId5" tooltip="Design">
                  <a:extLst>
                    <a:ext uri="{A12FA001-AC4F-418D-AE19-62706E023703}">
                      <ahyp:hlinkClr xmlns:ahyp="http://schemas.microsoft.com/office/drawing/2018/hyperlinkcolor" val="tx"/>
                    </a:ext>
                  </a:extLst>
                </a:hlinkClick>
              </a:rPr>
              <a:t>design</a:t>
            </a:r>
            <a:r>
              <a:rPr lang="en-GB" sz="1800" b="0" i="0" dirty="0">
                <a:effectLst/>
              </a:rPr>
              <a:t>, </a:t>
            </a:r>
            <a:endParaRPr lang="en-GB" sz="1800" b="1" dirty="0"/>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r>
              <a:rPr lang="en-GB" sz="1800" b="1" dirty="0"/>
              <a:t>William Morris - </a:t>
            </a:r>
            <a:r>
              <a:rPr lang="en-GB" sz="1800" i="0" dirty="0">
                <a:effectLst/>
              </a:rPr>
              <a:t>William Morris was a British textile designer, poet, artist, novelist, architectural conservationist, printer, translator and socialist activist associated with the British Arts and Crafts Movement</a:t>
            </a:r>
            <a:endParaRPr lang="en-GB" sz="1800" dirty="0"/>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r>
              <a:rPr lang="en-GB" sz="1800" b="1" dirty="0"/>
              <a:t>Hattie Stewart – </a:t>
            </a:r>
            <a:r>
              <a:rPr lang="en-GB" sz="1800" dirty="0"/>
              <a:t>Contemporary Artist/Illustrator/Graphic Designer </a:t>
            </a:r>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r>
              <a:rPr lang="en-GB" sz="1800" b="1" dirty="0" err="1"/>
              <a:t>Helmo</a:t>
            </a:r>
            <a:r>
              <a:rPr lang="en-GB" sz="1800" b="1" dirty="0"/>
              <a:t> – </a:t>
            </a:r>
            <a:r>
              <a:rPr lang="en-GB" sz="1800" dirty="0"/>
              <a:t>Parisian Design Studio and Contemporary Artist/Illustrator/</a:t>
            </a:r>
            <a:r>
              <a:rPr lang="en-GB" sz="1800"/>
              <a:t>Graphic Designers </a:t>
            </a:r>
            <a:endParaRPr lang="en-GB" sz="1800" b="1" dirty="0"/>
          </a:p>
          <a:p>
            <a:pPr marL="285750" indent="-285750">
              <a:buFont typeface="Arial" panose="020B0604020202020204" pitchFamily="34" charset="0"/>
              <a:buChar char="•"/>
            </a:pPr>
            <a:endParaRPr lang="en-GB" b="1" dirty="0"/>
          </a:p>
        </p:txBody>
      </p:sp>
    </p:spTree>
    <p:extLst>
      <p:ext uri="{BB962C8B-B14F-4D97-AF65-F5344CB8AC3E}">
        <p14:creationId xmlns:p14="http://schemas.microsoft.com/office/powerpoint/2010/main" val="1717568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015EE9-C00E-42C5-918A-B3182F626B35}"/>
              </a:ext>
            </a:extLst>
          </p:cNvPr>
          <p:cNvSpPr/>
          <p:nvPr/>
        </p:nvSpPr>
        <p:spPr>
          <a:xfrm>
            <a:off x="215348" y="197346"/>
            <a:ext cx="11761304" cy="6309420"/>
          </a:xfrm>
          <a:prstGeom prst="rect">
            <a:avLst/>
          </a:prstGeom>
        </p:spPr>
        <p:txBody>
          <a:bodyPr wrap="square">
            <a:spAutoFit/>
          </a:bodyPr>
          <a:lstStyle/>
          <a:p>
            <a:r>
              <a:rPr lang="en-GB" sz="2000" b="1" dirty="0">
                <a:solidFill>
                  <a:srgbClr val="606060"/>
                </a:solidFill>
                <a:latin typeface="OpenDyslexic" panose="00000500000000000000" pitchFamily="50" charset="0"/>
              </a:rPr>
              <a:t>Who works in art?</a:t>
            </a:r>
            <a:endParaRPr lang="en-GB" sz="2000" dirty="0">
              <a:solidFill>
                <a:srgbClr val="606060"/>
              </a:solidFill>
              <a:latin typeface="OpenDyslexic" panose="00000500000000000000" pitchFamily="50" charset="0"/>
            </a:endParaRPr>
          </a:p>
          <a:p>
            <a:r>
              <a:rPr lang="en-GB" sz="1600" dirty="0">
                <a:solidFill>
                  <a:srgbClr val="606060"/>
                </a:solidFill>
                <a:latin typeface="OpenDyslexic" panose="00000500000000000000" pitchFamily="50" charset="0"/>
              </a:rPr>
              <a:t>Jobs in art fit into two broad categories based on whether you’re making art yourself or looking after and presenting the work of others. There are countless career opportunities for artists; here is a small selection:</a:t>
            </a:r>
          </a:p>
          <a:p>
            <a:r>
              <a:rPr lang="en-GB" sz="1600" i="1" dirty="0">
                <a:solidFill>
                  <a:srgbClr val="606060"/>
                </a:solidFill>
                <a:latin typeface="OpenDyslexic" panose="00000500000000000000" pitchFamily="50" charset="0"/>
              </a:rPr>
              <a:t>Creating:</a:t>
            </a:r>
            <a:endParaRPr lang="en-GB" sz="1600" dirty="0">
              <a:solidFill>
                <a:srgbClr val="606060"/>
              </a:solidFill>
              <a:latin typeface="OpenDyslexic" panose="00000500000000000000" pitchFamily="50" charset="0"/>
            </a:endParaRPr>
          </a:p>
          <a:p>
            <a:pPr>
              <a:buFont typeface="Arial" panose="020B0604020202020204" pitchFamily="34" charset="0"/>
              <a:buChar char="•"/>
            </a:pPr>
            <a:r>
              <a:rPr lang="en-GB" sz="1600" b="1" dirty="0">
                <a:solidFill>
                  <a:srgbClr val="33CC99"/>
                </a:solidFill>
                <a:latin typeface="OpenDyslexic" panose="00000500000000000000" pitchFamily="50" charset="0"/>
                <a:hlinkClick r:id="rId2"/>
              </a:rPr>
              <a:t>Fine artists</a:t>
            </a:r>
            <a:r>
              <a:rPr lang="en-GB" sz="1600" dirty="0">
                <a:solidFill>
                  <a:srgbClr val="606060"/>
                </a:solidFill>
                <a:latin typeface="OpenDyslexic" panose="00000500000000000000" pitchFamily="50" charset="0"/>
              </a:rPr>
              <a:t> create original artwork (such as paintings and sculpture) and sell it.</a:t>
            </a:r>
          </a:p>
          <a:p>
            <a:pPr>
              <a:buFont typeface="Arial" panose="020B0604020202020204" pitchFamily="34" charset="0"/>
              <a:buChar char="•"/>
            </a:pPr>
            <a:r>
              <a:rPr lang="en-GB" sz="1600" b="1" dirty="0">
                <a:solidFill>
                  <a:srgbClr val="33CC99"/>
                </a:solidFill>
                <a:latin typeface="OpenDyslexic" panose="00000500000000000000" pitchFamily="50" charset="0"/>
                <a:hlinkClick r:id="rId3"/>
              </a:rPr>
              <a:t>Illustrators</a:t>
            </a:r>
            <a:r>
              <a:rPr lang="en-GB" sz="1600" dirty="0">
                <a:solidFill>
                  <a:srgbClr val="606060"/>
                </a:solidFill>
                <a:latin typeface="OpenDyslexic" panose="00000500000000000000" pitchFamily="50" charset="0"/>
              </a:rPr>
              <a:t> work to a specific brief from an employer or client, perhaps drawing images for book covers or logos and marketing materials.</a:t>
            </a:r>
          </a:p>
          <a:p>
            <a:pPr>
              <a:buFont typeface="Arial" panose="020B0604020202020204" pitchFamily="34" charset="0"/>
              <a:buChar char="•"/>
            </a:pPr>
            <a:r>
              <a:rPr lang="en-GB" sz="1600" b="1" dirty="0">
                <a:solidFill>
                  <a:srgbClr val="33CC99"/>
                </a:solidFill>
                <a:latin typeface="OpenDyslexic" panose="00000500000000000000" pitchFamily="50" charset="0"/>
                <a:hlinkClick r:id="rId4"/>
              </a:rPr>
              <a:t>Graphic designers</a:t>
            </a:r>
            <a:r>
              <a:rPr lang="en-GB" sz="1600" dirty="0">
                <a:solidFill>
                  <a:srgbClr val="606060"/>
                </a:solidFill>
                <a:latin typeface="OpenDyslexic" panose="00000500000000000000" pitchFamily="50" charset="0"/>
              </a:rPr>
              <a:t> tend to work at a higher level of design than illustrators (although there is some overlap between the two roles), designing and putting together entire book covers or product packaging.</a:t>
            </a:r>
          </a:p>
          <a:p>
            <a:pPr>
              <a:buFont typeface="Arial" panose="020B0604020202020204" pitchFamily="34" charset="0"/>
              <a:buChar char="•"/>
            </a:pPr>
            <a:r>
              <a:rPr lang="en-GB" sz="1600" b="1" dirty="0">
                <a:solidFill>
                  <a:srgbClr val="33CC99"/>
                </a:solidFill>
                <a:latin typeface="OpenDyslexic" panose="00000500000000000000" pitchFamily="50" charset="0"/>
                <a:hlinkClick r:id="rId5"/>
              </a:rPr>
              <a:t>Photographers</a:t>
            </a:r>
            <a:r>
              <a:rPr lang="en-GB" sz="1600" dirty="0">
                <a:solidFill>
                  <a:srgbClr val="606060"/>
                </a:solidFill>
                <a:latin typeface="OpenDyslexic" panose="00000500000000000000" pitchFamily="50" charset="0"/>
              </a:rPr>
              <a:t> work to a brief agreed with a client – maybe a fashion company, advertising agency, or a wedding couple – to find and prepare a location for a photo shoot, take the pictures, edit and process them, and present the best ones to the client.</a:t>
            </a:r>
          </a:p>
          <a:p>
            <a:pPr>
              <a:buFont typeface="Arial" panose="020B0604020202020204" pitchFamily="34" charset="0"/>
              <a:buChar char="•"/>
            </a:pPr>
            <a:r>
              <a:rPr lang="en-GB" sz="1600" b="1" dirty="0">
                <a:solidFill>
                  <a:srgbClr val="33CC99"/>
                </a:solidFill>
                <a:latin typeface="OpenDyslexic" panose="00000500000000000000" pitchFamily="50" charset="0"/>
                <a:hlinkClick r:id="rId6"/>
              </a:rPr>
              <a:t>Make-up artists</a:t>
            </a:r>
            <a:r>
              <a:rPr lang="en-GB" sz="1600" dirty="0">
                <a:solidFill>
                  <a:srgbClr val="606060"/>
                </a:solidFill>
                <a:latin typeface="OpenDyslexic" panose="00000500000000000000" pitchFamily="50" charset="0"/>
              </a:rPr>
              <a:t> research and design make-up and hairstyles then work with production designers and performers (maybe musicians or actors on stage or screen) to create the right look.</a:t>
            </a:r>
          </a:p>
          <a:p>
            <a:pPr>
              <a:buFont typeface="Arial" panose="020B0604020202020204" pitchFamily="34" charset="0"/>
              <a:buChar char="•"/>
            </a:pPr>
            <a:r>
              <a:rPr lang="en-GB" sz="1600" b="1" dirty="0">
                <a:solidFill>
                  <a:srgbClr val="33CC99"/>
                </a:solidFill>
                <a:latin typeface="OpenDyslexic" panose="00000500000000000000" pitchFamily="50" charset="0"/>
                <a:hlinkClick r:id="rId7"/>
              </a:rPr>
              <a:t>Ceramicists</a:t>
            </a:r>
            <a:r>
              <a:rPr lang="en-GB" sz="1600" dirty="0">
                <a:solidFill>
                  <a:srgbClr val="606060"/>
                </a:solidFill>
                <a:latin typeface="OpenDyslexic" panose="00000500000000000000" pitchFamily="50" charset="0"/>
              </a:rPr>
              <a:t> design and create products made from clay (such as bowls, vases, mugs, or plates), either for large companies or on a self-employed basis.</a:t>
            </a:r>
          </a:p>
          <a:p>
            <a:r>
              <a:rPr lang="en-GB" sz="1600" i="1" dirty="0">
                <a:solidFill>
                  <a:srgbClr val="606060"/>
                </a:solidFill>
                <a:latin typeface="OpenDyslexic" panose="00000500000000000000" pitchFamily="50" charset="0"/>
              </a:rPr>
              <a:t>Curating:</a:t>
            </a:r>
            <a:endParaRPr lang="en-GB" sz="1600" dirty="0">
              <a:solidFill>
                <a:srgbClr val="606060"/>
              </a:solidFill>
              <a:latin typeface="OpenDyslexic" panose="00000500000000000000" pitchFamily="50" charset="0"/>
            </a:endParaRPr>
          </a:p>
          <a:p>
            <a:pPr>
              <a:buFont typeface="Arial" panose="020B0604020202020204" pitchFamily="34" charset="0"/>
              <a:buChar char="•"/>
            </a:pPr>
            <a:r>
              <a:rPr lang="en-GB" sz="1600" b="1" dirty="0">
                <a:solidFill>
                  <a:srgbClr val="33CC99"/>
                </a:solidFill>
                <a:latin typeface="OpenDyslexic" panose="00000500000000000000" pitchFamily="50" charset="0"/>
                <a:hlinkClick r:id="rId8"/>
              </a:rPr>
              <a:t>Gallery curators</a:t>
            </a:r>
            <a:r>
              <a:rPr lang="en-GB" sz="1600" dirty="0">
                <a:solidFill>
                  <a:srgbClr val="606060"/>
                </a:solidFill>
                <a:latin typeface="OpenDyslexic" panose="00000500000000000000" pitchFamily="50" charset="0"/>
              </a:rPr>
              <a:t> organise exhibitions, selecting work and liaising with artists and other galleries to arrange its presentation.</a:t>
            </a:r>
          </a:p>
          <a:p>
            <a:pPr>
              <a:buFont typeface="Arial" panose="020B0604020202020204" pitchFamily="34" charset="0"/>
              <a:buChar char="•"/>
            </a:pPr>
            <a:r>
              <a:rPr lang="en-GB" sz="1600" b="1" dirty="0">
                <a:solidFill>
                  <a:srgbClr val="33CC99"/>
                </a:solidFill>
                <a:latin typeface="OpenDyslexic" panose="00000500000000000000" pitchFamily="50" charset="0"/>
                <a:hlinkClick r:id="rId9"/>
              </a:rPr>
              <a:t>Conservators</a:t>
            </a:r>
            <a:r>
              <a:rPr lang="en-GB" sz="1600" dirty="0">
                <a:solidFill>
                  <a:srgbClr val="606060"/>
                </a:solidFill>
                <a:latin typeface="OpenDyslexic" panose="00000500000000000000" pitchFamily="50" charset="0"/>
              </a:rPr>
              <a:t> are like art doctors – they use specialist scientific tools to diagnose deterioration of artwork, do what they can to protect the object from degrading further, and even restore it to its former glory.</a:t>
            </a:r>
          </a:p>
          <a:p>
            <a:pPr>
              <a:buFont typeface="Arial" panose="020B0604020202020204" pitchFamily="34" charset="0"/>
              <a:buChar char="•"/>
            </a:pPr>
            <a:r>
              <a:rPr lang="en-GB" sz="1600" b="1" dirty="0">
                <a:solidFill>
                  <a:srgbClr val="33CC99"/>
                </a:solidFill>
                <a:latin typeface="OpenDyslexic" panose="00000500000000000000" pitchFamily="50" charset="0"/>
                <a:hlinkClick r:id="rId10"/>
              </a:rPr>
              <a:t>Advertising art directors</a:t>
            </a:r>
            <a:r>
              <a:rPr lang="en-GB" sz="1600" dirty="0">
                <a:solidFill>
                  <a:srgbClr val="606060"/>
                </a:solidFill>
                <a:latin typeface="OpenDyslexic" panose="00000500000000000000" pitchFamily="50" charset="0"/>
              </a:rPr>
              <a:t> direct the work of artists, writers, photographers, and/or film companies to produce a visual campaign that targets a particular audience and promotes a client’s business or product.</a:t>
            </a:r>
          </a:p>
        </p:txBody>
      </p:sp>
      <p:sp>
        <p:nvSpPr>
          <p:cNvPr id="3" name="TextBox 2">
            <a:extLst>
              <a:ext uri="{FF2B5EF4-FFF2-40B4-BE49-F238E27FC236}">
                <a16:creationId xmlns:a16="http://schemas.microsoft.com/office/drawing/2014/main" id="{66FD62B8-C5DF-4A14-8544-C72421701A48}"/>
              </a:ext>
            </a:extLst>
          </p:cNvPr>
          <p:cNvSpPr txBox="1"/>
          <p:nvPr/>
        </p:nvSpPr>
        <p:spPr>
          <a:xfrm>
            <a:off x="384313" y="6445210"/>
            <a:ext cx="6718852" cy="276999"/>
          </a:xfrm>
          <a:prstGeom prst="rect">
            <a:avLst/>
          </a:prstGeom>
          <a:noFill/>
        </p:spPr>
        <p:txBody>
          <a:bodyPr wrap="square" rtlCol="0">
            <a:spAutoFit/>
          </a:bodyPr>
          <a:lstStyle/>
          <a:p>
            <a:r>
              <a:rPr lang="en-GB" sz="1200" i="1" dirty="0">
                <a:latin typeface="OpenDyslexic" panose="00000500000000000000" pitchFamily="50" charset="0"/>
              </a:rPr>
              <a:t>This information was taken from the </a:t>
            </a:r>
            <a:r>
              <a:rPr lang="en-GB" sz="1200" i="1" dirty="0" err="1">
                <a:latin typeface="OpenDyslexic" panose="00000500000000000000" pitchFamily="50" charset="0"/>
              </a:rPr>
              <a:t>Unifrog</a:t>
            </a:r>
            <a:r>
              <a:rPr lang="en-GB" sz="1200" i="1" dirty="0">
                <a:latin typeface="OpenDyslexic" panose="00000500000000000000" pitchFamily="50" charset="0"/>
              </a:rPr>
              <a:t> ‘Know How’ Library</a:t>
            </a:r>
          </a:p>
        </p:txBody>
      </p:sp>
    </p:spTree>
    <p:extLst>
      <p:ext uri="{BB962C8B-B14F-4D97-AF65-F5344CB8AC3E}">
        <p14:creationId xmlns:p14="http://schemas.microsoft.com/office/powerpoint/2010/main" val="2647600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13095C1-6F08-4CBE-B3DF-C5EA0BB9F4A0}"/>
              </a:ext>
            </a:extLst>
          </p:cNvPr>
          <p:cNvSpPr/>
          <p:nvPr/>
        </p:nvSpPr>
        <p:spPr>
          <a:xfrm>
            <a:off x="146755" y="275021"/>
            <a:ext cx="6320306" cy="646331"/>
          </a:xfrm>
          <a:prstGeom prst="rect">
            <a:avLst/>
          </a:prstGeom>
        </p:spPr>
        <p:txBody>
          <a:bodyPr wrap="square">
            <a:spAutoFit/>
          </a:bodyPr>
          <a:lstStyle/>
          <a:p>
            <a:r>
              <a:rPr lang="en-GB" b="1" u="sng" dirty="0"/>
              <a:t>Homework  1- Key words revision</a:t>
            </a:r>
          </a:p>
          <a:p>
            <a:r>
              <a:rPr lang="en-GB" b="1" dirty="0"/>
              <a:t>1. Revise the key words and their meaning.</a:t>
            </a:r>
          </a:p>
        </p:txBody>
      </p:sp>
      <p:sp>
        <p:nvSpPr>
          <p:cNvPr id="10" name="TextBox 9">
            <a:extLst>
              <a:ext uri="{FF2B5EF4-FFF2-40B4-BE49-F238E27FC236}">
                <a16:creationId xmlns:a16="http://schemas.microsoft.com/office/drawing/2014/main" id="{33230D36-5702-4167-A4FD-7880B79F6FA7}"/>
              </a:ext>
            </a:extLst>
          </p:cNvPr>
          <p:cNvSpPr txBox="1"/>
          <p:nvPr/>
        </p:nvSpPr>
        <p:spPr>
          <a:xfrm>
            <a:off x="2573465" y="6213647"/>
            <a:ext cx="7045070" cy="584775"/>
          </a:xfrm>
          <a:prstGeom prst="rect">
            <a:avLst/>
          </a:prstGeom>
          <a:noFill/>
        </p:spPr>
        <p:txBody>
          <a:bodyPr wrap="none" rtlCol="0">
            <a:spAutoFit/>
          </a:bodyPr>
          <a:lstStyle/>
          <a:p>
            <a:r>
              <a:rPr lang="en-GB" sz="3200" b="1" dirty="0"/>
              <a:t>REVISION NOTES ON THIS PAGES PLEASE</a:t>
            </a:r>
          </a:p>
        </p:txBody>
      </p:sp>
    </p:spTree>
    <p:extLst>
      <p:ext uri="{BB962C8B-B14F-4D97-AF65-F5344CB8AC3E}">
        <p14:creationId xmlns:p14="http://schemas.microsoft.com/office/powerpoint/2010/main" val="2909263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6DD33D-C15E-4D90-AEC0-BFC930DFF982}"/>
              </a:ext>
            </a:extLst>
          </p:cNvPr>
          <p:cNvSpPr/>
          <p:nvPr/>
        </p:nvSpPr>
        <p:spPr>
          <a:xfrm>
            <a:off x="282223" y="215879"/>
            <a:ext cx="6096000" cy="646331"/>
          </a:xfrm>
          <a:prstGeom prst="rect">
            <a:avLst/>
          </a:prstGeom>
        </p:spPr>
        <p:txBody>
          <a:bodyPr>
            <a:spAutoFit/>
          </a:bodyPr>
          <a:lstStyle/>
          <a:p>
            <a:r>
              <a:rPr lang="en-GB" b="1" u="sng" dirty="0"/>
              <a:t> Homework  1- Key words revision</a:t>
            </a:r>
          </a:p>
          <a:p>
            <a:r>
              <a:rPr lang="en-GB" b="1" dirty="0"/>
              <a:t>1. Revise the key words and their meaning.</a:t>
            </a:r>
          </a:p>
        </p:txBody>
      </p:sp>
      <p:sp>
        <p:nvSpPr>
          <p:cNvPr id="3" name="TextBox 2">
            <a:extLst>
              <a:ext uri="{FF2B5EF4-FFF2-40B4-BE49-F238E27FC236}">
                <a16:creationId xmlns:a16="http://schemas.microsoft.com/office/drawing/2014/main" id="{F318E908-EAC8-4271-AC41-A382576BF1AA}"/>
              </a:ext>
            </a:extLst>
          </p:cNvPr>
          <p:cNvSpPr txBox="1"/>
          <p:nvPr/>
        </p:nvSpPr>
        <p:spPr>
          <a:xfrm>
            <a:off x="282223" y="5687478"/>
            <a:ext cx="7269986" cy="707886"/>
          </a:xfrm>
          <a:prstGeom prst="rect">
            <a:avLst/>
          </a:prstGeom>
          <a:noFill/>
        </p:spPr>
        <p:txBody>
          <a:bodyPr wrap="square" rtlCol="0">
            <a:spAutoFit/>
          </a:bodyPr>
          <a:lstStyle/>
          <a:p>
            <a:r>
              <a:rPr lang="en-GB" b="1" dirty="0"/>
              <a:t>2. </a:t>
            </a:r>
            <a:r>
              <a:rPr lang="en-GB" sz="2000" b="1" dirty="0"/>
              <a:t>Next – Collect images from magazines and the internet to use in your photomontages</a:t>
            </a:r>
          </a:p>
        </p:txBody>
      </p:sp>
    </p:spTree>
    <p:extLst>
      <p:ext uri="{BB962C8B-B14F-4D97-AF65-F5344CB8AC3E}">
        <p14:creationId xmlns:p14="http://schemas.microsoft.com/office/powerpoint/2010/main" val="3046576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9AE7AD-8302-4E73-9D53-CB292CBFE937}"/>
              </a:ext>
            </a:extLst>
          </p:cNvPr>
          <p:cNvSpPr txBox="1"/>
          <p:nvPr/>
        </p:nvSpPr>
        <p:spPr>
          <a:xfrm>
            <a:off x="141119" y="202486"/>
            <a:ext cx="7777692" cy="984885"/>
          </a:xfrm>
          <a:prstGeom prst="rect">
            <a:avLst/>
          </a:prstGeom>
          <a:noFill/>
        </p:spPr>
        <p:txBody>
          <a:bodyPr wrap="square" rtlCol="0">
            <a:spAutoFit/>
          </a:bodyPr>
          <a:lstStyle/>
          <a:p>
            <a:r>
              <a:rPr lang="en-GB" sz="2000" b="1" u="sng" dirty="0"/>
              <a:t>Homework Task 2 : Observational colour pencil drawing of Flowers, Plants and Leaves.</a:t>
            </a:r>
            <a:endParaRPr lang="en-GB" sz="2000" dirty="0"/>
          </a:p>
          <a:p>
            <a:endParaRPr lang="en-GB" dirty="0"/>
          </a:p>
        </p:txBody>
      </p:sp>
      <p:sp>
        <p:nvSpPr>
          <p:cNvPr id="10" name="TextBox 9">
            <a:extLst>
              <a:ext uri="{FF2B5EF4-FFF2-40B4-BE49-F238E27FC236}">
                <a16:creationId xmlns:a16="http://schemas.microsoft.com/office/drawing/2014/main" id="{8493350A-7BCD-40B9-BD2E-9138FF0AE169}"/>
              </a:ext>
            </a:extLst>
          </p:cNvPr>
          <p:cNvSpPr txBox="1"/>
          <p:nvPr/>
        </p:nvSpPr>
        <p:spPr>
          <a:xfrm>
            <a:off x="9297327" y="43460"/>
            <a:ext cx="2709486" cy="3970318"/>
          </a:xfrm>
          <a:prstGeom prst="rect">
            <a:avLst/>
          </a:prstGeom>
          <a:noFill/>
        </p:spPr>
        <p:txBody>
          <a:bodyPr wrap="square" rtlCol="0">
            <a:spAutoFit/>
          </a:bodyPr>
          <a:lstStyle/>
          <a:p>
            <a:r>
              <a:rPr lang="en-GB" b="1" u="sng" dirty="0"/>
              <a:t>Learning Outcome</a:t>
            </a:r>
            <a:endParaRPr lang="en-GB" dirty="0"/>
          </a:p>
          <a:p>
            <a:pPr marL="285750" indent="-285750">
              <a:buFont typeface="Arial" panose="020B0604020202020204" pitchFamily="34" charset="0"/>
              <a:buChar char="•"/>
            </a:pPr>
            <a:r>
              <a:rPr lang="en-GB" dirty="0"/>
              <a:t>Draw the flowers or plants accurately add </a:t>
            </a:r>
            <a:r>
              <a:rPr lang="en-GB" b="1" dirty="0"/>
              <a:t>shading,</a:t>
            </a:r>
            <a:r>
              <a:rPr lang="en-GB" dirty="0"/>
              <a:t> </a:t>
            </a:r>
            <a:r>
              <a:rPr lang="en-GB" b="1" dirty="0"/>
              <a:t>tone and colour.</a:t>
            </a:r>
            <a:endParaRPr lang="en-GB" dirty="0"/>
          </a:p>
          <a:p>
            <a:pPr marL="285750" indent="-285750">
              <a:buFont typeface="Arial" panose="020B0604020202020204" pitchFamily="34" charset="0"/>
              <a:buChar char="•"/>
            </a:pPr>
            <a:r>
              <a:rPr lang="en-GB" dirty="0"/>
              <a:t>Focus on </a:t>
            </a:r>
            <a:r>
              <a:rPr lang="en-GB" b="1" dirty="0"/>
              <a:t>detail</a:t>
            </a:r>
            <a:r>
              <a:rPr lang="en-GB" dirty="0"/>
              <a:t>, really look at shape and form.</a:t>
            </a:r>
          </a:p>
          <a:p>
            <a:pPr marL="285750" indent="-285750">
              <a:buFont typeface="Arial" panose="020B0604020202020204" pitchFamily="34" charset="0"/>
              <a:buChar char="•"/>
            </a:pPr>
            <a:r>
              <a:rPr lang="en-GB" dirty="0"/>
              <a:t>Focus on </a:t>
            </a:r>
            <a:r>
              <a:rPr lang="en-GB" b="1" dirty="0"/>
              <a:t>colour blending.</a:t>
            </a:r>
            <a:r>
              <a:rPr lang="en-GB" dirty="0"/>
              <a:t> </a:t>
            </a:r>
          </a:p>
          <a:p>
            <a:pPr marL="285750" indent="-285750">
              <a:buFont typeface="Arial" panose="020B0604020202020204" pitchFamily="34" charset="0"/>
              <a:buChar char="•"/>
            </a:pPr>
            <a:r>
              <a:rPr lang="en-GB" dirty="0"/>
              <a:t>For a </a:t>
            </a:r>
            <a:r>
              <a:rPr lang="en-GB" b="1" dirty="0"/>
              <a:t>tonal </a:t>
            </a:r>
            <a:r>
              <a:rPr lang="en-GB" dirty="0"/>
              <a:t>drawing focus on using a minimum of 5 </a:t>
            </a:r>
            <a:r>
              <a:rPr lang="en-GB" b="1" dirty="0"/>
              <a:t>tones blended </a:t>
            </a:r>
            <a:r>
              <a:rPr lang="en-GB" dirty="0"/>
              <a:t>dark to light.</a:t>
            </a:r>
          </a:p>
          <a:p>
            <a:endParaRPr lang="en-GB" dirty="0"/>
          </a:p>
        </p:txBody>
      </p:sp>
      <p:sp>
        <p:nvSpPr>
          <p:cNvPr id="14" name="TextBox 13">
            <a:extLst>
              <a:ext uri="{FF2B5EF4-FFF2-40B4-BE49-F238E27FC236}">
                <a16:creationId xmlns:a16="http://schemas.microsoft.com/office/drawing/2014/main" id="{8DD98E06-FBA1-4E39-BD90-7D2D6D1F3DDF}"/>
              </a:ext>
            </a:extLst>
          </p:cNvPr>
          <p:cNvSpPr txBox="1"/>
          <p:nvPr/>
        </p:nvSpPr>
        <p:spPr>
          <a:xfrm>
            <a:off x="501445" y="879594"/>
            <a:ext cx="5442155" cy="5624445"/>
          </a:xfrm>
          <a:prstGeom prst="rect">
            <a:avLst/>
          </a:prstGeom>
          <a:noFill/>
          <a:ln>
            <a:solidFill>
              <a:schemeClr val="tx1"/>
            </a:solidFill>
          </a:ln>
        </p:spPr>
        <p:txBody>
          <a:bodyPr wrap="square" rtlCol="0">
            <a:spAutoFit/>
          </a:bodyPr>
          <a:lstStyle/>
          <a:p>
            <a:endParaRPr lang="en-GB" dirty="0"/>
          </a:p>
        </p:txBody>
      </p:sp>
      <p:pic>
        <p:nvPicPr>
          <p:cNvPr id="1026" name="Picture 2" descr="Erotic flowers with Georgia O'Keeffe | Article on ArtWizard">
            <a:extLst>
              <a:ext uri="{FF2B5EF4-FFF2-40B4-BE49-F238E27FC236}">
                <a16:creationId xmlns:a16="http://schemas.microsoft.com/office/drawing/2014/main" id="{7CB8E66D-1C22-4006-957F-70C06526BF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0659" y="694927"/>
            <a:ext cx="2709486" cy="325138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ucculent Drawing in Color Pencils | Color Pencil Drawing | Camlin  Triangular Color Pencil - YouTube | Plant sketches, Succulents drawing,  Botanical drawings">
            <a:extLst>
              <a:ext uri="{FF2B5EF4-FFF2-40B4-BE49-F238E27FC236}">
                <a16:creationId xmlns:a16="http://schemas.microsoft.com/office/drawing/2014/main" id="{E597B3AD-87ED-4763-9F28-C1D8A1C0FB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3308" y="4045027"/>
            <a:ext cx="4793673" cy="2696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71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532DD5E4-9942-45B0-AC52-5F3DAF758FA5}"/>
              </a:ext>
            </a:extLst>
          </p:cNvPr>
          <p:cNvSpPr txBox="1"/>
          <p:nvPr/>
        </p:nvSpPr>
        <p:spPr>
          <a:xfrm>
            <a:off x="7038109" y="-11844"/>
            <a:ext cx="5153891" cy="3323987"/>
          </a:xfrm>
          <a:prstGeom prst="rect">
            <a:avLst/>
          </a:prstGeom>
          <a:noFill/>
        </p:spPr>
        <p:txBody>
          <a:bodyPr wrap="square" rtlCol="0">
            <a:spAutoFit/>
          </a:bodyPr>
          <a:lstStyle/>
          <a:p>
            <a:r>
              <a:rPr lang="en-GB" sz="1600" b="1" u="sng" dirty="0"/>
              <a:t>Homework Task 3 : </a:t>
            </a:r>
          </a:p>
          <a:p>
            <a:r>
              <a:rPr lang="en-GB" sz="2000" b="1" u="sng" dirty="0"/>
              <a:t>Contemporary Artist/Illustrator/Graphic Designer – Hattie Stewart</a:t>
            </a:r>
            <a:endParaRPr lang="en-GB" sz="2000" u="sng" dirty="0"/>
          </a:p>
          <a:p>
            <a:r>
              <a:rPr lang="en-GB" sz="1400" b="1" u="sng" dirty="0"/>
              <a:t>Learning outcome-</a:t>
            </a:r>
          </a:p>
          <a:p>
            <a:r>
              <a:rPr lang="en-GB" sz="1400" dirty="0"/>
              <a:t>1) Look at the examples of Hattie Stewart art work. </a:t>
            </a:r>
          </a:p>
          <a:p>
            <a:r>
              <a:rPr lang="en-GB" sz="1400" dirty="0"/>
              <a:t>2) Collect images from magazines and the internet</a:t>
            </a:r>
          </a:p>
          <a:p>
            <a:r>
              <a:rPr lang="en-GB" sz="1400" dirty="0"/>
              <a:t>3) Make your own collage in the same style</a:t>
            </a:r>
          </a:p>
          <a:p>
            <a:pPr>
              <a:spcAft>
                <a:spcPts val="0"/>
              </a:spcAft>
            </a:pPr>
            <a:r>
              <a:rPr lang="en-GB" sz="1400" b="1" u="sng" dirty="0">
                <a:latin typeface="Verdana" panose="020B0604030504040204" pitchFamily="34" charset="0"/>
              </a:rPr>
              <a:t>PROGRESSION STEPS</a:t>
            </a:r>
          </a:p>
          <a:p>
            <a:pPr marL="342900" indent="-342900">
              <a:spcAft>
                <a:spcPts val="0"/>
              </a:spcAft>
              <a:buFont typeface="Arial" panose="020B0604020202020204" pitchFamily="34" charset="0"/>
              <a:buChar char="•"/>
            </a:pPr>
            <a:r>
              <a:rPr lang="en-GB" sz="1400" u="sng" dirty="0">
                <a:latin typeface="Verdana" panose="020B0604030504040204" pitchFamily="34" charset="0"/>
              </a:rPr>
              <a:t>Collect and print a range of images</a:t>
            </a:r>
          </a:p>
          <a:p>
            <a:pPr marL="342900" indent="-342900">
              <a:spcAft>
                <a:spcPts val="0"/>
              </a:spcAft>
              <a:buFont typeface="Arial" panose="020B0604020202020204" pitchFamily="34" charset="0"/>
              <a:buChar char="•"/>
            </a:pPr>
            <a:r>
              <a:rPr lang="en-GB" sz="1400" u="sng" dirty="0">
                <a:latin typeface="Verdana" panose="020B0604030504040204" pitchFamily="34" charset="0"/>
              </a:rPr>
              <a:t>Cut and arrange the shapes of fragmented FACES, TEXT, WORDS AND EMOJIS with pop style images.</a:t>
            </a:r>
          </a:p>
          <a:p>
            <a:pPr marL="342900" indent="-342900">
              <a:spcAft>
                <a:spcPts val="0"/>
              </a:spcAft>
              <a:buFont typeface="Arial" panose="020B0604020202020204" pitchFamily="34" charset="0"/>
              <a:buChar char="•"/>
            </a:pPr>
            <a:r>
              <a:rPr lang="en-GB" sz="1400" u="sng" dirty="0">
                <a:latin typeface="Verdana" panose="020B0604030504040204" pitchFamily="34" charset="0"/>
              </a:rPr>
              <a:t>Arrange and Overlap the shapes</a:t>
            </a:r>
          </a:p>
          <a:p>
            <a:pPr marL="342900" indent="-342900">
              <a:spcAft>
                <a:spcPts val="0"/>
              </a:spcAft>
              <a:buFont typeface="Arial" panose="020B0604020202020204" pitchFamily="34" charset="0"/>
              <a:buChar char="•"/>
            </a:pPr>
            <a:r>
              <a:rPr lang="en-GB" sz="1400" u="sng" dirty="0">
                <a:latin typeface="Verdana" panose="020B0604030504040204" pitchFamily="34" charset="0"/>
              </a:rPr>
              <a:t>Glue the composition into the text box</a:t>
            </a:r>
          </a:p>
          <a:p>
            <a:endParaRPr lang="en-GB" sz="1400" dirty="0"/>
          </a:p>
        </p:txBody>
      </p:sp>
      <p:sp>
        <p:nvSpPr>
          <p:cNvPr id="3" name="AutoShape 2" descr="Review of the Year 2015: illustrator Hattie Stewart">
            <a:extLst>
              <a:ext uri="{FF2B5EF4-FFF2-40B4-BE49-F238E27FC236}">
                <a16:creationId xmlns:a16="http://schemas.microsoft.com/office/drawing/2014/main" id="{A9D1CF26-F3B8-4206-8E5B-F221A370579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52" name="Picture 4" descr="Hattie Stewart on how to create incredible, fun and super-bright art -  Digital Arts">
            <a:extLst>
              <a:ext uri="{FF2B5EF4-FFF2-40B4-BE49-F238E27FC236}">
                <a16:creationId xmlns:a16="http://schemas.microsoft.com/office/drawing/2014/main" id="{59CBFDD9-53A2-4B00-A4A0-4811C85A95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1055" y="3122423"/>
            <a:ext cx="2798618" cy="36371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1BA3472-DF75-40D8-AEE0-49A09557B540}"/>
              </a:ext>
            </a:extLst>
          </p:cNvPr>
          <p:cNvSpPr txBox="1"/>
          <p:nvPr/>
        </p:nvSpPr>
        <p:spPr>
          <a:xfrm>
            <a:off x="374074" y="263236"/>
            <a:ext cx="6530126" cy="6386946"/>
          </a:xfrm>
          <a:prstGeom prst="rect">
            <a:avLst/>
          </a:prstGeom>
          <a:noFill/>
          <a:ln w="28575">
            <a:solidFill>
              <a:schemeClr val="tx1"/>
            </a:solidFill>
          </a:ln>
        </p:spPr>
        <p:txBody>
          <a:bodyPr wrap="square" rtlCol="0">
            <a:spAutoFit/>
          </a:bodyPr>
          <a:lstStyle/>
          <a:p>
            <a:endParaRPr lang="en-GB" dirty="0"/>
          </a:p>
        </p:txBody>
      </p:sp>
    </p:spTree>
    <p:extLst>
      <p:ext uri="{BB962C8B-B14F-4D97-AF65-F5344CB8AC3E}">
        <p14:creationId xmlns:p14="http://schemas.microsoft.com/office/powerpoint/2010/main" val="1781980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3084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3CB5DD4-6861-4FDD-8856-D7FC0CC9CC8E}"/>
              </a:ext>
            </a:extLst>
          </p:cNvPr>
          <p:cNvSpPr txBox="1"/>
          <p:nvPr/>
        </p:nvSpPr>
        <p:spPr>
          <a:xfrm>
            <a:off x="77469" y="130158"/>
            <a:ext cx="4304127" cy="738664"/>
          </a:xfrm>
          <a:prstGeom prst="rect">
            <a:avLst/>
          </a:prstGeom>
          <a:noFill/>
        </p:spPr>
        <p:txBody>
          <a:bodyPr wrap="none" rtlCol="0">
            <a:spAutoFit/>
          </a:bodyPr>
          <a:lstStyle/>
          <a:p>
            <a:r>
              <a:rPr lang="en-GB" u="sng" dirty="0">
                <a:latin typeface="Bauhaus 93" panose="04030905020B02020C02" pitchFamily="82" charset="0"/>
              </a:rPr>
              <a:t>Homework task 4</a:t>
            </a:r>
            <a:r>
              <a:rPr lang="en-GB" dirty="0">
                <a:latin typeface="Bauhaus 93" panose="04030905020B02020C02" pitchFamily="82" charset="0"/>
              </a:rPr>
              <a:t>: </a:t>
            </a:r>
          </a:p>
          <a:p>
            <a:r>
              <a:rPr lang="en-GB" sz="2400" dirty="0">
                <a:latin typeface="Bauhaus 93" panose="04030905020B02020C02" pitchFamily="82" charset="0"/>
              </a:rPr>
              <a:t>Modern Artist Study – Bauhaus </a:t>
            </a:r>
          </a:p>
        </p:txBody>
      </p:sp>
      <p:sp>
        <p:nvSpPr>
          <p:cNvPr id="7" name="Rectangle 6">
            <a:extLst>
              <a:ext uri="{FF2B5EF4-FFF2-40B4-BE49-F238E27FC236}">
                <a16:creationId xmlns:a16="http://schemas.microsoft.com/office/drawing/2014/main" id="{901E2858-A5F0-45A8-87E0-7A99998849C9}"/>
              </a:ext>
            </a:extLst>
          </p:cNvPr>
          <p:cNvSpPr/>
          <p:nvPr/>
        </p:nvSpPr>
        <p:spPr>
          <a:xfrm>
            <a:off x="77469" y="1007536"/>
            <a:ext cx="5505914" cy="2492990"/>
          </a:xfrm>
          <a:prstGeom prst="rect">
            <a:avLst/>
          </a:prstGeom>
        </p:spPr>
        <p:txBody>
          <a:bodyPr wrap="square">
            <a:spAutoFit/>
          </a:bodyPr>
          <a:lstStyle/>
          <a:p>
            <a:pPr>
              <a:spcAft>
                <a:spcPts val="0"/>
              </a:spcAft>
            </a:pPr>
            <a:r>
              <a:rPr lang="en-US" sz="1400" b="1" u="sng" dirty="0">
                <a:latin typeface="Verdana" panose="020B0604030504040204" pitchFamily="34" charset="0"/>
                <a:ea typeface="Times New Roman" panose="02020603050405020304" pitchFamily="18" charset="0"/>
              </a:rPr>
              <a:t>Learning Outcome-</a:t>
            </a:r>
          </a:p>
          <a:p>
            <a:pPr>
              <a:spcAft>
                <a:spcPts val="0"/>
              </a:spcAft>
            </a:pPr>
            <a:r>
              <a:rPr lang="en-US" sz="1400" dirty="0">
                <a:latin typeface="Verdana" panose="020B0604030504040204" pitchFamily="34" charset="0"/>
                <a:ea typeface="Times New Roman" panose="02020603050405020304" pitchFamily="18" charset="0"/>
              </a:rPr>
              <a:t>Create your own geometric design for a postage stamp. Research The Bauhaus design style first!</a:t>
            </a:r>
          </a:p>
          <a:p>
            <a:pPr>
              <a:spcAft>
                <a:spcPts val="0"/>
              </a:spcAft>
            </a:pPr>
            <a:endParaRPr lang="en-US" sz="1400" b="1" u="sng" dirty="0">
              <a:latin typeface="Verdana" panose="020B0604030504040204" pitchFamily="34" charset="0"/>
              <a:ea typeface="Times New Roman" panose="02020603050405020304" pitchFamily="18" charset="0"/>
            </a:endParaRPr>
          </a:p>
          <a:p>
            <a:pPr>
              <a:spcAft>
                <a:spcPts val="0"/>
              </a:spcAft>
            </a:pPr>
            <a:r>
              <a:rPr lang="en-GB" sz="1400" b="1" u="sng" dirty="0">
                <a:latin typeface="Verdana" panose="020B0604030504040204" pitchFamily="34" charset="0"/>
              </a:rPr>
              <a:t>PROGRESSION STEPS</a:t>
            </a:r>
          </a:p>
          <a:p>
            <a:pPr marL="285750" indent="-285750">
              <a:spcAft>
                <a:spcPts val="0"/>
              </a:spcAft>
              <a:buFont typeface="Arial" panose="020B0604020202020204" pitchFamily="34" charset="0"/>
              <a:buChar char="•"/>
            </a:pPr>
            <a:r>
              <a:rPr lang="en-GB" sz="1400" dirty="0">
                <a:latin typeface="Verdana" panose="020B0604030504040204" pitchFamily="34" charset="0"/>
              </a:rPr>
              <a:t>Sketch out a geometric design</a:t>
            </a:r>
          </a:p>
          <a:p>
            <a:pPr marL="285750" indent="-285750">
              <a:spcAft>
                <a:spcPts val="0"/>
              </a:spcAft>
              <a:buFont typeface="Arial" panose="020B0604020202020204" pitchFamily="34" charset="0"/>
              <a:buChar char="•"/>
            </a:pPr>
            <a:r>
              <a:rPr lang="en-GB" sz="1400" dirty="0">
                <a:latin typeface="Verdana" panose="020B0604030504040204" pitchFamily="34" charset="0"/>
              </a:rPr>
              <a:t>Darken the line work</a:t>
            </a:r>
          </a:p>
          <a:p>
            <a:pPr marL="285750" indent="-285750">
              <a:spcAft>
                <a:spcPts val="0"/>
              </a:spcAft>
              <a:buFont typeface="Arial" panose="020B0604020202020204" pitchFamily="34" charset="0"/>
              <a:buChar char="•"/>
            </a:pPr>
            <a:r>
              <a:rPr lang="en-GB" sz="1400" dirty="0">
                <a:latin typeface="Verdana" panose="020B0604030504040204" pitchFamily="34" charset="0"/>
              </a:rPr>
              <a:t>Apply flat colour to the shape</a:t>
            </a:r>
          </a:p>
          <a:p>
            <a:pPr marL="285750" indent="-285750">
              <a:spcAft>
                <a:spcPts val="0"/>
              </a:spcAft>
              <a:buFont typeface="Arial" panose="020B0604020202020204" pitchFamily="34" charset="0"/>
              <a:buChar char="•"/>
            </a:pPr>
            <a:r>
              <a:rPr lang="en-GB" sz="1400" dirty="0">
                <a:latin typeface="Verdana" panose="020B0604030504040204" pitchFamily="34" charset="0"/>
              </a:rPr>
              <a:t>Add a key word or numbers</a:t>
            </a:r>
          </a:p>
          <a:p>
            <a:pPr marL="285750" indent="-285750">
              <a:spcAft>
                <a:spcPts val="0"/>
              </a:spcAft>
              <a:buFont typeface="Arial" panose="020B0604020202020204" pitchFamily="34" charset="0"/>
              <a:buChar char="•"/>
            </a:pPr>
            <a:r>
              <a:rPr lang="en-GB" sz="1400" dirty="0">
                <a:latin typeface="Verdana" panose="020B0604030504040204" pitchFamily="34" charset="0"/>
              </a:rPr>
              <a:t>Fill the whole design</a:t>
            </a:r>
            <a:endParaRPr lang="en-US" sz="1400" b="1" u="sng" dirty="0">
              <a:latin typeface="Verdana" panose="020B0604030504040204" pitchFamily="34" charset="0"/>
              <a:ea typeface="Times New Roman" panose="02020603050405020304" pitchFamily="18" charset="0"/>
            </a:endParaRPr>
          </a:p>
          <a:p>
            <a:pPr>
              <a:spcAft>
                <a:spcPts val="0"/>
              </a:spcAft>
            </a:pPr>
            <a:endParaRPr lang="en-GB" sz="1600" u="sng" dirty="0">
              <a:latin typeface="Times New Roman" panose="02020603050405020304" pitchFamily="18" charset="0"/>
              <a:ea typeface="Times New Roman" panose="02020603050405020304" pitchFamily="18" charset="0"/>
            </a:endParaRPr>
          </a:p>
        </p:txBody>
      </p:sp>
      <p:pic>
        <p:nvPicPr>
          <p:cNvPr id="3074" name="Picture 2" descr="What is the Bauhaus Movement? The History of Bauhaus Art">
            <a:extLst>
              <a:ext uri="{FF2B5EF4-FFF2-40B4-BE49-F238E27FC236}">
                <a16:creationId xmlns:a16="http://schemas.microsoft.com/office/drawing/2014/main" id="{67312417-FF31-4FFA-944F-B9271C1CE5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3491" y="61282"/>
            <a:ext cx="6351040" cy="332371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12,633 Bauhaus Art Movement Stock Photos, Pictures &amp; Royalty-Free Images -  iStock">
            <a:extLst>
              <a:ext uri="{FF2B5EF4-FFF2-40B4-BE49-F238E27FC236}">
                <a16:creationId xmlns:a16="http://schemas.microsoft.com/office/drawing/2014/main" id="{7A36C3CA-4635-4D20-8F21-9C481839FC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4361" y="3520118"/>
            <a:ext cx="5829300" cy="327660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Bauhaus Vector Image - 1616954 | StockUnlimited">
            <a:extLst>
              <a:ext uri="{FF2B5EF4-FFF2-40B4-BE49-F238E27FC236}">
                <a16:creationId xmlns:a16="http://schemas.microsoft.com/office/drawing/2014/main" id="{A21ECF47-3651-4383-973D-49F696D390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6212" y="3559986"/>
            <a:ext cx="3067279" cy="306727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0C8F67B-1FE0-4676-A82F-FAE082164D43}"/>
              </a:ext>
            </a:extLst>
          </p:cNvPr>
          <p:cNvSpPr txBox="1"/>
          <p:nvPr/>
        </p:nvSpPr>
        <p:spPr>
          <a:xfrm>
            <a:off x="360218" y="3472731"/>
            <a:ext cx="2075124" cy="3323987"/>
          </a:xfrm>
          <a:prstGeom prst="rect">
            <a:avLst/>
          </a:prstGeom>
          <a:noFill/>
        </p:spPr>
        <p:txBody>
          <a:bodyPr wrap="square" rtlCol="0">
            <a:spAutoFit/>
          </a:bodyPr>
          <a:lstStyle/>
          <a:p>
            <a:r>
              <a:rPr lang="en-GB" sz="1400" b="0" i="0" u="sng" dirty="0">
                <a:effectLst/>
                <a:latin typeface="Arial" panose="020B0604020202020204" pitchFamily="34" charset="0"/>
              </a:rPr>
              <a:t>BAUHAUS was a German </a:t>
            </a:r>
            <a:r>
              <a:rPr lang="en-GB" sz="1400" b="0" i="0" u="sng" strike="noStrike" dirty="0">
                <a:effectLst/>
                <a:latin typeface="Arial" panose="020B0604020202020204" pitchFamily="34" charset="0"/>
                <a:hlinkClick r:id="rId5" tooltip="Art school">
                  <a:extLst>
                    <a:ext uri="{A12FA001-AC4F-418D-AE19-62706E023703}">
                      <ahyp:hlinkClr xmlns:ahyp="http://schemas.microsoft.com/office/drawing/2018/hyperlinkcolor" val="tx"/>
                    </a:ext>
                  </a:extLst>
                </a:hlinkClick>
              </a:rPr>
              <a:t>art school</a:t>
            </a:r>
            <a:r>
              <a:rPr lang="en-GB" sz="1400" b="0" i="0" u="sng" dirty="0">
                <a:effectLst/>
                <a:latin typeface="Arial" panose="020B0604020202020204" pitchFamily="34" charset="0"/>
              </a:rPr>
              <a:t> operational from 1919 to 1933 that combined </a:t>
            </a:r>
            <a:r>
              <a:rPr lang="en-GB" sz="1400" b="0" i="0" u="sng" strike="noStrike" dirty="0">
                <a:effectLst/>
                <a:latin typeface="Arial" panose="020B0604020202020204" pitchFamily="34" charset="0"/>
                <a:hlinkClick r:id="rId6" tooltip="Crafts">
                  <a:extLst>
                    <a:ext uri="{A12FA001-AC4F-418D-AE19-62706E023703}">
                      <ahyp:hlinkClr xmlns:ahyp="http://schemas.microsoft.com/office/drawing/2018/hyperlinkcolor" val="tx"/>
                    </a:ext>
                  </a:extLst>
                </a:hlinkClick>
              </a:rPr>
              <a:t>crafts</a:t>
            </a:r>
            <a:r>
              <a:rPr lang="en-GB" sz="1400" b="0" i="0" u="sng" dirty="0">
                <a:effectLst/>
                <a:latin typeface="Arial" panose="020B0604020202020204" pitchFamily="34" charset="0"/>
              </a:rPr>
              <a:t> and the </a:t>
            </a:r>
            <a:r>
              <a:rPr lang="en-GB" sz="1400" b="0" i="0" u="sng" strike="noStrike" dirty="0">
                <a:effectLst/>
                <a:latin typeface="Arial" panose="020B0604020202020204" pitchFamily="34" charset="0"/>
                <a:hlinkClick r:id="rId7" tooltip="Fine arts">
                  <a:extLst>
                    <a:ext uri="{A12FA001-AC4F-418D-AE19-62706E023703}">
                      <ahyp:hlinkClr xmlns:ahyp="http://schemas.microsoft.com/office/drawing/2018/hyperlinkcolor" val="tx"/>
                    </a:ext>
                  </a:extLst>
                </a:hlinkClick>
              </a:rPr>
              <a:t>fine arts</a:t>
            </a:r>
            <a:r>
              <a:rPr lang="en-GB" sz="1400" b="0" i="0" u="sng" dirty="0">
                <a:effectLst/>
                <a:latin typeface="Arial" panose="020B0604020202020204" pitchFamily="34" charset="0"/>
              </a:rPr>
              <a:t>. The school became famous for its approach to </a:t>
            </a:r>
            <a:r>
              <a:rPr lang="en-GB" sz="1400" b="0" i="0" u="sng" strike="noStrike" dirty="0">
                <a:effectLst/>
                <a:latin typeface="Arial" panose="020B0604020202020204" pitchFamily="34" charset="0"/>
                <a:hlinkClick r:id="rId8" tooltip="Design">
                  <a:extLst>
                    <a:ext uri="{A12FA001-AC4F-418D-AE19-62706E023703}">
                      <ahyp:hlinkClr xmlns:ahyp="http://schemas.microsoft.com/office/drawing/2018/hyperlinkcolor" val="tx"/>
                    </a:ext>
                  </a:extLst>
                </a:hlinkClick>
              </a:rPr>
              <a:t>design</a:t>
            </a:r>
            <a:r>
              <a:rPr lang="en-GB" sz="1400" b="0" i="0" u="sng" dirty="0">
                <a:effectLst/>
                <a:latin typeface="Arial" panose="020B0604020202020204" pitchFamily="34" charset="0"/>
              </a:rPr>
              <a:t>, which attempted to unify the principles of </a:t>
            </a:r>
            <a:r>
              <a:rPr lang="en-GB" sz="1400" b="0" i="0" u="sng" strike="noStrike" dirty="0">
                <a:effectLst/>
                <a:latin typeface="Arial" panose="020B0604020202020204" pitchFamily="34" charset="0"/>
                <a:hlinkClick r:id="rId9" tooltip="Mass production">
                  <a:extLst>
                    <a:ext uri="{A12FA001-AC4F-418D-AE19-62706E023703}">
                      <ahyp:hlinkClr xmlns:ahyp="http://schemas.microsoft.com/office/drawing/2018/hyperlinkcolor" val="tx"/>
                    </a:ext>
                  </a:extLst>
                </a:hlinkClick>
              </a:rPr>
              <a:t>mass production</a:t>
            </a:r>
            <a:r>
              <a:rPr lang="en-GB" sz="1400" b="0" i="0" u="sng" dirty="0">
                <a:effectLst/>
                <a:latin typeface="Arial" panose="020B0604020202020204" pitchFamily="34" charset="0"/>
              </a:rPr>
              <a:t> with individual artistic vision and strove to combine </a:t>
            </a:r>
            <a:r>
              <a:rPr lang="en-GB" sz="1400" b="0" i="0" u="sng" strike="noStrike" dirty="0">
                <a:effectLst/>
                <a:latin typeface="Arial" panose="020B0604020202020204" pitchFamily="34" charset="0"/>
                <a:hlinkClick r:id="rId10" tooltip="Aesthetics">
                  <a:extLst>
                    <a:ext uri="{A12FA001-AC4F-418D-AE19-62706E023703}">
                      <ahyp:hlinkClr xmlns:ahyp="http://schemas.microsoft.com/office/drawing/2018/hyperlinkcolor" val="tx"/>
                    </a:ext>
                  </a:extLst>
                </a:hlinkClick>
              </a:rPr>
              <a:t>aesthetics</a:t>
            </a:r>
            <a:r>
              <a:rPr lang="en-GB" sz="1400" b="0" i="0" u="sng" dirty="0">
                <a:effectLst/>
                <a:latin typeface="Arial" panose="020B0604020202020204" pitchFamily="34" charset="0"/>
              </a:rPr>
              <a:t> with everyday </a:t>
            </a:r>
            <a:r>
              <a:rPr lang="en-GB" sz="1400" b="0" i="0" u="sng" dirty="0">
                <a:effectLst/>
                <a:latin typeface="Arial" panose="020B0604020202020204" pitchFamily="34" charset="0"/>
                <a:hlinkClick r:id="rId11">
                  <a:extLst>
                    <a:ext uri="{A12FA001-AC4F-418D-AE19-62706E023703}">
                      <ahyp:hlinkClr xmlns:ahyp="http://schemas.microsoft.com/office/drawing/2018/hyperlinkcolor" val="tx"/>
                    </a:ext>
                  </a:extLst>
                </a:hlinkClick>
              </a:rPr>
              <a:t>function</a:t>
            </a:r>
            <a:endParaRPr lang="en-GB" sz="1400" u="sng" dirty="0"/>
          </a:p>
        </p:txBody>
      </p:sp>
    </p:spTree>
    <p:extLst>
      <p:ext uri="{BB962C8B-B14F-4D97-AF65-F5344CB8AC3E}">
        <p14:creationId xmlns:p14="http://schemas.microsoft.com/office/powerpoint/2010/main" val="2086867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B654DA2-698E-4B50-A0F2-E44BB855437E}"/>
              </a:ext>
            </a:extLst>
          </p:cNvPr>
          <p:cNvSpPr txBox="1"/>
          <p:nvPr/>
        </p:nvSpPr>
        <p:spPr>
          <a:xfrm>
            <a:off x="541867" y="327378"/>
            <a:ext cx="8874417" cy="400110"/>
          </a:xfrm>
          <a:prstGeom prst="rect">
            <a:avLst/>
          </a:prstGeom>
          <a:noFill/>
        </p:spPr>
        <p:txBody>
          <a:bodyPr wrap="none" rtlCol="0">
            <a:spAutoFit/>
          </a:bodyPr>
          <a:lstStyle/>
          <a:p>
            <a:r>
              <a:rPr lang="en-GB" b="1" dirty="0"/>
              <a:t>Present your task 4 create your geometric </a:t>
            </a:r>
            <a:r>
              <a:rPr lang="en-GB" sz="2000" dirty="0">
                <a:latin typeface="Bauhaus 93" panose="04030905020B02020C02" pitchFamily="82" charset="0"/>
              </a:rPr>
              <a:t>BAUHAUS</a:t>
            </a:r>
            <a:r>
              <a:rPr lang="en-GB" b="1" dirty="0"/>
              <a:t> design in the postage stamp template</a:t>
            </a:r>
          </a:p>
        </p:txBody>
      </p:sp>
      <p:pic>
        <p:nvPicPr>
          <p:cNvPr id="4098" name="Picture 2" descr="Postage stamp template … | Postage stamp art, Stamp drawing, Post stamp">
            <a:extLst>
              <a:ext uri="{FF2B5EF4-FFF2-40B4-BE49-F238E27FC236}">
                <a16:creationId xmlns:a16="http://schemas.microsoft.com/office/drawing/2014/main" id="{8843E8C4-B12A-4A59-BAAD-D545B07791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5329" y="803564"/>
            <a:ext cx="4786115" cy="6054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7150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BCAB6B8-C641-4381-A89D-A4145147AD61}"/>
              </a:ext>
            </a:extLst>
          </p:cNvPr>
          <p:cNvSpPr txBox="1"/>
          <p:nvPr/>
        </p:nvSpPr>
        <p:spPr>
          <a:xfrm>
            <a:off x="272743" y="183781"/>
            <a:ext cx="7832165" cy="646331"/>
          </a:xfrm>
          <a:prstGeom prst="rect">
            <a:avLst/>
          </a:prstGeom>
          <a:noFill/>
        </p:spPr>
        <p:txBody>
          <a:bodyPr wrap="square" rtlCol="0">
            <a:spAutoFit/>
          </a:bodyPr>
          <a:lstStyle/>
          <a:p>
            <a:r>
              <a:rPr lang="en-GB" b="1" u="sng" dirty="0"/>
              <a:t>Homework 5 : - Historical Artist Study and Research of William Morris</a:t>
            </a:r>
          </a:p>
          <a:p>
            <a:endParaRPr lang="en-GB" b="1" dirty="0"/>
          </a:p>
        </p:txBody>
      </p:sp>
      <p:sp>
        <p:nvSpPr>
          <p:cNvPr id="10" name="TextBox 9">
            <a:extLst>
              <a:ext uri="{FF2B5EF4-FFF2-40B4-BE49-F238E27FC236}">
                <a16:creationId xmlns:a16="http://schemas.microsoft.com/office/drawing/2014/main" id="{383DD8BC-8E9A-4580-86DF-74AA8D19BCB1}"/>
              </a:ext>
            </a:extLst>
          </p:cNvPr>
          <p:cNvSpPr txBox="1"/>
          <p:nvPr/>
        </p:nvSpPr>
        <p:spPr>
          <a:xfrm>
            <a:off x="350164" y="5561904"/>
            <a:ext cx="11438772" cy="1200329"/>
          </a:xfrm>
          <a:prstGeom prst="rect">
            <a:avLst/>
          </a:prstGeom>
          <a:noFill/>
        </p:spPr>
        <p:txBody>
          <a:bodyPr wrap="none" rtlCol="0">
            <a:spAutoFit/>
          </a:bodyPr>
          <a:lstStyle/>
          <a:p>
            <a:pPr marL="342900" indent="-342900">
              <a:buFontTx/>
              <a:buAutoNum type="arabicParenR"/>
            </a:pPr>
            <a:r>
              <a:rPr lang="en-GB" dirty="0"/>
              <a:t>Use the internet to research artist. Put his name into the search engine</a:t>
            </a:r>
          </a:p>
          <a:p>
            <a:pPr marL="342900" indent="-342900">
              <a:buAutoNum type="arabicParenR"/>
            </a:pPr>
            <a:r>
              <a:rPr lang="en-GB" dirty="0"/>
              <a:t>Choose 5 images of his art work, copy and paste them into word ( if printing ) or power point if doing a presentation.</a:t>
            </a:r>
          </a:p>
          <a:p>
            <a:pPr marL="342900" indent="-342900">
              <a:buAutoNum type="arabicParenR"/>
            </a:pPr>
            <a:r>
              <a:rPr lang="en-GB" dirty="0"/>
              <a:t>Find some key facts about him and write in own words. </a:t>
            </a:r>
          </a:p>
          <a:p>
            <a:r>
              <a:rPr lang="en-GB" dirty="0"/>
              <a:t>4)   Present your research consider back ground, a title, layout of page, have 5 images and key facts in own words.</a:t>
            </a:r>
          </a:p>
        </p:txBody>
      </p:sp>
      <p:sp>
        <p:nvSpPr>
          <p:cNvPr id="3" name="Rectangle 2">
            <a:extLst>
              <a:ext uri="{FF2B5EF4-FFF2-40B4-BE49-F238E27FC236}">
                <a16:creationId xmlns:a16="http://schemas.microsoft.com/office/drawing/2014/main" id="{4927A4E2-E5B5-49B6-966C-F085EF9DCC49}"/>
              </a:ext>
            </a:extLst>
          </p:cNvPr>
          <p:cNvSpPr/>
          <p:nvPr/>
        </p:nvSpPr>
        <p:spPr>
          <a:xfrm>
            <a:off x="2749085" y="5094956"/>
            <a:ext cx="4325543" cy="369332"/>
          </a:xfrm>
          <a:prstGeom prst="rect">
            <a:avLst/>
          </a:prstGeom>
        </p:spPr>
        <p:txBody>
          <a:bodyPr wrap="none">
            <a:spAutoFit/>
          </a:bodyPr>
          <a:lstStyle/>
          <a:p>
            <a:r>
              <a:rPr lang="en-GB" b="1" u="sng" dirty="0"/>
              <a:t>Learning Outcome &amp; PROGRESSION STEPS- </a:t>
            </a:r>
            <a:endParaRPr lang="en-GB" dirty="0"/>
          </a:p>
        </p:txBody>
      </p:sp>
      <p:pic>
        <p:nvPicPr>
          <p:cNvPr id="5122" name="Picture 2" descr="William Morris - Wikipedia">
            <a:extLst>
              <a:ext uri="{FF2B5EF4-FFF2-40B4-BE49-F238E27FC236}">
                <a16:creationId xmlns:a16="http://schemas.microsoft.com/office/drawing/2014/main" id="{42077BBC-8951-4D1C-978E-BE12946157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41928" y="116004"/>
            <a:ext cx="2047008" cy="257923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William Morris Facts - Wallpaper, Fabrics, Arts &amp; Crafts Movement">
            <a:extLst>
              <a:ext uri="{FF2B5EF4-FFF2-40B4-BE49-F238E27FC236}">
                <a16:creationId xmlns:a16="http://schemas.microsoft.com/office/drawing/2014/main" id="{D49D594D-230A-493C-B3F8-8435493C2E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064" y="830112"/>
            <a:ext cx="7104933" cy="356356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William Morris Pimpernel Sage Curtains">
            <a:extLst>
              <a:ext uri="{FF2B5EF4-FFF2-40B4-BE49-F238E27FC236}">
                <a16:creationId xmlns:a16="http://schemas.microsoft.com/office/drawing/2014/main" id="{70DA3498-1A48-44DF-8D33-D1C363CB9C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30928" y="2744042"/>
            <a:ext cx="2961072" cy="296107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8CF968C-D8F6-457B-B35B-352A2810A925}"/>
              </a:ext>
            </a:extLst>
          </p:cNvPr>
          <p:cNvSpPr txBox="1"/>
          <p:nvPr/>
        </p:nvSpPr>
        <p:spPr>
          <a:xfrm>
            <a:off x="7669714" y="293831"/>
            <a:ext cx="1467300" cy="4062651"/>
          </a:xfrm>
          <a:prstGeom prst="rect">
            <a:avLst/>
          </a:prstGeom>
          <a:noFill/>
        </p:spPr>
        <p:txBody>
          <a:bodyPr wrap="square" rtlCol="0">
            <a:spAutoFit/>
          </a:bodyPr>
          <a:lstStyle/>
          <a:p>
            <a:r>
              <a:rPr lang="en-GB" sz="1200" b="1" i="0" dirty="0">
                <a:effectLst/>
                <a:latin typeface="arial" panose="020B0604020202020204" pitchFamily="34" charset="0"/>
              </a:rPr>
              <a:t>William Morris was a British textile designer, poet, artist, novelist, architectural conservationist, printer, translator and socialist activist associated with the British Arts and Crafts Movement. He was a major contributor to the revival of traditional British textile arts and methods of production</a:t>
            </a:r>
            <a:r>
              <a:rPr lang="en-GB" b="1" i="0" dirty="0">
                <a:effectLst/>
                <a:latin typeface="arial" panose="020B0604020202020204" pitchFamily="34" charset="0"/>
              </a:rPr>
              <a:t>.</a:t>
            </a:r>
            <a:endParaRPr lang="en-GB" b="1" dirty="0"/>
          </a:p>
        </p:txBody>
      </p:sp>
    </p:spTree>
    <p:extLst>
      <p:ext uri="{BB962C8B-B14F-4D97-AF65-F5344CB8AC3E}">
        <p14:creationId xmlns:p14="http://schemas.microsoft.com/office/powerpoint/2010/main" val="2017449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B654DA2-698E-4B50-A0F2-E44BB855437E}"/>
              </a:ext>
            </a:extLst>
          </p:cNvPr>
          <p:cNvSpPr txBox="1"/>
          <p:nvPr/>
        </p:nvSpPr>
        <p:spPr>
          <a:xfrm>
            <a:off x="541867" y="327378"/>
            <a:ext cx="5998822" cy="646331"/>
          </a:xfrm>
          <a:prstGeom prst="rect">
            <a:avLst/>
          </a:prstGeom>
          <a:noFill/>
        </p:spPr>
        <p:txBody>
          <a:bodyPr wrap="none" rtlCol="0">
            <a:spAutoFit/>
          </a:bodyPr>
          <a:lstStyle/>
          <a:p>
            <a:r>
              <a:rPr lang="en-GB" b="1" dirty="0"/>
              <a:t>Present your task 5 homework on here with images and text.</a:t>
            </a:r>
          </a:p>
          <a:p>
            <a:r>
              <a:rPr lang="en-GB" b="1" dirty="0"/>
              <a:t>Complete a small colour pencil sketch of this design </a:t>
            </a:r>
          </a:p>
        </p:txBody>
      </p:sp>
      <p:pic>
        <p:nvPicPr>
          <p:cNvPr id="3" name="Picture 8" descr="William Morris Fruit Ebony Curtains">
            <a:extLst>
              <a:ext uri="{FF2B5EF4-FFF2-40B4-BE49-F238E27FC236}">
                <a16:creationId xmlns:a16="http://schemas.microsoft.com/office/drawing/2014/main" id="{2F0BBA0F-D6D0-4FD0-AD8E-6FB802F212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9817" y="151534"/>
            <a:ext cx="3258147" cy="325814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897DD7C-0864-4203-AD94-A57ED17BC25D}"/>
              </a:ext>
            </a:extLst>
          </p:cNvPr>
          <p:cNvSpPr txBox="1"/>
          <p:nvPr/>
        </p:nvSpPr>
        <p:spPr>
          <a:xfrm>
            <a:off x="8589817" y="3685309"/>
            <a:ext cx="3258147" cy="3021157"/>
          </a:xfrm>
          <a:prstGeom prst="rect">
            <a:avLst/>
          </a:prstGeom>
          <a:noFill/>
          <a:ln>
            <a:solidFill>
              <a:schemeClr val="tx1"/>
            </a:solidFill>
          </a:ln>
        </p:spPr>
        <p:txBody>
          <a:bodyPr wrap="square" rtlCol="0">
            <a:spAutoFit/>
          </a:bodyPr>
          <a:lstStyle/>
          <a:p>
            <a:endParaRPr lang="en-GB" dirty="0"/>
          </a:p>
        </p:txBody>
      </p:sp>
    </p:spTree>
    <p:extLst>
      <p:ext uri="{BB962C8B-B14F-4D97-AF65-F5344CB8AC3E}">
        <p14:creationId xmlns:p14="http://schemas.microsoft.com/office/powerpoint/2010/main" val="363968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28BFB3F3-9F46-4366-8069-3E304CF87D8A}"/>
              </a:ext>
            </a:extLst>
          </p:cNvPr>
          <p:cNvSpPr txBox="1"/>
          <p:nvPr/>
        </p:nvSpPr>
        <p:spPr>
          <a:xfrm>
            <a:off x="8595667" y="103911"/>
            <a:ext cx="3393193" cy="3416320"/>
          </a:xfrm>
          <a:prstGeom prst="rect">
            <a:avLst/>
          </a:prstGeom>
          <a:noFill/>
        </p:spPr>
        <p:txBody>
          <a:bodyPr wrap="square" rtlCol="0">
            <a:spAutoFit/>
          </a:bodyPr>
          <a:lstStyle/>
          <a:p>
            <a:r>
              <a:rPr lang="en-GB" sz="1200" b="1" u="sng" dirty="0"/>
              <a:t>Homework 6: Create a design for a skateboard.</a:t>
            </a:r>
          </a:p>
          <a:p>
            <a:r>
              <a:rPr lang="en-GB" sz="1200" b="1" u="sng" dirty="0"/>
              <a:t>Use some ideas from the previous </a:t>
            </a:r>
            <a:r>
              <a:rPr lang="en-GB" sz="1200" b="1" u="sng" dirty="0" err="1"/>
              <a:t>homeworks</a:t>
            </a:r>
            <a:endParaRPr lang="en-GB" sz="1200" b="1" u="sng" dirty="0"/>
          </a:p>
          <a:p>
            <a:r>
              <a:rPr lang="en-GB" sz="1200" b="1" u="sng" dirty="0"/>
              <a:t> </a:t>
            </a:r>
            <a:endParaRPr lang="en-GB" sz="1200" b="1" dirty="0"/>
          </a:p>
          <a:p>
            <a:pPr marL="171450" indent="-171450">
              <a:buFont typeface="Arial" panose="020B0604020202020204" pitchFamily="34" charset="0"/>
              <a:buChar char="•"/>
            </a:pPr>
            <a:r>
              <a:rPr lang="en-GB" sz="1200" b="1" dirty="0"/>
              <a:t>Learning outcome</a:t>
            </a:r>
            <a:endParaRPr lang="en-GB" sz="1200" dirty="0"/>
          </a:p>
          <a:p>
            <a:pPr marL="171450" indent="-171450">
              <a:buFont typeface="Arial" panose="020B0604020202020204" pitchFamily="34" charset="0"/>
              <a:buChar char="•"/>
            </a:pPr>
            <a:r>
              <a:rPr lang="en-GB" sz="1200" dirty="0"/>
              <a:t>Draw the design in line accurately and add strong colour and </a:t>
            </a:r>
            <a:r>
              <a:rPr lang="en-GB" sz="1200" b="1" dirty="0"/>
              <a:t>tone</a:t>
            </a:r>
            <a:r>
              <a:rPr lang="en-GB" sz="1200" dirty="0"/>
              <a:t>. </a:t>
            </a:r>
          </a:p>
          <a:p>
            <a:pPr marL="171450" indent="-171450">
              <a:buFont typeface="Arial" panose="020B0604020202020204" pitchFamily="34" charset="0"/>
              <a:buChar char="•"/>
            </a:pPr>
            <a:r>
              <a:rPr lang="en-GB" sz="1200" dirty="0"/>
              <a:t>Focus on a bold striking design.</a:t>
            </a:r>
          </a:p>
          <a:p>
            <a:pPr marL="171450" indent="-171450">
              <a:buFont typeface="Arial" panose="020B0604020202020204" pitchFamily="34" charset="0"/>
              <a:buChar char="•"/>
            </a:pPr>
            <a:r>
              <a:rPr lang="en-GB" sz="1200" dirty="0"/>
              <a:t> Use </a:t>
            </a:r>
            <a:r>
              <a:rPr lang="en-GB" sz="1200" b="1" dirty="0"/>
              <a:t>proportion, shape, detail </a:t>
            </a:r>
            <a:r>
              <a:rPr lang="en-GB" sz="1200" dirty="0"/>
              <a:t>and</a:t>
            </a:r>
            <a:r>
              <a:rPr lang="en-GB" sz="1200" b="1" dirty="0"/>
              <a:t> ton</a:t>
            </a:r>
            <a:r>
              <a:rPr lang="en-GB" sz="1200" dirty="0"/>
              <a:t>e and colour blending</a:t>
            </a:r>
          </a:p>
          <a:p>
            <a:endParaRPr lang="en-GB" sz="1200" dirty="0"/>
          </a:p>
          <a:p>
            <a:r>
              <a:rPr lang="en-GB" sz="1200" b="1" u="sng" dirty="0"/>
              <a:t>PROGRESSION STEPS- Grid technique</a:t>
            </a:r>
          </a:p>
          <a:p>
            <a:endParaRPr lang="en-GB" sz="1200" dirty="0"/>
          </a:p>
          <a:p>
            <a:pPr marL="171450" indent="-171450">
              <a:buFont typeface="Arial" panose="020B0604020202020204" pitchFamily="34" charset="0"/>
              <a:buChar char="•"/>
            </a:pPr>
            <a:r>
              <a:rPr lang="en-GB" sz="1200" dirty="0"/>
              <a:t>Line drawing of the design</a:t>
            </a:r>
          </a:p>
          <a:p>
            <a:pPr marL="171450" indent="-171450">
              <a:buFont typeface="Arial" panose="020B0604020202020204" pitchFamily="34" charset="0"/>
              <a:buChar char="•"/>
            </a:pPr>
            <a:r>
              <a:rPr lang="en-GB" sz="1200" dirty="0"/>
              <a:t>Sketch the basic shapes and composition.</a:t>
            </a:r>
          </a:p>
          <a:p>
            <a:pPr marL="171450" indent="-171450">
              <a:buFont typeface="Arial" panose="020B0604020202020204" pitchFamily="34" charset="0"/>
              <a:buChar char="•"/>
            </a:pPr>
            <a:r>
              <a:rPr lang="en-GB" sz="1200" dirty="0"/>
              <a:t> Add flat colour </a:t>
            </a:r>
          </a:p>
          <a:p>
            <a:pPr marL="171450" indent="-171450">
              <a:buFont typeface="Arial" panose="020B0604020202020204" pitchFamily="34" charset="0"/>
              <a:buChar char="•"/>
            </a:pPr>
            <a:r>
              <a:rPr lang="en-GB" sz="1200" dirty="0"/>
              <a:t> Add the detail and firm up the outlines.</a:t>
            </a:r>
          </a:p>
          <a:p>
            <a:pPr marL="171450" indent="-171450">
              <a:buFont typeface="Arial" panose="020B0604020202020204" pitchFamily="34" charset="0"/>
              <a:buChar char="•"/>
            </a:pPr>
            <a:r>
              <a:rPr lang="en-GB" sz="1200" dirty="0"/>
              <a:t> Add tone , min 5 tones black to white </a:t>
            </a:r>
          </a:p>
          <a:p>
            <a:endParaRPr lang="en-GB" sz="1200" dirty="0"/>
          </a:p>
        </p:txBody>
      </p:sp>
      <p:pic>
        <p:nvPicPr>
          <p:cNvPr id="6148" name="Picture 4" descr="Skateboard Templates - Pirates Press">
            <a:extLst>
              <a:ext uri="{FF2B5EF4-FFF2-40B4-BE49-F238E27FC236}">
                <a16:creationId xmlns:a16="http://schemas.microsoft.com/office/drawing/2014/main" id="{64FADD71-2201-402B-969B-C34BF7DA63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0201" y="-71776"/>
            <a:ext cx="3825326" cy="692977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reative and Cool Skateboard Designs - CrazyLeaf Design Blog">
            <a:extLst>
              <a:ext uri="{FF2B5EF4-FFF2-40B4-BE49-F238E27FC236}">
                <a16:creationId xmlns:a16="http://schemas.microsoft.com/office/drawing/2014/main" id="{93CE261E-C378-428F-AD29-FF6E293F08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995" y="345932"/>
            <a:ext cx="3333750" cy="5972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8608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9537D757-1699-4F1D-8E22-B360BB012D54}"/>
              </a:ext>
            </a:extLst>
          </p:cNvPr>
          <p:cNvGraphicFramePr>
            <a:graphicFrameLocks noGrp="1"/>
          </p:cNvGraphicFramePr>
          <p:nvPr>
            <p:ph idx="1"/>
            <p:extLst>
              <p:ext uri="{D42A27DB-BD31-4B8C-83A1-F6EECF244321}">
                <p14:modId xmlns:p14="http://schemas.microsoft.com/office/powerpoint/2010/main" val="3756939886"/>
              </p:ext>
            </p:extLst>
          </p:nvPr>
        </p:nvGraphicFramePr>
        <p:xfrm>
          <a:off x="324678" y="126806"/>
          <a:ext cx="11867322" cy="6213042"/>
        </p:xfrm>
        <a:graphic>
          <a:graphicData uri="http://schemas.openxmlformats.org/drawingml/2006/table">
            <a:tbl>
              <a:tblPr firstRow="1" bandRow="1">
                <a:tableStyleId>{5C22544A-7EE6-4342-B048-85BDC9FD1C3A}</a:tableStyleId>
              </a:tblPr>
              <a:tblGrid>
                <a:gridCol w="7456878">
                  <a:extLst>
                    <a:ext uri="{9D8B030D-6E8A-4147-A177-3AD203B41FA5}">
                      <a16:colId xmlns:a16="http://schemas.microsoft.com/office/drawing/2014/main" val="2671892226"/>
                    </a:ext>
                  </a:extLst>
                </a:gridCol>
                <a:gridCol w="3145343">
                  <a:extLst>
                    <a:ext uri="{9D8B030D-6E8A-4147-A177-3AD203B41FA5}">
                      <a16:colId xmlns:a16="http://schemas.microsoft.com/office/drawing/2014/main" val="3093875587"/>
                    </a:ext>
                  </a:extLst>
                </a:gridCol>
                <a:gridCol w="1265101">
                  <a:extLst>
                    <a:ext uri="{9D8B030D-6E8A-4147-A177-3AD203B41FA5}">
                      <a16:colId xmlns:a16="http://schemas.microsoft.com/office/drawing/2014/main" val="2183011127"/>
                    </a:ext>
                  </a:extLst>
                </a:gridCol>
              </a:tblGrid>
              <a:tr h="306672">
                <a:tc>
                  <a:txBody>
                    <a:bodyPr/>
                    <a:lstStyle/>
                    <a:p>
                      <a:pPr>
                        <a:lnSpc>
                          <a:spcPct val="107000"/>
                        </a:lnSpc>
                        <a:spcAft>
                          <a:spcPts val="0"/>
                        </a:spcAft>
                      </a:pPr>
                      <a:r>
                        <a:rPr lang="en-GB" sz="1400" b="1" dirty="0">
                          <a:solidFill>
                            <a:schemeClr val="tx1"/>
                          </a:solidFill>
                          <a:effectLst/>
                          <a:latin typeface="+mn-lt"/>
                          <a:ea typeface="Calibri" panose="020F0502020204030204" pitchFamily="34" charset="0"/>
                          <a:cs typeface="Times New Roman" panose="02020603050405020304" pitchFamily="18" charset="0"/>
                        </a:rPr>
                        <a:t>TASKS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0"/>
                        </a:spcAft>
                      </a:pPr>
                      <a:r>
                        <a:rPr lang="en-GB" sz="1400" b="1" dirty="0">
                          <a:solidFill>
                            <a:schemeClr val="tx1"/>
                          </a:solidFill>
                          <a:effectLst/>
                          <a:latin typeface="+mn-lt"/>
                          <a:ea typeface="Calibri" panose="020F0502020204030204" pitchFamily="34" charset="0"/>
                          <a:cs typeface="Times New Roman" panose="02020603050405020304" pitchFamily="18" charset="0"/>
                        </a:rPr>
                        <a:t>SELF ASSESSMENT  GRADES 1-5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0"/>
                        </a:spcAft>
                      </a:pPr>
                      <a:r>
                        <a:rPr lang="en-GB"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DATE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47421070"/>
                  </a:ext>
                </a:extLst>
              </a:tr>
              <a:tr h="370840">
                <a:tc>
                  <a:txBody>
                    <a:bodyPr/>
                    <a:lstStyle/>
                    <a:p>
                      <a:pPr>
                        <a:lnSpc>
                          <a:spcPct val="107000"/>
                        </a:lnSpc>
                        <a:spcAft>
                          <a:spcPts val="0"/>
                        </a:spcAft>
                      </a:pPr>
                      <a:r>
                        <a:rPr lang="en-GB" sz="1400" b="1" u="sng" dirty="0">
                          <a:effectLst/>
                          <a:latin typeface="+mn-lt"/>
                          <a:ea typeface="Calibri" panose="020F0502020204030204" pitchFamily="34" charset="0"/>
                          <a:cs typeface="Times New Roman" panose="02020603050405020304" pitchFamily="18" charset="0"/>
                        </a:rPr>
                        <a:t>Task 1 – REVISION OF KEY WORDS AND PHOTOSHOOT</a:t>
                      </a:r>
                      <a:endParaRPr lang="en-GB" sz="140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lang="en-GB" sz="1400" b="1" dirty="0">
                          <a:effectLst/>
                          <a:latin typeface="+mn-lt"/>
                          <a:ea typeface="Calibri" panose="020F0502020204030204" pitchFamily="34" charset="0"/>
                          <a:cs typeface="Times New Roman" panose="02020603050405020304" pitchFamily="18" charset="0"/>
                        </a:rPr>
                        <a:t>LEARNING OUTCOME</a:t>
                      </a:r>
                    </a:p>
                    <a:p>
                      <a:pPr marL="0" marR="0" lvl="0" indent="0" algn="l" rtl="0" eaLnBrk="1" fontAlgn="auto" latinLnBrk="0" hangingPunct="1">
                        <a:lnSpc>
                          <a:spcPct val="107000"/>
                        </a:lnSpc>
                        <a:spcBef>
                          <a:spcPts val="0"/>
                        </a:spcBef>
                        <a:spcAft>
                          <a:spcPts val="0"/>
                        </a:spcAft>
                        <a:buClrTx/>
                        <a:buSzTx/>
                        <a:buFontTx/>
                        <a:buNone/>
                      </a:pPr>
                      <a:r>
                        <a:rPr lang="en-GB" sz="1400" b="0" dirty="0">
                          <a:effectLst/>
                          <a:latin typeface="+mn-lt"/>
                          <a:ea typeface="Calibri" panose="020F0502020204030204" pitchFamily="34" charset="0"/>
                          <a:cs typeface="Times New Roman"/>
                        </a:rPr>
                        <a:t>Key word definition. Revise the Key Words!</a:t>
                      </a:r>
                    </a:p>
                    <a:p>
                      <a:pPr marL="0" marR="0" lvl="0" indent="0" algn="l" rtl="0" eaLnBrk="1" fontAlgn="auto" latinLnBrk="0" hangingPunct="1">
                        <a:lnSpc>
                          <a:spcPct val="107000"/>
                        </a:lnSpc>
                        <a:spcBef>
                          <a:spcPts val="0"/>
                        </a:spcBef>
                        <a:spcAft>
                          <a:spcPts val="0"/>
                        </a:spcAft>
                        <a:buClrTx/>
                        <a:buSzTx/>
                        <a:buFontTx/>
                        <a:buNone/>
                      </a:pPr>
                      <a:r>
                        <a:rPr lang="en-GB" sz="1400" b="0" dirty="0">
                          <a:effectLst/>
                          <a:latin typeface="+mn-lt"/>
                          <a:ea typeface="Calibri" panose="020F0502020204030204" pitchFamily="34" charset="0"/>
                          <a:cs typeface="Times New Roman"/>
                        </a:rPr>
                        <a:t>Collect images for the photomontages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0"/>
                        </a:spcAft>
                      </a:pPr>
                      <a:r>
                        <a:rPr lang="en-GB" sz="1200" dirty="0">
                          <a:solidFill>
                            <a:schemeClr val="tx1"/>
                          </a:solidFill>
                          <a:effectLst/>
                          <a:latin typeface="+mn-lt"/>
                          <a:ea typeface="Calibri" panose="020F0502020204030204" pitchFamily="34" charset="0"/>
                          <a:cs typeface="Times New Roman"/>
                        </a:rPr>
                        <a:t> 1- NOVICE    </a:t>
                      </a:r>
                      <a:r>
                        <a:rPr lang="en-GB" sz="1200">
                          <a:solidFill>
                            <a:schemeClr val="tx1"/>
                          </a:solidFill>
                          <a:effectLst/>
                          <a:latin typeface="+mn-lt"/>
                          <a:ea typeface="Calibri" panose="020F0502020204030204" pitchFamily="34" charset="0"/>
                          <a:cs typeface="Times New Roman"/>
                        </a:rPr>
                        <a:t>2-DEVELOPING    3-MODERATE</a:t>
                      </a:r>
                      <a:endParaRPr lang="en-GB" sz="1200" dirty="0">
                        <a:solidFill>
                          <a:schemeClr val="tx1"/>
                        </a:solidFill>
                        <a:effectLst/>
                        <a:latin typeface="+mn-lt"/>
                        <a:ea typeface="Calibri" panose="020F0502020204030204" pitchFamily="34" charset="0"/>
                        <a:cs typeface="Times New Roman"/>
                      </a:endParaRPr>
                    </a:p>
                    <a:p>
                      <a:pPr>
                        <a:lnSpc>
                          <a:spcPct val="107000"/>
                        </a:lnSpc>
                        <a:spcAft>
                          <a:spcPts val="0"/>
                        </a:spcAft>
                      </a:pPr>
                      <a:r>
                        <a:rPr lang="en-GB" sz="1200" dirty="0">
                          <a:solidFill>
                            <a:schemeClr val="tx1"/>
                          </a:solidFill>
                          <a:effectLst/>
                          <a:latin typeface="+mn-lt"/>
                          <a:ea typeface="Calibri" panose="020F0502020204030204" pitchFamily="34" charset="0"/>
                          <a:cs typeface="Times New Roman" panose="02020603050405020304" pitchFamily="18" charset="0"/>
                        </a:rPr>
                        <a:t>  *                          **                        ***</a:t>
                      </a:r>
                    </a:p>
                    <a:p>
                      <a:pPr>
                        <a:lnSpc>
                          <a:spcPct val="107000"/>
                        </a:lnSpc>
                        <a:spcAft>
                          <a:spcPts val="0"/>
                        </a:spcAft>
                      </a:pPr>
                      <a:r>
                        <a:rPr lang="en-GB" sz="1200" dirty="0">
                          <a:solidFill>
                            <a:schemeClr val="tx1"/>
                          </a:solidFill>
                          <a:effectLst/>
                          <a:latin typeface="+mn-lt"/>
                          <a:ea typeface="Calibri" panose="020F0502020204030204" pitchFamily="34" charset="0"/>
                          <a:cs typeface="Times New Roman" panose="02020603050405020304" pitchFamily="18" charset="0"/>
                        </a:rPr>
                        <a:t>4-SECURE        5- ADVANCED</a:t>
                      </a:r>
                    </a:p>
                    <a:p>
                      <a:pPr>
                        <a:lnSpc>
                          <a:spcPct val="107000"/>
                        </a:lnSpc>
                        <a:spcAft>
                          <a:spcPts val="0"/>
                        </a:spcAft>
                      </a:pPr>
                      <a:r>
                        <a:rPr lang="en-GB" sz="1200" dirty="0">
                          <a:solidFill>
                            <a:schemeClr val="tx1"/>
                          </a:solidFill>
                          <a:effectLst/>
                          <a:latin typeface="+mn-lt"/>
                          <a:ea typeface="Calibri" panose="020F0502020204030204" pitchFamily="34" charset="0"/>
                          <a:cs typeface="Times New Roman" panose="02020603050405020304" pitchFamily="18"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929597"/>
                  </a:ext>
                </a:extLst>
              </a:tr>
              <a:tr h="1175170">
                <a:tc>
                  <a:txBody>
                    <a:bodyPr/>
                    <a:lstStyle/>
                    <a:p>
                      <a:pPr>
                        <a:lnSpc>
                          <a:spcPct val="107000"/>
                        </a:lnSpc>
                        <a:spcAft>
                          <a:spcPts val="0"/>
                        </a:spcAft>
                      </a:pPr>
                      <a:r>
                        <a:rPr lang="en-GB" sz="1400" b="1" u="sng" dirty="0">
                          <a:effectLst/>
                          <a:latin typeface="+mn-lt"/>
                          <a:ea typeface="Calibri" panose="020F0502020204030204" pitchFamily="34" charset="0"/>
                          <a:cs typeface="Times New Roman" panose="02020603050405020304" pitchFamily="18" charset="0"/>
                        </a:rPr>
                        <a:t>Task 2 - Observational drawing of Flowers , Plants and Leaves</a:t>
                      </a:r>
                      <a:endParaRPr lang="en-GB" sz="1400" dirty="0">
                        <a:effectLst/>
                        <a:latin typeface="+mn-lt"/>
                        <a:ea typeface="Calibri" panose="020F0502020204030204" pitchFamily="34" charset="0"/>
                        <a:cs typeface="Times New Roman" panose="02020603050405020304" pitchFamily="18" charset="0"/>
                      </a:endParaRPr>
                    </a:p>
                    <a:p>
                      <a:r>
                        <a:rPr lang="en-US" sz="1400" b="1" u="sng" dirty="0">
                          <a:latin typeface="+mn-lt"/>
                          <a:ea typeface="Times New Roman" panose="02020603050405020304" pitchFamily="18" charset="0"/>
                        </a:rPr>
                        <a:t>Learning Outcome - </a:t>
                      </a:r>
                      <a:r>
                        <a:rPr lang="en-GB" sz="1400" dirty="0">
                          <a:latin typeface="+mn-lt"/>
                        </a:rPr>
                        <a:t>You could work from a real life or from a photo of the above. </a:t>
                      </a:r>
                    </a:p>
                    <a:p>
                      <a:r>
                        <a:rPr lang="en-GB" sz="1400" dirty="0">
                          <a:latin typeface="+mn-lt"/>
                        </a:rPr>
                        <a:t>Draw accurately adding </a:t>
                      </a:r>
                      <a:r>
                        <a:rPr lang="en-GB" sz="1400" b="1" dirty="0">
                          <a:latin typeface="+mn-lt"/>
                        </a:rPr>
                        <a:t>tone and colour</a:t>
                      </a:r>
                      <a:r>
                        <a:rPr lang="en-GB" sz="1400" dirty="0">
                          <a:latin typeface="+mn-lt"/>
                        </a:rPr>
                        <a:t>. Focus on </a:t>
                      </a:r>
                      <a:r>
                        <a:rPr lang="en-GB" sz="1400" b="1" dirty="0">
                          <a:latin typeface="+mn-lt"/>
                        </a:rPr>
                        <a:t>detail</a:t>
                      </a:r>
                      <a:r>
                        <a:rPr lang="en-GB" sz="1400" dirty="0">
                          <a:latin typeface="+mn-lt"/>
                        </a:rPr>
                        <a:t>, really look at the shape and form . Include a lot of colour blending.</a:t>
                      </a:r>
                    </a:p>
                    <a:p>
                      <a:r>
                        <a:rPr lang="en-GB" sz="1400" dirty="0">
                          <a:latin typeface="+mn-lt"/>
                        </a:rPr>
                        <a:t> </a:t>
                      </a:r>
                      <a:r>
                        <a:rPr lang="en-GB" sz="1400" b="1" dirty="0">
                          <a:effectLst/>
                          <a:latin typeface="+mn-lt"/>
                          <a:ea typeface="Calibri" panose="020F0502020204030204" pitchFamily="34" charset="0"/>
                          <a:cs typeface="Times New Roman"/>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0"/>
                        </a:spcAft>
                      </a:pPr>
                      <a:r>
                        <a:rPr lang="en-GB" sz="1200">
                          <a:solidFill>
                            <a:schemeClr val="tx1"/>
                          </a:solidFill>
                          <a:effectLst/>
                          <a:latin typeface="+mn-lt"/>
                          <a:ea typeface="Calibri" panose="020F0502020204030204" pitchFamily="34" charset="0"/>
                          <a:cs typeface="Times New Roman"/>
                        </a:rPr>
                        <a:t>1- NOVICE    2-DEVELOPING    3- MODERATE</a:t>
                      </a:r>
                    </a:p>
                    <a:p>
                      <a:pPr>
                        <a:lnSpc>
                          <a:spcPct val="107000"/>
                        </a:lnSpc>
                        <a:spcAft>
                          <a:spcPts val="0"/>
                        </a:spcAft>
                      </a:pPr>
                      <a:r>
                        <a:rPr lang="en-GB" sz="1200" dirty="0">
                          <a:solidFill>
                            <a:schemeClr val="tx1"/>
                          </a:solidFill>
                          <a:effectLst/>
                          <a:latin typeface="+mn-lt"/>
                          <a:ea typeface="Calibri" panose="020F0502020204030204" pitchFamily="34" charset="0"/>
                          <a:cs typeface="Times New Roman" panose="02020603050405020304" pitchFamily="18" charset="0"/>
                        </a:rPr>
                        <a:t>   *                          **                        ***</a:t>
                      </a:r>
                    </a:p>
                    <a:p>
                      <a:pPr>
                        <a:lnSpc>
                          <a:spcPct val="107000"/>
                        </a:lnSpc>
                        <a:spcAft>
                          <a:spcPts val="0"/>
                        </a:spcAft>
                      </a:pPr>
                      <a:r>
                        <a:rPr lang="en-GB" sz="1200" dirty="0">
                          <a:solidFill>
                            <a:schemeClr val="tx1"/>
                          </a:solidFill>
                          <a:effectLst/>
                          <a:latin typeface="+mn-lt"/>
                          <a:ea typeface="Calibri" panose="020F0502020204030204" pitchFamily="34" charset="0"/>
                          <a:cs typeface="Times New Roman" panose="02020603050405020304" pitchFamily="18" charset="0"/>
                        </a:rPr>
                        <a:t>4-SECURE        5- ADVANCED</a:t>
                      </a:r>
                    </a:p>
                    <a:p>
                      <a:pPr>
                        <a:lnSpc>
                          <a:spcPct val="107000"/>
                        </a:lnSpc>
                        <a:spcAft>
                          <a:spcPts val="0"/>
                        </a:spcAft>
                      </a:pPr>
                      <a:r>
                        <a:rPr lang="en-GB" sz="1200" dirty="0">
                          <a:solidFill>
                            <a:schemeClr val="tx1"/>
                          </a:solidFill>
                          <a:effectLst/>
                          <a:latin typeface="+mn-lt"/>
                          <a:ea typeface="Calibri" panose="020F0502020204030204" pitchFamily="34" charset="0"/>
                          <a:cs typeface="Times New Roman" panose="02020603050405020304" pitchFamily="18" charset="0"/>
                        </a:rPr>
                        <a:t>  ****                     ******</a:t>
                      </a:r>
                    </a:p>
                    <a:p>
                      <a:pPr>
                        <a:lnSpc>
                          <a:spcPct val="107000"/>
                        </a:lnSpc>
                        <a:spcAft>
                          <a:spcPts val="0"/>
                        </a:spcAft>
                      </a:pPr>
                      <a:endParaRPr lang="en-GB" sz="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5209043"/>
                  </a:ext>
                </a:extLst>
              </a:tr>
              <a:tr h="635995">
                <a:tc>
                  <a:txBody>
                    <a:bodyPr/>
                    <a:lstStyle/>
                    <a:p>
                      <a:pPr>
                        <a:lnSpc>
                          <a:spcPct val="107000"/>
                        </a:lnSpc>
                        <a:spcAft>
                          <a:spcPts val="0"/>
                        </a:spcAft>
                      </a:pPr>
                      <a:r>
                        <a:rPr lang="en-GB" sz="1400" b="1" u="sng" dirty="0">
                          <a:effectLst/>
                          <a:latin typeface="+mn-lt"/>
                          <a:ea typeface="Calibri" panose="020F0502020204030204" pitchFamily="34" charset="0"/>
                          <a:cs typeface="Times New Roman" panose="02020603050405020304" pitchFamily="18" charset="0"/>
                        </a:rPr>
                        <a:t>Task 3 - Contemporary Artist. CRITICAL STUDY – Hattie Stewart Illustrator/Graphic artist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u="sng" dirty="0">
                          <a:latin typeface="+mn-lt"/>
                          <a:ea typeface="Times New Roman" panose="02020603050405020304" pitchFamily="18" charset="0"/>
                        </a:rPr>
                        <a:t>Learning outcome – </a:t>
                      </a:r>
                      <a:r>
                        <a:rPr lang="en-US" sz="1400" b="0" u="none" dirty="0">
                          <a:latin typeface="+mn-lt"/>
                          <a:ea typeface="Times New Roman" panose="02020603050405020304" pitchFamily="18" charset="0"/>
                        </a:rPr>
                        <a:t>Create and make a pop style collage like Hattie Stewart, using text, images, emojis, letters and faces.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0"/>
                        </a:spcAft>
                      </a:pPr>
                      <a:r>
                        <a:rPr lang="en-GB" sz="1200" dirty="0">
                          <a:solidFill>
                            <a:schemeClr val="tx1"/>
                          </a:solidFill>
                          <a:effectLst/>
                          <a:latin typeface="+mn-lt"/>
                          <a:ea typeface="Calibri" panose="020F0502020204030204" pitchFamily="34" charset="0"/>
                          <a:cs typeface="Times New Roman"/>
                        </a:rPr>
                        <a:t>1- NOVICE    2-DEVELOPING    3- MODERATE</a:t>
                      </a:r>
                    </a:p>
                    <a:p>
                      <a:pPr>
                        <a:lnSpc>
                          <a:spcPct val="107000"/>
                        </a:lnSpc>
                        <a:spcAft>
                          <a:spcPts val="0"/>
                        </a:spcAft>
                      </a:pPr>
                      <a:r>
                        <a:rPr lang="en-GB" sz="1200" dirty="0">
                          <a:solidFill>
                            <a:schemeClr val="tx1"/>
                          </a:solidFill>
                          <a:effectLst/>
                          <a:latin typeface="+mn-lt"/>
                          <a:ea typeface="Calibri" panose="020F0502020204030204" pitchFamily="34" charset="0"/>
                          <a:cs typeface="Times New Roman" panose="02020603050405020304" pitchFamily="18" charset="0"/>
                        </a:rPr>
                        <a:t>    *                          **                        ***</a:t>
                      </a:r>
                    </a:p>
                    <a:p>
                      <a:pPr>
                        <a:lnSpc>
                          <a:spcPct val="107000"/>
                        </a:lnSpc>
                        <a:spcAft>
                          <a:spcPts val="0"/>
                        </a:spcAft>
                      </a:pPr>
                      <a:r>
                        <a:rPr lang="en-GB" sz="1200" dirty="0">
                          <a:solidFill>
                            <a:schemeClr val="tx1"/>
                          </a:solidFill>
                          <a:effectLst/>
                          <a:latin typeface="+mn-lt"/>
                          <a:ea typeface="Calibri" panose="020F0502020204030204" pitchFamily="34" charset="0"/>
                          <a:cs typeface="Times New Roman" panose="02020603050405020304" pitchFamily="18" charset="0"/>
                        </a:rPr>
                        <a:t>4-SECURE        5- ADVANCED</a:t>
                      </a:r>
                    </a:p>
                    <a:p>
                      <a:pPr>
                        <a:lnSpc>
                          <a:spcPct val="107000"/>
                        </a:lnSpc>
                        <a:spcAft>
                          <a:spcPts val="0"/>
                        </a:spcAft>
                      </a:pPr>
                      <a:r>
                        <a:rPr lang="en-GB" sz="1200" dirty="0">
                          <a:solidFill>
                            <a:schemeClr val="tx1"/>
                          </a:solidFill>
                          <a:effectLst/>
                          <a:latin typeface="+mn-lt"/>
                          <a:ea typeface="Calibri" panose="020F0502020204030204" pitchFamily="34" charset="0"/>
                          <a:cs typeface="Times New Roman" panose="02020603050405020304" pitchFamily="18"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44630493"/>
                  </a:ext>
                </a:extLst>
              </a:tr>
              <a:tr h="0">
                <a:tc>
                  <a:txBody>
                    <a:bodyPr/>
                    <a:lstStyle/>
                    <a:p>
                      <a:pPr>
                        <a:lnSpc>
                          <a:spcPct val="107000"/>
                        </a:lnSpc>
                        <a:spcAft>
                          <a:spcPts val="0"/>
                        </a:spcAft>
                      </a:pPr>
                      <a:r>
                        <a:rPr lang="en-GB" sz="1400" b="1" u="sng" dirty="0">
                          <a:effectLst/>
                          <a:latin typeface="+mn-lt"/>
                          <a:ea typeface="Calibri" panose="020F0502020204030204" pitchFamily="34" charset="0"/>
                          <a:cs typeface="Times New Roman"/>
                        </a:rPr>
                        <a:t>Task 4 - Modern Artist. </a:t>
                      </a:r>
                      <a:r>
                        <a:rPr lang="en-GB" sz="1400" b="1" u="sng" dirty="0">
                          <a:effectLst/>
                          <a:latin typeface="+mn-lt"/>
                          <a:ea typeface="Calibri" panose="020F0502020204030204" pitchFamily="34" charset="0"/>
                          <a:cs typeface="Times New Roman" panose="02020603050405020304" pitchFamily="18" charset="0"/>
                        </a:rPr>
                        <a:t>CRITICAL STUDY – Bauhaus Design School</a:t>
                      </a:r>
                      <a:endParaRPr lang="en-GB" sz="1400" b="1" u="sng" dirty="0">
                        <a:effectLst/>
                        <a:latin typeface="+mn-lt"/>
                        <a:ea typeface="Calibri" panose="020F0502020204030204" pitchFamily="34" charset="0"/>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u="sng" dirty="0">
                          <a:latin typeface="+mn-lt"/>
                          <a:ea typeface="Times New Roman" panose="02020603050405020304" pitchFamily="18" charset="0"/>
                        </a:rPr>
                        <a:t>Learning Outcome- </a:t>
                      </a:r>
                      <a:r>
                        <a:rPr lang="en-US" sz="1400" b="0" u="none" dirty="0">
                          <a:latin typeface="+mn-lt"/>
                          <a:ea typeface="Times New Roman" panose="02020603050405020304" pitchFamily="18" charset="0"/>
                        </a:rPr>
                        <a:t>Create a postage stamp design in a geometric BAUHAUS style.</a:t>
                      </a:r>
                      <a:endParaRPr lang="en-GB" sz="1400" b="0" u="none" dirty="0">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0"/>
                        </a:spcAft>
                      </a:pPr>
                      <a:r>
                        <a:rPr lang="en-GB" sz="1200" dirty="0">
                          <a:solidFill>
                            <a:schemeClr val="tx1"/>
                          </a:solidFill>
                          <a:effectLst/>
                          <a:latin typeface="+mn-lt"/>
                          <a:ea typeface="Calibri" panose="020F0502020204030204" pitchFamily="34" charset="0"/>
                          <a:cs typeface="Times New Roman"/>
                        </a:rPr>
                        <a:t> 1- NOVICE    2-DEVELOPING    3- MODERATE</a:t>
                      </a:r>
                    </a:p>
                    <a:p>
                      <a:pPr>
                        <a:lnSpc>
                          <a:spcPct val="107000"/>
                        </a:lnSpc>
                        <a:spcAft>
                          <a:spcPts val="0"/>
                        </a:spcAft>
                      </a:pPr>
                      <a:r>
                        <a:rPr lang="en-GB" sz="1200" dirty="0">
                          <a:solidFill>
                            <a:schemeClr val="tx1"/>
                          </a:solidFill>
                          <a:effectLst/>
                          <a:latin typeface="+mn-lt"/>
                          <a:ea typeface="Calibri" panose="020F0502020204030204" pitchFamily="34" charset="0"/>
                          <a:cs typeface="Times New Roman" panose="02020603050405020304" pitchFamily="18" charset="0"/>
                        </a:rPr>
                        <a:t>    *                          **                        ***</a:t>
                      </a:r>
                    </a:p>
                    <a:p>
                      <a:pPr>
                        <a:lnSpc>
                          <a:spcPct val="107000"/>
                        </a:lnSpc>
                        <a:spcAft>
                          <a:spcPts val="0"/>
                        </a:spcAft>
                      </a:pPr>
                      <a:r>
                        <a:rPr lang="en-GB" sz="1200" dirty="0">
                          <a:solidFill>
                            <a:schemeClr val="tx1"/>
                          </a:solidFill>
                          <a:effectLst/>
                          <a:latin typeface="+mn-lt"/>
                          <a:ea typeface="Calibri" panose="020F0502020204030204" pitchFamily="34" charset="0"/>
                          <a:cs typeface="Times New Roman" panose="02020603050405020304" pitchFamily="18" charset="0"/>
                        </a:rPr>
                        <a:t>4-SECURE        5- ADVANCED</a:t>
                      </a:r>
                    </a:p>
                    <a:p>
                      <a:pPr>
                        <a:lnSpc>
                          <a:spcPct val="107000"/>
                        </a:lnSpc>
                        <a:spcAft>
                          <a:spcPts val="0"/>
                        </a:spcAft>
                      </a:pPr>
                      <a:r>
                        <a:rPr lang="en-GB" sz="1200" dirty="0">
                          <a:solidFill>
                            <a:schemeClr val="tx1"/>
                          </a:solidFill>
                          <a:effectLst/>
                          <a:latin typeface="+mn-lt"/>
                          <a:ea typeface="Calibri" panose="020F0502020204030204" pitchFamily="34" charset="0"/>
                          <a:cs typeface="Times New Roman" panose="02020603050405020304" pitchFamily="18"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0"/>
                        </a:spcAft>
                      </a:pPr>
                      <a:endParaRPr lang="en-GB" sz="1100" dirty="0">
                        <a:effectLst/>
                        <a:latin typeface="Calibri"/>
                        <a:ea typeface="Calibri" panose="020F0502020204030204" pitchFamily="34" charset="0"/>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7891282"/>
                  </a:ext>
                </a:extLst>
              </a:tr>
              <a:tr h="0">
                <a:tc>
                  <a:txBody>
                    <a:bodyPr/>
                    <a:lstStyle/>
                    <a:p>
                      <a:pPr>
                        <a:lnSpc>
                          <a:spcPct val="107000"/>
                        </a:lnSpc>
                        <a:spcAft>
                          <a:spcPts val="0"/>
                        </a:spcAft>
                      </a:pPr>
                      <a:r>
                        <a:rPr lang="en-GB" sz="1400" b="1" u="sng" dirty="0">
                          <a:effectLst/>
                          <a:latin typeface="+mn-lt"/>
                          <a:ea typeface="Calibri" panose="020F0502020204030204" pitchFamily="34" charset="0"/>
                          <a:cs typeface="Times New Roman"/>
                        </a:rPr>
                        <a:t>Task 5 -</a:t>
                      </a:r>
                      <a:r>
                        <a:rPr lang="en-GB" sz="1400" b="1" u="sng">
                          <a:effectLst/>
                          <a:latin typeface="+mn-lt"/>
                          <a:ea typeface="Calibri" panose="020F0502020204030204" pitchFamily="34" charset="0"/>
                          <a:cs typeface="Times New Roman"/>
                        </a:rPr>
                        <a:t>Historical Artist. </a:t>
                      </a:r>
                      <a:r>
                        <a:rPr lang="en-GB" sz="1400" b="1" u="sng" dirty="0">
                          <a:effectLst/>
                          <a:latin typeface="+mn-lt"/>
                          <a:ea typeface="Calibri" panose="020F0502020204030204" pitchFamily="34" charset="0"/>
                          <a:cs typeface="Times New Roman" panose="02020603050405020304" pitchFamily="18" charset="0"/>
                        </a:rPr>
                        <a:t>CRITICAL STUDY – William Morris Textile Designer</a:t>
                      </a:r>
                      <a:endParaRPr lang="en-GB" sz="1400" b="1" u="sng" dirty="0">
                        <a:effectLst/>
                        <a:latin typeface="+mn-lt"/>
                        <a:ea typeface="Calibri" panose="020F0502020204030204" pitchFamily="34" charset="0"/>
                        <a:cs typeface="Times New Roman"/>
                      </a:endParaRPr>
                    </a:p>
                    <a:p>
                      <a:pPr>
                        <a:lnSpc>
                          <a:spcPct val="107000"/>
                        </a:lnSpc>
                        <a:spcAft>
                          <a:spcPts val="0"/>
                        </a:spcAft>
                      </a:pPr>
                      <a:r>
                        <a:rPr lang="en-US" sz="1400" b="1" u="sng" dirty="0">
                          <a:latin typeface="+mn-lt"/>
                          <a:ea typeface="Times New Roman" panose="02020603050405020304" pitchFamily="18" charset="0"/>
                        </a:rPr>
                        <a:t>Learning Outcome-</a:t>
                      </a:r>
                      <a:r>
                        <a:rPr lang="en-GB" sz="1400" b="1" u="sng" dirty="0">
                          <a:latin typeface="+mn-lt"/>
                          <a:ea typeface="Times New Roman" panose="02020603050405020304" pitchFamily="18" charset="0"/>
                        </a:rPr>
                        <a:t> </a:t>
                      </a:r>
                      <a:r>
                        <a:rPr lang="en-GB" sz="1400" dirty="0">
                          <a:latin typeface="+mn-lt"/>
                        </a:rPr>
                        <a:t>Research William Morris and present your findings in a power point or print the images and present creatively. Write in your own words. Think about title, back ground and layout. Include a sketch.</a:t>
                      </a:r>
                      <a:endParaRPr lang="en-GB" sz="14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0"/>
                        </a:spcAft>
                      </a:pPr>
                      <a:r>
                        <a:rPr lang="en-GB" sz="1200" dirty="0">
                          <a:solidFill>
                            <a:schemeClr val="tx1"/>
                          </a:solidFill>
                          <a:effectLst/>
                          <a:latin typeface="+mn-lt"/>
                          <a:ea typeface="Calibri" panose="020F0502020204030204" pitchFamily="34" charset="0"/>
                          <a:cs typeface="Times New Roman"/>
                        </a:rPr>
                        <a:t>1- NOVICE    2-DEVELOPING    3- MODERATE</a:t>
                      </a:r>
                    </a:p>
                    <a:p>
                      <a:pPr>
                        <a:lnSpc>
                          <a:spcPct val="107000"/>
                        </a:lnSpc>
                        <a:spcAft>
                          <a:spcPts val="0"/>
                        </a:spcAft>
                      </a:pPr>
                      <a:r>
                        <a:rPr lang="en-GB" sz="1200" dirty="0">
                          <a:solidFill>
                            <a:schemeClr val="tx1"/>
                          </a:solidFill>
                          <a:effectLst/>
                          <a:latin typeface="+mn-lt"/>
                          <a:ea typeface="Calibri" panose="020F0502020204030204" pitchFamily="34" charset="0"/>
                          <a:cs typeface="Times New Roman" panose="02020603050405020304" pitchFamily="18" charset="0"/>
                        </a:rPr>
                        <a:t>     *                          **                        ***</a:t>
                      </a:r>
                    </a:p>
                    <a:p>
                      <a:pPr>
                        <a:lnSpc>
                          <a:spcPct val="107000"/>
                        </a:lnSpc>
                        <a:spcAft>
                          <a:spcPts val="0"/>
                        </a:spcAft>
                      </a:pPr>
                      <a:r>
                        <a:rPr lang="en-GB" sz="1200" dirty="0">
                          <a:solidFill>
                            <a:schemeClr val="tx1"/>
                          </a:solidFill>
                          <a:effectLst/>
                          <a:latin typeface="+mn-lt"/>
                          <a:ea typeface="Calibri" panose="020F0502020204030204" pitchFamily="34" charset="0"/>
                          <a:cs typeface="Times New Roman" panose="02020603050405020304" pitchFamily="18" charset="0"/>
                        </a:rPr>
                        <a:t>4-SECURE        5- ADVANCED</a:t>
                      </a:r>
                    </a:p>
                    <a:p>
                      <a:pPr>
                        <a:lnSpc>
                          <a:spcPct val="107000"/>
                        </a:lnSpc>
                        <a:spcAft>
                          <a:spcPts val="0"/>
                        </a:spcAft>
                      </a:pPr>
                      <a:r>
                        <a:rPr lang="en-GB" sz="1200" dirty="0">
                          <a:solidFill>
                            <a:schemeClr val="tx1"/>
                          </a:solidFill>
                          <a:effectLst/>
                          <a:latin typeface="+mn-lt"/>
                          <a:ea typeface="Calibri" panose="020F0502020204030204" pitchFamily="34" charset="0"/>
                          <a:cs typeface="Times New Roman" panose="02020603050405020304" pitchFamily="18"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0"/>
                        </a:spcAft>
                      </a:pPr>
                      <a:endParaRPr lang="en-GB" sz="1100" dirty="0">
                        <a:effectLst/>
                        <a:latin typeface="Calibri"/>
                        <a:ea typeface="Calibri" panose="020F0502020204030204" pitchFamily="34" charset="0"/>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63752241"/>
                  </a:ext>
                </a:extLst>
              </a:tr>
              <a:tr h="863541">
                <a:tc>
                  <a:txBody>
                    <a:bodyPr/>
                    <a:lstStyle/>
                    <a:p>
                      <a:pPr>
                        <a:lnSpc>
                          <a:spcPct val="107000"/>
                        </a:lnSpc>
                        <a:spcAft>
                          <a:spcPts val="0"/>
                        </a:spcAft>
                      </a:pPr>
                      <a:r>
                        <a:rPr lang="en-GB" sz="1400" b="1" u="sng" dirty="0">
                          <a:effectLst/>
                          <a:latin typeface="+mn-lt"/>
                          <a:ea typeface="Calibri" panose="020F0502020204030204" pitchFamily="34" charset="0"/>
                          <a:cs typeface="Times New Roman"/>
                        </a:rPr>
                        <a:t>Task 6 – Design your own skateboard deck</a:t>
                      </a:r>
                    </a:p>
                    <a:p>
                      <a:r>
                        <a:rPr lang="en-US" sz="1400" b="1" u="sng" dirty="0">
                          <a:latin typeface="+mn-lt"/>
                          <a:ea typeface="Times New Roman" panose="02020603050405020304" pitchFamily="18" charset="0"/>
                        </a:rPr>
                        <a:t>Learning outcome- </a:t>
                      </a:r>
                      <a:r>
                        <a:rPr lang="en-US" sz="1400" b="0" u="none" dirty="0">
                          <a:latin typeface="+mn-lt"/>
                          <a:ea typeface="Times New Roman" panose="02020603050405020304" pitchFamily="18" charset="0"/>
                        </a:rPr>
                        <a:t>Design and draw an Imaginative and creative idea for a skateboard deck. Use some of the ideas from the previous </a:t>
                      </a:r>
                      <a:r>
                        <a:rPr lang="en-US" sz="1400" b="0" u="none">
                          <a:latin typeface="+mn-lt"/>
                          <a:ea typeface="Times New Roman" panose="02020603050405020304" pitchFamily="18" charset="0"/>
                        </a:rPr>
                        <a:t>homeworks</a:t>
                      </a:r>
                      <a:endParaRPr lang="en-GB" sz="1400" b="0" u="none" dirty="0">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0"/>
                        </a:spcAft>
                      </a:pPr>
                      <a:r>
                        <a:rPr lang="en-GB" sz="1200" dirty="0">
                          <a:solidFill>
                            <a:schemeClr val="tx1"/>
                          </a:solidFill>
                          <a:effectLst/>
                          <a:latin typeface="+mn-lt"/>
                          <a:ea typeface="Calibri" panose="020F0502020204030204" pitchFamily="34" charset="0"/>
                          <a:cs typeface="Times New Roman"/>
                        </a:rPr>
                        <a:t> 1- NOVICE    2-DEVELOPING    3- MODERATE</a:t>
                      </a:r>
                    </a:p>
                    <a:p>
                      <a:pPr>
                        <a:lnSpc>
                          <a:spcPct val="107000"/>
                        </a:lnSpc>
                        <a:spcAft>
                          <a:spcPts val="0"/>
                        </a:spcAft>
                      </a:pPr>
                      <a:r>
                        <a:rPr lang="en-GB" sz="1200" dirty="0">
                          <a:solidFill>
                            <a:schemeClr val="tx1"/>
                          </a:solidFill>
                          <a:effectLst/>
                          <a:latin typeface="+mn-lt"/>
                          <a:ea typeface="Calibri" panose="020F0502020204030204" pitchFamily="34" charset="0"/>
                          <a:cs typeface="Times New Roman" panose="02020603050405020304" pitchFamily="18" charset="0"/>
                        </a:rPr>
                        <a:t>*                          **                        ***</a:t>
                      </a:r>
                    </a:p>
                    <a:p>
                      <a:pPr>
                        <a:lnSpc>
                          <a:spcPct val="107000"/>
                        </a:lnSpc>
                        <a:spcAft>
                          <a:spcPts val="0"/>
                        </a:spcAft>
                      </a:pPr>
                      <a:r>
                        <a:rPr lang="en-GB" sz="1200" dirty="0">
                          <a:solidFill>
                            <a:schemeClr val="tx1"/>
                          </a:solidFill>
                          <a:effectLst/>
                          <a:latin typeface="+mn-lt"/>
                          <a:ea typeface="Calibri" panose="020F0502020204030204" pitchFamily="34" charset="0"/>
                          <a:cs typeface="Times New Roman" panose="02020603050405020304" pitchFamily="18" charset="0"/>
                        </a:rPr>
                        <a:t>4-SECURE        5- ADVANCED</a:t>
                      </a:r>
                    </a:p>
                    <a:p>
                      <a:pPr>
                        <a:lnSpc>
                          <a:spcPct val="107000"/>
                        </a:lnSpc>
                        <a:spcAft>
                          <a:spcPts val="0"/>
                        </a:spcAft>
                      </a:pPr>
                      <a:r>
                        <a:rPr lang="en-GB" sz="1200" dirty="0">
                          <a:solidFill>
                            <a:schemeClr val="tx1"/>
                          </a:solidFill>
                          <a:effectLst/>
                          <a:latin typeface="+mn-lt"/>
                          <a:ea typeface="Calibri" panose="020F0502020204030204" pitchFamily="34" charset="0"/>
                          <a:cs typeface="Times New Roman"/>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0"/>
                        </a:spcAft>
                      </a:pPr>
                      <a:endParaRPr lang="en-GB" sz="1100" dirty="0">
                        <a:effectLst/>
                        <a:latin typeface="Calibri"/>
                        <a:ea typeface="Calibri" panose="020F0502020204030204" pitchFamily="34" charset="0"/>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7792768"/>
                  </a:ext>
                </a:extLst>
              </a:tr>
              <a:tr h="370840">
                <a:tc>
                  <a:txBody>
                    <a:bodyPr/>
                    <a:lstStyle/>
                    <a:p>
                      <a:pPr>
                        <a:lnSpc>
                          <a:spcPct val="107000"/>
                        </a:lnSpc>
                        <a:spcAft>
                          <a:spcPts val="0"/>
                        </a:spcAft>
                      </a:pPr>
                      <a:r>
                        <a:rPr lang="en-GB" sz="1400" b="1" dirty="0">
                          <a:effectLst/>
                          <a:latin typeface="+mn-lt"/>
                          <a:ea typeface="Calibri" panose="020F0502020204030204" pitchFamily="34" charset="0"/>
                          <a:cs typeface="Times New Roman" panose="02020603050405020304" pitchFamily="18" charset="0"/>
                        </a:rPr>
                        <a:t>TEACHER </a:t>
                      </a:r>
                      <a:r>
                        <a:rPr lang="en-GB" sz="1400" b="1">
                          <a:effectLst/>
                          <a:latin typeface="+mn-lt"/>
                          <a:ea typeface="Calibri" panose="020F0502020204030204" pitchFamily="34" charset="0"/>
                          <a:cs typeface="Times New Roman" panose="02020603050405020304" pitchFamily="18" charset="0"/>
                        </a:rPr>
                        <a:t>FEEDBACK                  </a:t>
                      </a:r>
                      <a:r>
                        <a:rPr lang="en-GB" sz="2000" b="1">
                          <a:effectLst/>
                          <a:latin typeface="+mn-lt"/>
                          <a:ea typeface="Calibri" panose="020F0502020204030204" pitchFamily="34" charset="0"/>
                          <a:cs typeface="Times New Roman" panose="02020603050405020304" pitchFamily="18" charset="0"/>
                        </a:rPr>
                        <a:t>PASS 1-2         MERIT 3-4        DESTINCTION 5</a:t>
                      </a:r>
                      <a:endParaRPr lang="en-GB" sz="2000" b="1" dirty="0">
                        <a:effectLst/>
                        <a:latin typeface="+mn-lt"/>
                        <a:ea typeface="Calibri" panose="020F0502020204030204" pitchFamily="34" charset="0"/>
                        <a:cs typeface="Times New Roman" panose="02020603050405020304" pitchFamily="18" charset="0"/>
                      </a:endParaRPr>
                    </a:p>
                    <a:p>
                      <a:pPr lvl="0">
                        <a:lnSpc>
                          <a:spcPct val="107000"/>
                        </a:lnSpc>
                        <a:spcAft>
                          <a:spcPts val="0"/>
                        </a:spcAft>
                        <a:buNone/>
                      </a:pPr>
                      <a:endParaRPr lang="en-GB" sz="1200" b="1" dirty="0">
                        <a:effectLst/>
                        <a:latin typeface="+mn-lt"/>
                        <a:ea typeface="Calibri" panose="020F0502020204030204" pitchFamily="34" charset="0"/>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nSpc>
                          <a:spcPct val="107000"/>
                        </a:lnSpc>
                        <a:spcAft>
                          <a:spcPts val="0"/>
                        </a:spcAft>
                      </a:pPr>
                      <a:r>
                        <a:rPr lang="en-GB" sz="1200" b="1" dirty="0">
                          <a:effectLst/>
                          <a:latin typeface="+mn-lt"/>
                          <a:ea typeface="Calibri" panose="020F0502020204030204" pitchFamily="34" charset="0"/>
                          <a:cs typeface="Times New Roman"/>
                        </a:rPr>
                        <a:t>OVERALL HOMEWORK GRADE:    </a:t>
                      </a:r>
                      <a:r>
                        <a:rPr lang="en-GB" sz="2400" b="1" dirty="0">
                          <a:effectLst/>
                          <a:latin typeface="+mn-lt"/>
                          <a:cs typeface="Times New Roman"/>
                        </a:rPr>
                        <a:t>1 – 2 – 3 – 4 – 5 </a:t>
                      </a:r>
                      <a:endParaRPr lang="en-GB" sz="2400" b="1" dirty="0"/>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46330"/>
                  </a:ext>
                </a:extLst>
              </a:tr>
            </a:tbl>
          </a:graphicData>
        </a:graphic>
      </p:graphicFrame>
    </p:spTree>
    <p:extLst>
      <p:ext uri="{BB962C8B-B14F-4D97-AF65-F5344CB8AC3E}">
        <p14:creationId xmlns:p14="http://schemas.microsoft.com/office/powerpoint/2010/main" val="8336817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41B974E9B42DF42A6DCCCB579A3E4C6" ma:contentTypeVersion="5" ma:contentTypeDescription="Create a new document." ma:contentTypeScope="" ma:versionID="67a613974cc77784a0b3c9e0309d0c1e">
  <xsd:schema xmlns:xsd="http://www.w3.org/2001/XMLSchema" xmlns:xs="http://www.w3.org/2001/XMLSchema" xmlns:p="http://schemas.microsoft.com/office/2006/metadata/properties" xmlns:ns2="f6dbf1d6-2ce5-40df-9cc9-9bb34b01c2e0" targetNamespace="http://schemas.microsoft.com/office/2006/metadata/properties" ma:root="true" ma:fieldsID="0d71481b421ddf9686cbefcbeb1cbfdf" ns2:_="">
    <xsd:import namespace="f6dbf1d6-2ce5-40df-9cc9-9bb34b01c2e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dbf1d6-2ce5-40df-9cc9-9bb34b01c2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1803927-6270-4143-B8D8-49519D90AFED}"/>
</file>

<file path=customXml/itemProps2.xml><?xml version="1.0" encoding="utf-8"?>
<ds:datastoreItem xmlns:ds="http://schemas.openxmlformats.org/officeDocument/2006/customXml" ds:itemID="{B8C687CF-793E-4A6F-B000-D3B0AD7F3CEF}">
  <ds:schemaRefs>
    <ds:schemaRef ds:uri="http://www.w3.org/XML/1998/namespace"/>
    <ds:schemaRef ds:uri="http://purl.org/dc/dcmitype/"/>
    <ds:schemaRef ds:uri="http://schemas.microsoft.com/office/2006/metadata/properties"/>
    <ds:schemaRef ds:uri="http://purl.org/dc/terms/"/>
    <ds:schemaRef ds:uri="http://schemas.openxmlformats.org/package/2006/metadata/core-properties"/>
    <ds:schemaRef ds:uri="eabe263f-302b-41cd-8d95-cf5b3cbd2a64"/>
    <ds:schemaRef ds:uri="http://schemas.microsoft.com/office/2006/documentManagement/types"/>
    <ds:schemaRef ds:uri="http://schemas.microsoft.com/office/infopath/2007/PartnerControls"/>
    <ds:schemaRef ds:uri="http://purl.org/dc/elements/1.1/"/>
  </ds:schemaRefs>
</ds:datastoreItem>
</file>

<file path=customXml/itemProps3.xml><?xml version="1.0" encoding="utf-8"?>
<ds:datastoreItem xmlns:ds="http://schemas.openxmlformats.org/officeDocument/2006/customXml" ds:itemID="{DB999E62-F604-425C-9D31-A2B34CFFD0D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1389</TotalTime>
  <Words>1686</Words>
  <Application>Microsoft Office PowerPoint</Application>
  <PresentationFormat>Widescreen</PresentationFormat>
  <Paragraphs>156</Paragraphs>
  <Slides>15</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Arial</vt:lpstr>
      <vt:lpstr>Arial</vt:lpstr>
      <vt:lpstr>Bauhaus 93</vt:lpstr>
      <vt:lpstr>Calibri</vt:lpstr>
      <vt:lpstr>Calibri Light</vt:lpstr>
      <vt:lpstr>Copperplate Gothic Bold</vt:lpstr>
      <vt:lpstr>OpenDyslexic</vt:lpstr>
      <vt:lpstr>Times New Roman</vt:lpstr>
      <vt:lpstr>Verdana</vt:lpstr>
      <vt:lpstr>Office Theme</vt:lpstr>
      <vt:lpstr>PowerPoint Presentation</vt:lpstr>
      <vt:lpstr>GOLDEN WORDS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GILLINGWATER</dc:creator>
  <cp:lastModifiedBy>Nick JOHNSON</cp:lastModifiedBy>
  <cp:revision>104</cp:revision>
  <dcterms:created xsi:type="dcterms:W3CDTF">2021-07-05T11:51:50Z</dcterms:created>
  <dcterms:modified xsi:type="dcterms:W3CDTF">2022-09-05T15:52:41Z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0x010100D41B974E9B42DF42A6DCCCB579A3E4C6</vt:lpwstr>
  </property>
</Properties>
</file>