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E4D1-D820-4C75-A000-BCAE402D7400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CE70-C8EF-4393-9341-25EAD4210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85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E4D1-D820-4C75-A000-BCAE402D7400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CE70-C8EF-4393-9341-25EAD4210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E4D1-D820-4C75-A000-BCAE402D7400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CE70-C8EF-4393-9341-25EAD4210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28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E4D1-D820-4C75-A000-BCAE402D7400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CE70-C8EF-4393-9341-25EAD4210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09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E4D1-D820-4C75-A000-BCAE402D7400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CE70-C8EF-4393-9341-25EAD4210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069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E4D1-D820-4C75-A000-BCAE402D7400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CE70-C8EF-4393-9341-25EAD4210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642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E4D1-D820-4C75-A000-BCAE402D7400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CE70-C8EF-4393-9341-25EAD4210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7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E4D1-D820-4C75-A000-BCAE402D7400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CE70-C8EF-4393-9341-25EAD4210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415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E4D1-D820-4C75-A000-BCAE402D7400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CE70-C8EF-4393-9341-25EAD4210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30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E4D1-D820-4C75-A000-BCAE402D7400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CE70-C8EF-4393-9341-25EAD4210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953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E4D1-D820-4C75-A000-BCAE402D7400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7CE70-C8EF-4393-9341-25EAD4210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72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FE4D1-D820-4C75-A000-BCAE402D7400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7CE70-C8EF-4393-9341-25EAD42105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87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Art 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Pattern: </a:t>
            </a:r>
            <a:r>
              <a:rPr lang="en-GB" sz="2400" b="1" u="sng" dirty="0">
                <a:solidFill>
                  <a:srgbClr val="FF0066"/>
                </a:solidFill>
                <a:latin typeface="XCCW Joined 1a" panose="03050602040000000000" pitchFamily="66" charset="0"/>
              </a:rPr>
              <a:t>KS1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61422" y="961791"/>
            <a:ext cx="2943616" cy="2963181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88011" y="961791"/>
            <a:ext cx="2943616" cy="2963181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889906"/>
              </p:ext>
            </p:extLst>
          </p:nvPr>
        </p:nvGraphicFramePr>
        <p:xfrm>
          <a:off x="6392239" y="724572"/>
          <a:ext cx="5535904" cy="304207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08806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727098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61203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symmetry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An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object or design that has identical, reflected parts through a mirror line.</a:t>
                      </a:r>
                      <a:endParaRPr lang="en-GB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46366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materials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objects and substances used to create a piece of artwork.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61203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repeating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 appearance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of the same line, colour, shape or other visual element of a design. </a:t>
                      </a:r>
                      <a:endParaRPr lang="en-GB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64912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patterns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design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consisting of colours, shapes and position in a piece of work. This is often repeated for effect.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649126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overlapping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Placing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one or more artistic materials on top of one another.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722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57033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83622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515244" y="0"/>
            <a:ext cx="373550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Perfect pattern </a:t>
            </a:r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vocabulary</a:t>
            </a:r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!</a:t>
            </a:r>
          </a:p>
        </p:txBody>
      </p:sp>
      <p:sp>
        <p:nvSpPr>
          <p:cNvPr id="11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83312">
            <a:off x="10106572" y="385369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61878" y="2174962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18832" y="1402225"/>
            <a:ext cx="2682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Develop an awareness and discuss different patterns by artists.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simple repeating patterns using symmetry. 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2199" y="1428988"/>
            <a:ext cx="26827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Experiment and develop own work by arranging, folding, repeating and overlapping.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" y="4102139"/>
            <a:ext cx="3251990" cy="7087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t="1435" r="1502" b="1145"/>
          <a:stretch/>
        </p:blipFill>
        <p:spPr>
          <a:xfrm rot="5400000">
            <a:off x="805435" y="4166893"/>
            <a:ext cx="1838561" cy="31265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674326">
            <a:off x="3165770" y="4275577"/>
            <a:ext cx="1847955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Symmetrical patterns!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18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83312">
            <a:off x="3410766" y="4811211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Patterns inspired by Takashi Murakam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040" y="5278586"/>
            <a:ext cx="3060176" cy="137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20049670">
            <a:off x="4636547" y="4086422"/>
            <a:ext cx="184795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Takashi Murakami patterns!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2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83312">
            <a:off x="5596171" y="4910577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13 Best Martin Bulinya images | African art, Tribal art, Africa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243" y="3877141"/>
            <a:ext cx="2247900" cy="288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 251 Poster by Martin Buliny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92" y="3878835"/>
            <a:ext cx="2677988" cy="214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6392239" y="6133415"/>
            <a:ext cx="254639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Martin Bulinya </a:t>
            </a:r>
          </a:p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patterns!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6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3927986">
            <a:off x="8894940" y="6128099"/>
            <a:ext cx="317718" cy="57587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7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Art 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Pattern: LKS2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61422" y="961791"/>
            <a:ext cx="2943616" cy="3270575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6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88011" y="961792"/>
            <a:ext cx="2943616" cy="2983192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103113"/>
              </p:ext>
            </p:extLst>
          </p:nvPr>
        </p:nvGraphicFramePr>
        <p:xfrm>
          <a:off x="6359104" y="611196"/>
          <a:ext cx="5535904" cy="346868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19795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816109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55074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symmetry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An</a:t>
                      </a:r>
                      <a:r>
                        <a:rPr lang="en-GB" sz="11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object or design that has identical, reflected parts through a mirror line.</a:t>
                      </a:r>
                      <a:endParaRPr lang="en-GB" sz="11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534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tessellation</a:t>
                      </a:r>
                      <a:endParaRPr lang="en-GB" sz="12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piece of work</a:t>
                      </a:r>
                      <a:r>
                        <a:rPr lang="en-GB" sz="11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in which a shape is repeated over and over again without any overlapping or gaps.</a:t>
                      </a: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55074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patterns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 appearance</a:t>
                      </a:r>
                      <a:r>
                        <a:rPr lang="en-GB" sz="11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of the same line, colour, shape or other visual element of a design. </a:t>
                      </a:r>
                      <a:endParaRPr lang="en-GB" sz="11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971102"/>
                  </a:ext>
                </a:extLst>
              </a:tr>
              <a:tr h="55074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environmental</a:t>
                      </a:r>
                      <a:r>
                        <a:rPr lang="en-GB" sz="1200" b="1" baseline="0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 patterns</a:t>
                      </a:r>
                      <a:endParaRPr lang="en-GB" sz="12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Patterns</a:t>
                      </a:r>
                      <a:r>
                        <a:rPr lang="en-GB" sz="11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which are formed naturally. Such as the designs on shells, trees and fossils. </a:t>
                      </a:r>
                      <a:endParaRPr lang="en-GB" sz="11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58412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man</a:t>
                      </a:r>
                      <a:r>
                        <a:rPr lang="en-GB" sz="1400" b="1" baseline="0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 –made patterns</a:t>
                      </a:r>
                      <a:endParaRPr lang="en-GB" sz="105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Patterns which are created</a:t>
                      </a:r>
                      <a:r>
                        <a:rPr lang="en-GB" sz="11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by human hands. Such as artists, sculptors and architects. </a:t>
                      </a:r>
                      <a:endParaRPr lang="en-GB" sz="11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58412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repeating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 appearance</a:t>
                      </a:r>
                      <a:r>
                        <a:rPr lang="en-GB" sz="11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of the same line, colour, shape or other visual element of a design. </a:t>
                      </a:r>
                      <a:endParaRPr lang="en-GB" sz="11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47433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57033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3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83622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4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515244" y="0"/>
            <a:ext cx="373550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Perfect pattern </a:t>
            </a:r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vocabulary</a:t>
            </a:r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!</a:t>
            </a:r>
          </a:p>
        </p:txBody>
      </p:sp>
      <p:sp>
        <p:nvSpPr>
          <p:cNvPr id="11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83312">
            <a:off x="8356385" y="98589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61878" y="2174962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18832" y="1402225"/>
            <a:ext cx="26827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Experiment and develop own work by observing pattern in the environment, the design world and use ICT software and other media to represent this.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Develop patterns on a range of surfaces using symmetry.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77233" y="1381224"/>
            <a:ext cx="26827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Explore, sketch and develop man made and environmental patterns.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en-GB" sz="16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Use tessellation to create interesting repeating patterns.</a:t>
            </a:r>
          </a:p>
        </p:txBody>
      </p:sp>
      <p:pic>
        <p:nvPicPr>
          <p:cNvPr id="2050" name="Picture 2" descr="Symmetry in Rangoli patterns | Teaching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8" y="4364166"/>
            <a:ext cx="3080784" cy="230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mi-regular tessell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893" y="4152695"/>
            <a:ext cx="3243002" cy="270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674326">
            <a:off x="2964480" y="4196777"/>
            <a:ext cx="163584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Symmetrical patterns!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1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83312">
            <a:off x="3339118" y="4812252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8956495">
            <a:off x="3048816" y="5509806"/>
            <a:ext cx="1635846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Tessellated patterns 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3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332984">
            <a:off x="4120628" y="5961857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6" name="Picture 8" descr="Leave seashells on the seashore or risk damaging ecosystem, say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047" y="4245508"/>
            <a:ext cx="2855405" cy="171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ossil Facts For Kids | Types of Fossils | DK Find Ou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552" y="5752258"/>
            <a:ext cx="2255190" cy="9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ut a Ring on it — Stories of Tree Coring | Environmental Briga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7342" y="5187308"/>
            <a:ext cx="2007665" cy="154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674326">
            <a:off x="10307629" y="4418339"/>
            <a:ext cx="2009942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Environmental patterns!</a:t>
            </a:r>
            <a:endParaRPr lang="en-US" sz="14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8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83312">
            <a:off x="10732314" y="4812252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17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07E8FC8-AC84-4B75-9580-173F0AB3BF6B}"/>
              </a:ext>
            </a:extLst>
          </p:cNvPr>
          <p:cNvSpPr txBox="1"/>
          <p:nvPr/>
        </p:nvSpPr>
        <p:spPr>
          <a:xfrm>
            <a:off x="263047" y="150313"/>
            <a:ext cx="76534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Sherdley Primary School: Art Knowledge Organiser.</a:t>
            </a:r>
          </a:p>
          <a:p>
            <a:r>
              <a:rPr lang="en-GB" sz="2400" b="1" u="sng" dirty="0" smtClean="0">
                <a:solidFill>
                  <a:srgbClr val="FF0066"/>
                </a:solidFill>
                <a:latin typeface="XCCW Joined 1a" panose="03050602040000000000" pitchFamily="66" charset="0"/>
              </a:rPr>
              <a:t>Pattern: UKS2</a:t>
            </a:r>
            <a:endParaRPr lang="en-GB" b="1" u="sng" dirty="0">
              <a:solidFill>
                <a:srgbClr val="FF0066"/>
              </a:solidFill>
              <a:latin typeface="XCCW Joined 1a" panose="03050602040000000000" pitchFamily="66" charset="0"/>
            </a:endParaRPr>
          </a:p>
        </p:txBody>
      </p:sp>
      <p:sp>
        <p:nvSpPr>
          <p:cNvPr id="14" name="Rectangle: Rounded Corners 8">
            <a:extLst>
              <a:ext uri="{FF2B5EF4-FFF2-40B4-BE49-F238E27FC236}">
                <a16:creationId xmlns:a16="http://schemas.microsoft.com/office/drawing/2014/main" id="{3E3A019C-ECCF-4EDB-87D8-726DD76D8465}"/>
              </a:ext>
            </a:extLst>
          </p:cNvPr>
          <p:cNvSpPr/>
          <p:nvPr/>
        </p:nvSpPr>
        <p:spPr>
          <a:xfrm>
            <a:off x="161422" y="961792"/>
            <a:ext cx="2943616" cy="2804854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7C80"/>
              </a:solidFill>
            </a:endParaRPr>
          </a:p>
        </p:txBody>
      </p:sp>
      <p:sp>
        <p:nvSpPr>
          <p:cNvPr id="15" name="Rectangle: Rounded Corners 9">
            <a:extLst>
              <a:ext uri="{FF2B5EF4-FFF2-40B4-BE49-F238E27FC236}">
                <a16:creationId xmlns:a16="http://schemas.microsoft.com/office/drawing/2014/main" id="{B9CC20A1-3381-47E5-90A3-CF7F70263CA7}"/>
              </a:ext>
            </a:extLst>
          </p:cNvPr>
          <p:cNvSpPr/>
          <p:nvPr/>
        </p:nvSpPr>
        <p:spPr>
          <a:xfrm>
            <a:off x="3288011" y="961792"/>
            <a:ext cx="2943616" cy="2804854"/>
          </a:xfrm>
          <a:prstGeom prst="roundRect">
            <a:avLst/>
          </a:prstGeom>
          <a:noFill/>
          <a:ln w="38100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790F467-1F69-47D3-99A4-ED8C1EA1C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65508"/>
              </p:ext>
            </p:extLst>
          </p:nvPr>
        </p:nvGraphicFramePr>
        <p:xfrm>
          <a:off x="6392239" y="724572"/>
          <a:ext cx="5535904" cy="339878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08806">
                  <a:extLst>
                    <a:ext uri="{9D8B030D-6E8A-4147-A177-3AD203B41FA5}">
                      <a16:colId xmlns:a16="http://schemas.microsoft.com/office/drawing/2014/main" val="317216896"/>
                    </a:ext>
                  </a:extLst>
                </a:gridCol>
                <a:gridCol w="3727098">
                  <a:extLst>
                    <a:ext uri="{9D8B030D-6E8A-4147-A177-3AD203B41FA5}">
                      <a16:colId xmlns:a16="http://schemas.microsoft.com/office/drawing/2014/main" val="1346098601"/>
                    </a:ext>
                  </a:extLst>
                </a:gridCol>
              </a:tblGrid>
              <a:tr h="61203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abstract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piece of artwork</a:t>
                      </a:r>
                      <a:r>
                        <a:rPr lang="en-GB" sz="1200" b="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that does not imitate anything else. It uses shapes, colours and marks to achieve this effect.</a:t>
                      </a:r>
                      <a:endParaRPr lang="en-GB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10236"/>
                  </a:ext>
                </a:extLst>
              </a:tr>
              <a:tr h="463661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purpose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reason why an object or product is created.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6174787"/>
                  </a:ext>
                </a:extLst>
              </a:tr>
              <a:tr h="61203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expression</a:t>
                      </a:r>
                      <a:endParaRPr lang="en-GB" sz="20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The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visual representation of an artists’ thoughts, feelings and emotions. </a:t>
                      </a:r>
                      <a:endParaRPr lang="en-GB" sz="12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281660"/>
                  </a:ext>
                </a:extLst>
              </a:tr>
              <a:tr h="64912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patterns</a:t>
                      </a:r>
                      <a:endParaRPr lang="en-GB" sz="16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design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consisting of colours, shapes and position in a piece of work. This is can be repeated for effect.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428907"/>
                  </a:ext>
                </a:extLst>
              </a:tr>
              <a:tr h="649126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>
                          <a:solidFill>
                            <a:srgbClr val="FF7C80"/>
                          </a:solidFill>
                          <a:latin typeface="XCCW Joined 1a" panose="03050602040000000000" pitchFamily="66" charset="0"/>
                        </a:rPr>
                        <a:t>complex</a:t>
                      </a:r>
                      <a:endParaRPr lang="en-GB" sz="1800" b="1" dirty="0">
                        <a:solidFill>
                          <a:srgbClr val="FF7C80"/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A more complicated piece of work which has several</a:t>
                      </a:r>
                      <a:r>
                        <a:rPr lang="en-GB" sz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XCCW Joined 1a" panose="03050602040000000000" pitchFamily="66" charset="0"/>
                        </a:rPr>
                        <a:t> techniques and/or strategies. </a:t>
                      </a:r>
                      <a:endParaRPr lang="en-GB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XCCW Joined 1a" panose="03050602040000000000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52722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5D40E08-CD4D-4C97-8B17-4FBF2478B8B9}"/>
              </a:ext>
            </a:extLst>
          </p:cNvPr>
          <p:cNvSpPr txBox="1"/>
          <p:nvPr/>
        </p:nvSpPr>
        <p:spPr>
          <a:xfrm>
            <a:off x="1057033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5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CD91C-E28B-437C-B645-A39623B08E51}"/>
              </a:ext>
            </a:extLst>
          </p:cNvPr>
          <p:cNvSpPr txBox="1"/>
          <p:nvPr/>
        </p:nvSpPr>
        <p:spPr>
          <a:xfrm>
            <a:off x="4183622" y="986842"/>
            <a:ext cx="115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Year </a:t>
            </a:r>
            <a:r>
              <a:rPr lang="en-GB" b="1" u="sng" dirty="0" smtClean="0">
                <a:solidFill>
                  <a:schemeClr val="bg1">
                    <a:lumMod val="75000"/>
                  </a:schemeClr>
                </a:solidFill>
                <a:latin typeface="XCCW Joined 1a" panose="03050602040000000000" pitchFamily="66" charset="0"/>
              </a:rPr>
              <a:t>6</a:t>
            </a:r>
            <a:endParaRPr lang="en-GB" b="1" u="sng" dirty="0">
              <a:solidFill>
                <a:schemeClr val="bg1">
                  <a:lumMod val="75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8515244" y="0"/>
            <a:ext cx="373550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Perfect pattern </a:t>
            </a:r>
            <a:r>
              <a:rPr lang="en-US" sz="1600" b="1" cap="none" spc="0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vocabulary</a:t>
            </a:r>
            <a:r>
              <a:rPr lang="en-US" sz="1600" b="1" cap="none" spc="0" dirty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!</a:t>
            </a:r>
          </a:p>
        </p:txBody>
      </p:sp>
      <p:sp>
        <p:nvSpPr>
          <p:cNvPr id="20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83312">
            <a:off x="10106572" y="385369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Arrow: Right 17">
            <a:extLst>
              <a:ext uri="{FF2B5EF4-FFF2-40B4-BE49-F238E27FC236}">
                <a16:creationId xmlns:a16="http://schemas.microsoft.com/office/drawing/2014/main" id="{1E2C6A45-510F-4147-964D-A164435CAD02}"/>
              </a:ext>
            </a:extLst>
          </p:cNvPr>
          <p:cNvSpPr/>
          <p:nvPr/>
        </p:nvSpPr>
        <p:spPr>
          <a:xfrm>
            <a:off x="2961878" y="2174962"/>
            <a:ext cx="520321" cy="46402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318832" y="1402225"/>
            <a:ext cx="26827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own abstract patterns to reflect personal experiences.</a:t>
            </a:r>
          </a:p>
          <a:p>
            <a:endParaRPr lang="en-GB" sz="16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patterned work for a specific purpose.</a:t>
            </a:r>
            <a:endParaRPr lang="en-GB" sz="16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2528" y="1412329"/>
            <a:ext cx="26827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own abstract patterns to reflect personal experiences and expression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Create more complex patterns in their work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for </a:t>
            </a:r>
            <a:r>
              <a:rPr lang="en-GB" sz="1400" dirty="0" smtClean="0">
                <a:solidFill>
                  <a:schemeClr val="bg1">
                    <a:lumMod val="50000"/>
                  </a:schemeClr>
                </a:solidFill>
                <a:latin typeface="XCCW Joined 1a" panose="03050602040000000000" pitchFamily="66" charset="0"/>
              </a:rPr>
              <a:t>a range of purposes.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XCCW Joined 1a" panose="03050602040000000000" pitchFamily="66" charset="0"/>
            </a:endParaRPr>
          </a:p>
        </p:txBody>
      </p:sp>
      <p:pic>
        <p:nvPicPr>
          <p:cNvPr id="3074" name="Picture 2" descr="Wassily Kandinsky Abstract Expressionist - Manhattan A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04" y="3924971"/>
            <a:ext cx="2828445" cy="280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is video lets you step inside Kandinsky's abstract masterpiece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99" y="3924971"/>
            <a:ext cx="3126589" cy="239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>
            <a:off x="2975856" y="6479648"/>
            <a:ext cx="3735503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Kandinsky abstract patterns!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28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8457009">
            <a:off x="6332892" y="6051336"/>
            <a:ext cx="354423" cy="356489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8" name="Picture 6" descr="Image result for complex pattern | Art inspiration, Abstrac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03" y="4179216"/>
            <a:ext cx="2308825" cy="180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rog pattern background - Frogs Adult Coloring Pag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522" y="5421621"/>
            <a:ext cx="1887321" cy="13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C554A6D-8B0E-464A-BC08-906924F978FC}"/>
              </a:ext>
            </a:extLst>
          </p:cNvPr>
          <p:cNvSpPr/>
          <p:nvPr/>
        </p:nvSpPr>
        <p:spPr>
          <a:xfrm rot="1855796">
            <a:off x="8423775" y="4324328"/>
            <a:ext cx="2047387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dirty="0" smtClean="0">
                <a:ln w="9525">
                  <a:solidFill>
                    <a:srgbClr val="FF7C80"/>
                  </a:solidFill>
                  <a:prstDash val="solid"/>
                </a:ln>
                <a:solidFill>
                  <a:srgbClr val="FF7C8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XCCW Joined 1a" panose="03050602040000000000" pitchFamily="66" charset="0"/>
              </a:rPr>
              <a:t>Complex patterns!</a:t>
            </a:r>
            <a:endParaRPr lang="en-US" sz="1600" b="1" cap="none" spc="0" dirty="0">
              <a:ln w="9525">
                <a:solidFill>
                  <a:srgbClr val="FF7C80"/>
                </a:solidFill>
                <a:prstDash val="solid"/>
              </a:ln>
              <a:solidFill>
                <a:srgbClr val="FF7C8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XCCW Joined 1a" panose="03050602040000000000" pitchFamily="66" charset="0"/>
            </a:endParaRPr>
          </a:p>
        </p:txBody>
      </p:sp>
      <p:sp>
        <p:nvSpPr>
          <p:cNvPr id="32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783312">
            <a:off x="9001332" y="4850020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82" name="Picture 10" descr="Complex Geometric Patterns on Behan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083" y="4287728"/>
            <a:ext cx="2082823" cy="244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rrow: Down 14">
            <a:extLst>
              <a:ext uri="{FF2B5EF4-FFF2-40B4-BE49-F238E27FC236}">
                <a16:creationId xmlns:a16="http://schemas.microsoft.com/office/drawing/2014/main" id="{15705ADA-E89B-4390-AB2A-C6605C2808BD}"/>
              </a:ext>
            </a:extLst>
          </p:cNvPr>
          <p:cNvSpPr/>
          <p:nvPr/>
        </p:nvSpPr>
        <p:spPr>
          <a:xfrm rot="19089567">
            <a:off x="9488542" y="5135439"/>
            <a:ext cx="317718" cy="29238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C</a:t>
            </a:r>
            <a:endParaRPr lang="en-GB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88" name="Picture 16" descr="A complex pattern of circles. Geometric black and white seamless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77207" y="5558412"/>
            <a:ext cx="1151691" cy="136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2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1621</TotalTime>
  <Words>506</Words>
  <Application>Microsoft Office PowerPoint</Application>
  <PresentationFormat>Widescreen</PresentationFormat>
  <Paragraphs>84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XCCW Joined 1a</vt:lpstr>
      <vt:lpstr>Office Theme</vt:lpstr>
      <vt:lpstr>PowerPoint Presentation</vt:lpstr>
      <vt:lpstr>PowerPoint Presentation</vt:lpstr>
      <vt:lpstr>PowerPoint Presentation</vt:lpstr>
    </vt:vector>
  </TitlesOfParts>
  <Company>St Helens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James</dc:creator>
  <cp:lastModifiedBy>Emily James</cp:lastModifiedBy>
  <cp:revision>16</cp:revision>
  <dcterms:created xsi:type="dcterms:W3CDTF">2020-05-15T12:46:03Z</dcterms:created>
  <dcterms:modified xsi:type="dcterms:W3CDTF">2020-06-12T12:31:05Z</dcterms:modified>
</cp:coreProperties>
</file>