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1296D5-AE2B-4C6D-A29D-B35F843C8936}" v="10" dt="2024-02-02T11:24:23.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6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04/03/2024</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04/03/2024</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04/03/2024</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04/03/2024</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04/03/2024</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04/03/2024</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04/03/2024</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04/03/2024</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04/03/2024</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04/03/2024</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04/03/2024</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04/03/2024</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3102159545"/>
              </p:ext>
            </p:extLst>
          </p:nvPr>
        </p:nvGraphicFramePr>
        <p:xfrm>
          <a:off x="11113" y="1341169"/>
          <a:ext cx="6858000" cy="7831353"/>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363765">
                <a:tc>
                  <a:txBody>
                    <a:bodyPr/>
                    <a:lstStyle/>
                    <a:p>
                      <a:pPr algn="ctr"/>
                      <a:r>
                        <a:rPr lang="en-GB" sz="1050" b="1" dirty="0"/>
                        <a:t>Mathematics</a:t>
                      </a:r>
                    </a:p>
                  </a:txBody>
                  <a:tcPr marT="45714" marB="45714">
                    <a:solidFill>
                      <a:srgbClr val="92D050"/>
                    </a:solidFill>
                  </a:tcPr>
                </a:tc>
                <a:tc>
                  <a:txBody>
                    <a:bodyPr/>
                    <a:lstStyle/>
                    <a:p>
                      <a:pPr algn="ctr"/>
                      <a:r>
                        <a:rPr lang="en-GB" sz="1050" b="1" dirty="0"/>
                        <a:t>English</a:t>
                      </a:r>
                    </a:p>
                  </a:txBody>
                  <a:tcPr marT="45714" marB="45714">
                    <a:solidFill>
                      <a:srgbClr val="92D050"/>
                    </a:solidFill>
                  </a:tcPr>
                </a:tc>
                <a:tc>
                  <a:txBody>
                    <a:bodyPr/>
                    <a:lstStyle/>
                    <a:p>
                      <a:pPr algn="ctr"/>
                      <a:r>
                        <a:rPr lang="en-GB" sz="1050" b="1" dirty="0"/>
                        <a:t>History</a:t>
                      </a:r>
                    </a:p>
                  </a:txBody>
                  <a:tcPr marT="45714" marB="45714">
                    <a:solidFill>
                      <a:srgbClr val="92D050"/>
                    </a:solidFill>
                  </a:tcPr>
                </a:tc>
                <a:extLst>
                  <a:ext uri="{0D108BD9-81ED-4DB2-BD59-A6C34878D82A}">
                    <a16:rowId xmlns:a16="http://schemas.microsoft.com/office/drawing/2014/main" val="10000"/>
                  </a:ext>
                </a:extLst>
              </a:tr>
              <a:tr h="5631010">
                <a:tc>
                  <a:txBody>
                    <a:bodyPr/>
                    <a:lstStyle/>
                    <a:p>
                      <a:pPr marL="0" lvl="0" indent="0">
                        <a:buFont typeface="Arial" pitchFamily="34" charset="0"/>
                        <a:buNone/>
                      </a:pPr>
                      <a:r>
                        <a:rPr lang="en-GB" sz="1100" u="sng" kern="1200" baseline="0" dirty="0">
                          <a:solidFill>
                            <a:schemeClr val="tx1"/>
                          </a:solidFill>
                          <a:effectLst/>
                          <a:latin typeface="+mn-lt"/>
                          <a:ea typeface="+mn-ea"/>
                          <a:cs typeface="+mn-cs"/>
                        </a:rPr>
                        <a:t>Unit 8 Numbers to 50</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Count by grouping 10</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Count by grouping 10s and 1s</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Partitioning into 10s and 1s</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10 more and 10 less.</a:t>
                      </a:r>
                    </a:p>
                    <a:p>
                      <a:pPr marL="171450" lvl="0" indent="-171450">
                        <a:buFont typeface="Arial" panose="020B0604020202020204" pitchFamily="34" charset="0"/>
                        <a:buChar char="•"/>
                      </a:pPr>
                      <a:endParaRPr lang="en-GB" sz="1100" kern="1200" baseline="0" dirty="0">
                        <a:solidFill>
                          <a:schemeClr val="tx1"/>
                        </a:solidFill>
                        <a:effectLst/>
                        <a:latin typeface="+mn-lt"/>
                        <a:ea typeface="+mn-ea"/>
                        <a:cs typeface="+mn-cs"/>
                      </a:endParaRPr>
                    </a:p>
                    <a:p>
                      <a:pPr marL="0" lvl="0" indent="0">
                        <a:buFont typeface="Arial" pitchFamily="34" charset="0"/>
                        <a:buNone/>
                      </a:pPr>
                      <a:r>
                        <a:rPr lang="en-GB" sz="1100" u="sng" kern="1200" baseline="0" dirty="0">
                          <a:solidFill>
                            <a:schemeClr val="tx1"/>
                          </a:solidFill>
                          <a:effectLst/>
                          <a:latin typeface="+mn-lt"/>
                          <a:ea typeface="+mn-ea"/>
                          <a:cs typeface="+mn-cs"/>
                        </a:rPr>
                        <a:t>Unit 9 Introducing Height and Length</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Comparing heights and lengths</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Measuring length using non- standard units.</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Measuring length using a ruler.</a:t>
                      </a:r>
                    </a:p>
                    <a:p>
                      <a:pPr marL="171450" lvl="0" indent="-171450">
                        <a:buFont typeface="Arial" panose="020B0604020202020204" pitchFamily="34" charset="0"/>
                        <a:buChar char="•"/>
                      </a:pPr>
                      <a:r>
                        <a:rPr lang="en-GB" sz="1100" kern="1200" baseline="0" dirty="0">
                          <a:solidFill>
                            <a:schemeClr val="tx1"/>
                          </a:solidFill>
                          <a:effectLst/>
                          <a:latin typeface="+mn-lt"/>
                          <a:ea typeface="+mn-ea"/>
                          <a:cs typeface="+mn-cs"/>
                        </a:rPr>
                        <a:t>Solving word problems – length.</a:t>
                      </a:r>
                    </a:p>
                    <a:p>
                      <a:pPr marL="171450" lvl="0" indent="-171450">
                        <a:buFont typeface="Arial" panose="020B0604020202020204" pitchFamily="34" charset="0"/>
                        <a:buChar char="•"/>
                      </a:pPr>
                      <a:endParaRPr lang="en-GB" sz="1100" kern="1200" baseline="0" dirty="0">
                        <a:solidFill>
                          <a:schemeClr val="tx1"/>
                        </a:solidFill>
                        <a:effectLst/>
                        <a:latin typeface="+mn-lt"/>
                        <a:ea typeface="+mn-ea"/>
                        <a:cs typeface="+mn-cs"/>
                      </a:endParaRPr>
                    </a:p>
                    <a:p>
                      <a:pPr marL="0" lvl="0" indent="0">
                        <a:buFont typeface="Arial" pitchFamily="34" charset="0"/>
                        <a:buNone/>
                      </a:pPr>
                      <a:r>
                        <a:rPr lang="en-GB" sz="1100" u="sng" kern="1200" baseline="0" dirty="0">
                          <a:solidFill>
                            <a:schemeClr val="tx1"/>
                          </a:solidFill>
                          <a:effectLst/>
                          <a:latin typeface="+mn-lt"/>
                          <a:ea typeface="+mn-ea"/>
                          <a:cs typeface="+mn-cs"/>
                        </a:rPr>
                        <a:t>Unit 10 Introducing Mass and Capacity</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Heavier and Lighter</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Measuring mass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Comparing mass</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Full and empty</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Measuring capacity</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Comparing capacity</a:t>
                      </a:r>
                    </a:p>
                    <a:p>
                      <a:pPr marL="171450" lvl="0" indent="-171450">
                        <a:buFont typeface="Arial" panose="020B0604020202020204" pitchFamily="34" charset="0"/>
                        <a:buChar char="•"/>
                      </a:pPr>
                      <a:r>
                        <a:rPr lang="en-GB" sz="1100" u="none" kern="1200" baseline="0" dirty="0">
                          <a:solidFill>
                            <a:schemeClr val="tx1"/>
                          </a:solidFill>
                          <a:effectLst/>
                          <a:latin typeface="+mn-lt"/>
                          <a:ea typeface="+mn-ea"/>
                          <a:cs typeface="+mn-cs"/>
                        </a:rPr>
                        <a:t>Solving word problems – mass and capacity</a:t>
                      </a:r>
                      <a:endParaRPr lang="en-US" sz="1100" u="none" kern="1200" baseline="0" dirty="0">
                        <a:solidFill>
                          <a:schemeClr val="tx1"/>
                        </a:solidFill>
                        <a:effectLst/>
                        <a:latin typeface="+mn-lt"/>
                        <a:ea typeface="+mn-ea"/>
                        <a:cs typeface="+mn-cs"/>
                      </a:endParaRPr>
                    </a:p>
                  </a:txBody>
                  <a:tcPr marT="45714" marB="45714"/>
                </a:tc>
                <a:tc>
                  <a:txBody>
                    <a:bodyPr/>
                    <a:lstStyle/>
                    <a:p>
                      <a:pPr marL="0" lvl="0" indent="0">
                        <a:buFont typeface="Arial" panose="020B0604020202020204" pitchFamily="34" charset="0"/>
                        <a:buNone/>
                      </a:pPr>
                      <a:r>
                        <a:rPr lang="en-US" sz="1100" b="0" kern="1200" baseline="0" dirty="0">
                          <a:solidFill>
                            <a:schemeClr val="tx1"/>
                          </a:solidFill>
                          <a:effectLst/>
                          <a:latin typeface="+mn-lt"/>
                          <a:ea typeface="+mn-ea"/>
                          <a:cs typeface="+mn-cs"/>
                        </a:rPr>
                        <a:t>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Naughty Bus by Jan </a:t>
                      </a:r>
                      <a:r>
                        <a:rPr lang="en-US" sz="1100" b="0" kern="1200" baseline="0" dirty="0" err="1">
                          <a:solidFill>
                            <a:schemeClr val="tx1"/>
                          </a:solidFill>
                          <a:effectLst/>
                          <a:latin typeface="+mn-lt"/>
                          <a:ea typeface="+mn-ea"/>
                          <a:cs typeface="+mn-cs"/>
                        </a:rPr>
                        <a:t>Oke</a:t>
                      </a: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The Teddy Robber by Ian Beck</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Lost in the Toy Museum by David Lucas</a:t>
                      </a: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r>
                        <a:rPr lang="en-US" sz="1100" b="0" kern="1200" baseline="0" dirty="0">
                          <a:solidFill>
                            <a:schemeClr val="tx1"/>
                          </a:solidFill>
                          <a:effectLst/>
                          <a:latin typeface="+mn-lt"/>
                          <a:ea typeface="+mn-ea"/>
                          <a:cs typeface="+mn-cs"/>
                        </a:rPr>
                        <a:t>Recount</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Our trip to the Toy Museum</a:t>
                      </a: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mn-lt"/>
                        <a:ea typeface="+mn-ea"/>
                        <a:cs typeface="+mn-cs"/>
                      </a:endParaRP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In the past toys were made from cloth, wood, leather, tin or porcelain. Now many toys are made from plastic.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Old toys were usually made by hand, but modern toys are usually made by machines.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Modern toys have batteries which make them move. Before batteries were invented, many moving toys had wind up power and clockwork devices.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Children from rich Victorian families played with toys such as a doll’s house, rocking horse and toy soldiers.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Children from poor Victorian families played with homemade toys such as spinning tops and peg or rag dolls.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2546753317"/>
              </p:ext>
            </p:extLst>
          </p:nvPr>
        </p:nvGraphicFramePr>
        <p:xfrm>
          <a:off x="1125538" y="4763"/>
          <a:ext cx="4606925" cy="1961271"/>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dirty="0">
                          <a:solidFill>
                            <a:schemeClr val="tx1"/>
                          </a:solidFill>
                        </a:rPr>
                        <a:t>Term</a:t>
                      </a:r>
                      <a:r>
                        <a:rPr lang="en-GB" sz="1200" b="0" baseline="0" dirty="0">
                          <a:solidFill>
                            <a:schemeClr val="tx1"/>
                          </a:solidFill>
                        </a:rPr>
                        <a:t>: Spring 2 2024</a:t>
                      </a:r>
                      <a:endParaRPr lang="en-GB" sz="1200" b="0" dirty="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t>Mrs Reed</a:t>
                      </a:r>
                      <a:endParaRPr lang="en-GB" sz="1200" dirty="0"/>
                    </a:p>
                  </a:txBody>
                  <a:tcPr marL="91393" marR="91393" marT="45737" marB="45737"/>
                </a:tc>
                <a:extLst>
                  <a:ext uri="{0D108BD9-81ED-4DB2-BD59-A6C34878D82A}">
                    <a16:rowId xmlns:a16="http://schemas.microsoft.com/office/drawing/2014/main" val="10002"/>
                  </a:ext>
                </a:extLst>
              </a:tr>
              <a:tr h="802895">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a:t>
                      </a:r>
                      <a:r>
                        <a:rPr lang="en-GB" sz="1600" baseline="0" dirty="0"/>
                        <a:t> ‘Toys’</a:t>
                      </a:r>
                      <a:endParaRPr lang="en-GB" sz="16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561"/>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89240" y="-1320"/>
            <a:ext cx="1279873"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US" altLang="en-US" sz="1000" b="1" dirty="0"/>
          </a:p>
        </p:txBody>
      </p:sp>
      <p:pic>
        <p:nvPicPr>
          <p:cNvPr id="2" name="Picture 1">
            <a:extLst>
              <a:ext uri="{FF2B5EF4-FFF2-40B4-BE49-F238E27FC236}">
                <a16:creationId xmlns:a16="http://schemas.microsoft.com/office/drawing/2014/main" id="{1F98BCC8-3147-D1D1-18EA-DE39768AA8B4}"/>
              </a:ext>
            </a:extLst>
          </p:cNvPr>
          <p:cNvPicPr>
            <a:picLocks noChangeAspect="1"/>
          </p:cNvPicPr>
          <p:nvPr/>
        </p:nvPicPr>
        <p:blipFill>
          <a:blip r:embed="rId2"/>
          <a:stretch>
            <a:fillRect/>
          </a:stretch>
        </p:blipFill>
        <p:spPr>
          <a:xfrm>
            <a:off x="5877271" y="395536"/>
            <a:ext cx="829356" cy="829356"/>
          </a:xfrm>
          <a:prstGeom prst="rect">
            <a:avLst/>
          </a:prstGeom>
        </p:spPr>
      </p:pic>
      <p:pic>
        <p:nvPicPr>
          <p:cNvPr id="3" name="Picture 2">
            <a:extLst>
              <a:ext uri="{FF2B5EF4-FFF2-40B4-BE49-F238E27FC236}">
                <a16:creationId xmlns:a16="http://schemas.microsoft.com/office/drawing/2014/main" id="{995A5E0F-B411-E0C0-C1B5-854504C7212E}"/>
              </a:ext>
            </a:extLst>
          </p:cNvPr>
          <p:cNvPicPr>
            <a:picLocks noChangeAspect="1"/>
          </p:cNvPicPr>
          <p:nvPr/>
        </p:nvPicPr>
        <p:blipFill>
          <a:blip r:embed="rId2"/>
          <a:stretch>
            <a:fillRect/>
          </a:stretch>
        </p:blipFill>
        <p:spPr>
          <a:xfrm>
            <a:off x="296181" y="373838"/>
            <a:ext cx="829356" cy="8293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3956692408"/>
              </p:ext>
            </p:extLst>
          </p:nvPr>
        </p:nvGraphicFramePr>
        <p:xfrm>
          <a:off x="12153" y="1519235"/>
          <a:ext cx="6833693" cy="2110528"/>
        </p:xfrm>
        <a:graphic>
          <a:graphicData uri="http://schemas.openxmlformats.org/drawingml/2006/table">
            <a:tbl>
              <a:tblPr firstRow="1" bandRow="1">
                <a:tableStyleId>{5940675A-B579-460E-94D1-54222C63F5DA}</a:tableStyleId>
              </a:tblPr>
              <a:tblGrid>
                <a:gridCol w="2252566">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492895">
                  <a:extLst>
                    <a:ext uri="{9D8B030D-6E8A-4147-A177-3AD203B41FA5}">
                      <a16:colId xmlns:a16="http://schemas.microsoft.com/office/drawing/2014/main" val="20002"/>
                    </a:ext>
                  </a:extLst>
                </a:gridCol>
              </a:tblGrid>
              <a:tr h="250853">
                <a:tc>
                  <a:txBody>
                    <a:bodyPr/>
                    <a:lstStyle/>
                    <a:p>
                      <a:pPr algn="ctr"/>
                      <a:r>
                        <a:rPr lang="en-GB" sz="1200" b="1" dirty="0"/>
                        <a:t>RHE</a:t>
                      </a:r>
                    </a:p>
                  </a:txBody>
                  <a:tcPr marL="91452" marR="91452" marT="45667" marB="45667">
                    <a:solidFill>
                      <a:srgbClr val="92D050"/>
                    </a:solidFill>
                  </a:tcPr>
                </a:tc>
                <a:tc>
                  <a:txBody>
                    <a:bodyPr/>
                    <a:lstStyle/>
                    <a:p>
                      <a:pPr algn="ctr"/>
                      <a:r>
                        <a:rPr lang="en-GB" sz="1200" b="1" dirty="0"/>
                        <a:t>Design Technology</a:t>
                      </a:r>
                    </a:p>
                  </a:txBody>
                  <a:tcPr marL="91452" marR="91452" marT="45667" marB="45667">
                    <a:solidFill>
                      <a:srgbClr val="92D050"/>
                    </a:solidFill>
                  </a:tcPr>
                </a:tc>
                <a:tc>
                  <a:txBody>
                    <a:bodyPr/>
                    <a:lstStyle/>
                    <a:p>
                      <a:pPr algn="ctr"/>
                      <a:r>
                        <a:rPr lang="en-GB" sz="1200" b="1" dirty="0"/>
                        <a:t>R.E</a:t>
                      </a:r>
                    </a:p>
                  </a:txBody>
                  <a:tcPr marL="91452" marR="91452" marT="45667" marB="45667">
                    <a:solidFill>
                      <a:srgbClr val="92D050"/>
                    </a:solidFill>
                  </a:tcPr>
                </a:tc>
                <a:extLst>
                  <a:ext uri="{0D108BD9-81ED-4DB2-BD59-A6C34878D82A}">
                    <a16:rowId xmlns:a16="http://schemas.microsoft.com/office/drawing/2014/main" val="10000"/>
                  </a:ext>
                </a:extLst>
              </a:tr>
              <a:tr h="1756551">
                <a:tc>
                  <a: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a:t>
                      </a:r>
                      <a:r>
                        <a:rPr lang="en-GB" sz="1000" kern="1200" dirty="0">
                          <a:solidFill>
                            <a:schemeClr val="tx1"/>
                          </a:solidFill>
                          <a:effectLst/>
                          <a:latin typeface="+mn-lt"/>
                          <a:ea typeface="+mn-ea"/>
                          <a:cs typeface="+mn-cs"/>
                        </a:rPr>
                        <a:t>here are different types of bullying.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Name calling is hurtful.</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Understand what is bullying behaviour.</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Understand the difference between secrets and surprises.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That there are trusted adults who will help me.</a:t>
                      </a:r>
                    </a:p>
                    <a:p>
                      <a:pPr marL="285750" lvl="0" indent="-285750">
                        <a:buFont typeface="Arial" panose="020B0604020202020204" pitchFamily="34" charset="0"/>
                        <a:buChar char="•"/>
                      </a:pPr>
                      <a:endParaRPr lang="en-GB" sz="95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 mechanism is a collection of parts that work together to create movement.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 pivot is a point from where something can turn.</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Design criteria are a set of rules to help designers with ideas and to test the success of them.</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 linkage mechanism is made up of levers and pivots.</a:t>
                      </a:r>
                    </a:p>
                    <a:p>
                      <a:pPr marL="171450" lvl="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950" kern="1200" dirty="0">
                          <a:solidFill>
                            <a:schemeClr val="tx1"/>
                          </a:solidFill>
                          <a:effectLst/>
                          <a:latin typeface="+mn-lt"/>
                          <a:ea typeface="+mn-ea"/>
                          <a:cs typeface="+mn-cs"/>
                        </a:rPr>
                        <a:t>The Lost Son is a parable found in the New Testament, it teaches Christians that God is loving and forgiving, like a parent.</a:t>
                      </a:r>
                    </a:p>
                    <a:p>
                      <a:pPr marL="171450" lvl="0" indent="-171450">
                        <a:buFont typeface="Arial" panose="020B0604020202020204" pitchFamily="34" charset="0"/>
                        <a:buChar char="•"/>
                      </a:pPr>
                      <a:r>
                        <a:rPr lang="en-GB" sz="950" kern="1200" dirty="0">
                          <a:solidFill>
                            <a:schemeClr val="tx1"/>
                          </a:solidFill>
                          <a:effectLst/>
                          <a:latin typeface="+mn-lt"/>
                          <a:ea typeface="+mn-ea"/>
                          <a:cs typeface="+mn-cs"/>
                        </a:rPr>
                        <a:t>Jonah and the Whale is found in the Old Testament, it tells Christians that God is fair and forgiving. Christians show God that they love him by singing songs, praying, reading the Bible, loving and caring for others and going to church.</a:t>
                      </a:r>
                    </a:p>
                    <a:p>
                      <a:pPr marL="171450" lvl="0" indent="-171450">
                        <a:buFont typeface="Arial" panose="020B0604020202020204" pitchFamily="34" charset="0"/>
                        <a:buChar char="•"/>
                      </a:pPr>
                      <a:r>
                        <a:rPr lang="en-GB" sz="950" kern="1200" dirty="0">
                          <a:solidFill>
                            <a:schemeClr val="tx1"/>
                          </a:solidFill>
                          <a:effectLst/>
                          <a:latin typeface="+mn-lt"/>
                          <a:ea typeface="+mn-ea"/>
                          <a:cs typeface="+mn-cs"/>
                        </a:rPr>
                        <a:t>If God loves everyone, Christians believe they should too.</a:t>
                      </a:r>
                    </a:p>
                    <a:p>
                      <a:pPr marL="0" lvl="0" indent="0">
                        <a:buFont typeface="Arial" panose="020B0604020202020204" pitchFamily="34" charset="0"/>
                        <a:buNone/>
                      </a:pPr>
                      <a:endParaRPr lang="en-GB" sz="1000" kern="1200" dirty="0">
                        <a:solidFill>
                          <a:schemeClr val="tx1"/>
                        </a:solidFill>
                        <a:effectLst/>
                        <a:latin typeface="+mn-lt"/>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2827967267"/>
              </p:ext>
            </p:extLst>
          </p:nvPr>
        </p:nvGraphicFramePr>
        <p:xfrm>
          <a:off x="1513" y="6804248"/>
          <a:ext cx="6813550" cy="2263334"/>
        </p:xfrm>
        <a:graphic>
          <a:graphicData uri="http://schemas.openxmlformats.org/drawingml/2006/table">
            <a:tbl>
              <a:tblPr firstRow="1" bandRow="1">
                <a:tableStyleId>{5940675A-B579-460E-94D1-54222C63F5DA}</a:tableStyleId>
              </a:tblPr>
              <a:tblGrid>
                <a:gridCol w="6813550">
                  <a:extLst>
                    <a:ext uri="{9D8B030D-6E8A-4147-A177-3AD203B41FA5}">
                      <a16:colId xmlns:a16="http://schemas.microsoft.com/office/drawing/2014/main" val="20000"/>
                    </a:ext>
                  </a:extLst>
                </a:gridCol>
              </a:tblGrid>
              <a:tr h="249934">
                <a:tc>
                  <a:txBody>
                    <a:bodyPr/>
                    <a:lstStyle/>
                    <a:p>
                      <a:pPr algn="ctr"/>
                      <a:r>
                        <a:rPr lang="en-GB" sz="1200" b="1" dirty="0"/>
                        <a:t>                  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1988980">
                <a:tc>
                  <a:txBody>
                    <a:bodyPr/>
                    <a:lstStyle/>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Try </a:t>
                      </a:r>
                      <a:r>
                        <a:rPr lang="en-US" sz="1100" kern="1200" baseline="0" dirty="0">
                          <a:solidFill>
                            <a:schemeClr val="tx1"/>
                          </a:solidFill>
                          <a:effectLst/>
                          <a:latin typeface="+mn-lt"/>
                          <a:ea typeface="+mn-ea"/>
                          <a:cs typeface="+mn-cs"/>
                        </a:rPr>
                        <a:t>and read your phonics and bookbag book everyday, discuss the characters and what the story was about. Remember to provide a comment to let us know how your child is getting on.</a:t>
                      </a:r>
                    </a:p>
                    <a:p>
                      <a:pPr marL="171450" indent="-171450">
                        <a:buFont typeface="Arial" panose="020B0604020202020204" pitchFamily="34" charset="0"/>
                        <a:buChar char="•"/>
                      </a:pPr>
                      <a:r>
                        <a:rPr lang="en-US" sz="1100" kern="1200" baseline="0" dirty="0">
                          <a:solidFill>
                            <a:schemeClr val="tx1"/>
                          </a:solidFill>
                          <a:effectLst/>
                          <a:latin typeface="+mn-lt"/>
                          <a:ea typeface="+mn-ea"/>
                          <a:cs typeface="+mn-cs"/>
                        </a:rPr>
                        <a:t>Please practice top buttons and ties when getting ready/undressed.</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en-GB" altLang="en-US" sz="1100" b="0" i="0" u="none" strike="noStrike" cap="none" normalizeH="0" baseline="0" dirty="0">
                          <a:ln>
                            <a:noFill/>
                          </a:ln>
                          <a:solidFill>
                            <a:schemeClr val="tx1"/>
                          </a:solidFill>
                          <a:effectLst/>
                          <a:latin typeface="Calibri" pitchFamily="34" charset="0"/>
                          <a:cs typeface="Arial" charset="0"/>
                        </a:rPr>
                        <a:t>Talk to your child about toys/games you or their grandparents played with when you/they were young. If you have any old toys that could be shared as a topic for discussion in class that would be greatly appreciated, equally any grandparents that would like to come into school to discuss their toys as a child would be very welcome!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en-GB" altLang="en-US" sz="1100" b="0" i="0" u="none" strike="noStrike" cap="none" normalizeH="0" baseline="0" dirty="0">
                          <a:ln>
                            <a:noFill/>
                          </a:ln>
                          <a:solidFill>
                            <a:schemeClr val="tx1"/>
                          </a:solidFill>
                          <a:effectLst/>
                          <a:latin typeface="Calibri" pitchFamily="34" charset="0"/>
                          <a:cs typeface="Arial" charset="0"/>
                        </a:rPr>
                        <a:t>Continue to learn spellings each week as this impacts on their writing skills. </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Children need an outdoor AND indoor PE kit.</a:t>
                      </a:r>
                    </a:p>
                    <a:p>
                      <a:pPr marL="171450" indent="-171450">
                        <a:buFont typeface="Arial" panose="020B0604020202020204" pitchFamily="34" charset="0"/>
                        <a:buChar char="•"/>
                      </a:pPr>
                      <a:r>
                        <a:rPr lang="en-US" sz="1100" b="0" kern="1200" baseline="0" dirty="0">
                          <a:solidFill>
                            <a:schemeClr val="tx1"/>
                          </a:solidFill>
                          <a:effectLst/>
                          <a:latin typeface="+mn-lt"/>
                          <a:ea typeface="+mn-ea"/>
                          <a:cs typeface="+mn-cs"/>
                        </a:rPr>
                        <a:t>Please sign off library books so that your child can exchange it for a new one, books will not be changed without a signature.</a:t>
                      </a: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1591073149"/>
              </p:ext>
            </p:extLst>
          </p:nvPr>
        </p:nvGraphicFramePr>
        <p:xfrm>
          <a:off x="1125538" y="0"/>
          <a:ext cx="4606925" cy="1493836"/>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7437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74378">
                <a:tc gridSpan="2">
                  <a:txBody>
                    <a:bodyPr/>
                    <a:lstStyle/>
                    <a:p>
                      <a:pPr algn="ctr"/>
                      <a:r>
                        <a:rPr lang="en-GB" sz="1200" dirty="0"/>
                        <a:t>Term  -  Spring 2</a:t>
                      </a:r>
                      <a:r>
                        <a:rPr lang="en-GB" sz="1200" baseline="0" dirty="0"/>
                        <a:t> 2024</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33535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‘Toy</a:t>
                      </a:r>
                      <a:r>
                        <a:rPr lang="en-GB" sz="1600" baseline="0" dirty="0"/>
                        <a:t>s</a:t>
                      </a:r>
                      <a:r>
                        <a:rPr lang="en-GB" sz="1600" dirty="0"/>
                        <a:t>’</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74378">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408118381"/>
              </p:ext>
            </p:extLst>
          </p:nvPr>
        </p:nvGraphicFramePr>
        <p:xfrm>
          <a:off x="3055" y="3665885"/>
          <a:ext cx="6854946" cy="3036866"/>
        </p:xfrm>
        <a:graphic>
          <a:graphicData uri="http://schemas.openxmlformats.org/drawingml/2006/table">
            <a:tbl>
              <a:tblPr firstRow="1" bandRow="1">
                <a:tableStyleId>{5940675A-B579-460E-94D1-54222C63F5DA}</a:tableStyleId>
              </a:tblPr>
              <a:tblGrid>
                <a:gridCol w="2267637">
                  <a:extLst>
                    <a:ext uri="{9D8B030D-6E8A-4147-A177-3AD203B41FA5}">
                      <a16:colId xmlns:a16="http://schemas.microsoft.com/office/drawing/2014/main" val="20000"/>
                    </a:ext>
                  </a:extLst>
                </a:gridCol>
                <a:gridCol w="2102204">
                  <a:extLst>
                    <a:ext uri="{9D8B030D-6E8A-4147-A177-3AD203B41FA5}">
                      <a16:colId xmlns:a16="http://schemas.microsoft.com/office/drawing/2014/main" val="20001"/>
                    </a:ext>
                  </a:extLst>
                </a:gridCol>
                <a:gridCol w="2485105">
                  <a:extLst>
                    <a:ext uri="{9D8B030D-6E8A-4147-A177-3AD203B41FA5}">
                      <a16:colId xmlns:a16="http://schemas.microsoft.com/office/drawing/2014/main" val="20002"/>
                    </a:ext>
                  </a:extLst>
                </a:gridCol>
              </a:tblGrid>
              <a:tr h="284514">
                <a:tc>
                  <a:txBody>
                    <a:bodyPr/>
                    <a:lstStyle/>
                    <a:p>
                      <a:pPr algn="ctr"/>
                      <a:r>
                        <a:rPr lang="en-GB" sz="1200" b="1" dirty="0"/>
                        <a:t>History</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2752352">
                <a:tc>
                  <a:txBody>
                    <a:bodyPr/>
                    <a:lstStyle/>
                    <a:p>
                      <a:pPr marL="342900" lvl="0" indent="-342900" algn="l">
                        <a:buFont typeface="Symbol" panose="05050102010706020507" pitchFamily="18" charset="2"/>
                        <a:buChar char=""/>
                      </a:pPr>
                      <a:r>
                        <a:rPr lang="en-US" sz="1000" dirty="0">
                          <a:effectLst/>
                          <a:latin typeface="+mn-lt"/>
                          <a:ea typeface="Times New Roman" panose="02020603050405020304" pitchFamily="18" charset="0"/>
                        </a:rPr>
                        <a:t>Past toys were made from cloth, wood, leather, tin or porcelain. Now many toys are made from plastic.</a:t>
                      </a:r>
                      <a:endParaRPr lang="en-GB" sz="1000" dirty="0">
                        <a:effectLst/>
                        <a:latin typeface="+mn-lt"/>
                        <a:ea typeface="Times New Roman" panose="02020603050405020304" pitchFamily="18" charset="0"/>
                      </a:endParaRPr>
                    </a:p>
                    <a:p>
                      <a:pPr marL="342900" lvl="0" indent="-342900" algn="l">
                        <a:buFont typeface="Symbol" panose="05050102010706020507" pitchFamily="18" charset="2"/>
                        <a:buChar char=""/>
                      </a:pPr>
                      <a:r>
                        <a:rPr lang="en-US" sz="1000" dirty="0">
                          <a:effectLst/>
                          <a:latin typeface="+mn-lt"/>
                          <a:ea typeface="Times New Roman" panose="02020603050405020304" pitchFamily="18" charset="0"/>
                        </a:rPr>
                        <a:t>Old toys were usually made by hand, but modern toys are usually made by machines.</a:t>
                      </a:r>
                      <a:endParaRPr lang="en-GB" sz="1000" dirty="0">
                        <a:effectLst/>
                        <a:latin typeface="+mn-lt"/>
                        <a:ea typeface="Times New Roman" panose="02020603050405020304" pitchFamily="18" charset="0"/>
                      </a:endParaRPr>
                    </a:p>
                    <a:p>
                      <a:pPr marL="342900" lvl="0" indent="-342900" algn="l">
                        <a:buFont typeface="Symbol" panose="05050102010706020507" pitchFamily="18" charset="2"/>
                        <a:buChar char=""/>
                      </a:pPr>
                      <a:r>
                        <a:rPr lang="en-US" sz="1000" dirty="0">
                          <a:effectLst/>
                          <a:latin typeface="+mn-lt"/>
                          <a:ea typeface="Times New Roman" panose="02020603050405020304" pitchFamily="18" charset="0"/>
                        </a:rPr>
                        <a:t>Modern toys have batteries which make them move. (Before batteries were invented, many moving toys had wind up power and clockwork devices)</a:t>
                      </a:r>
                      <a:endParaRPr lang="en-GB" sz="1000" dirty="0">
                        <a:effectLst/>
                        <a:latin typeface="+mn-lt"/>
                        <a:ea typeface="Times New Roman" panose="02020603050405020304" pitchFamily="18" charset="0"/>
                      </a:endParaRPr>
                    </a:p>
                    <a:p>
                      <a:pPr marL="342900" lvl="0" indent="-342900" algn="l">
                        <a:buFont typeface="Symbol" panose="05050102010706020507" pitchFamily="18" charset="2"/>
                        <a:buChar char=""/>
                      </a:pPr>
                      <a:r>
                        <a:rPr lang="en-US" sz="1000" dirty="0">
                          <a:effectLst/>
                          <a:latin typeface="+mn-lt"/>
                          <a:ea typeface="Times New Roman" panose="02020603050405020304" pitchFamily="18" charset="0"/>
                        </a:rPr>
                        <a:t>Children from rich Victorian families played with toys such as a doll’s house, rocking horse and toy soldiers.</a:t>
                      </a:r>
                    </a:p>
                    <a:p>
                      <a:pPr marL="0" lvl="0" indent="0" algn="l">
                        <a:buFont typeface="Symbol" panose="05050102010706020507" pitchFamily="18" charset="2"/>
                        <a:buNone/>
                      </a:pPr>
                      <a:endParaRPr lang="en-US" sz="800" dirty="0">
                        <a:effectLst/>
                        <a:latin typeface="+mn-lt"/>
                        <a:ea typeface="Times New Roman" panose="02020603050405020304" pitchFamily="18" charset="0"/>
                      </a:endParaRPr>
                    </a:p>
                    <a:p>
                      <a:pPr marL="0" lvl="0" indent="0" algn="l">
                        <a:buFont typeface="Symbol" panose="05050102010706020507" pitchFamily="18" charset="2"/>
                        <a:buNone/>
                      </a:pPr>
                      <a:endParaRPr lang="en-US" sz="800" dirty="0">
                        <a:effectLst/>
                        <a:latin typeface="+mn-lt"/>
                        <a:ea typeface="Times New Roman" panose="02020603050405020304" pitchFamily="18" charset="0"/>
                      </a:endParaRPr>
                    </a:p>
                  </a:txBody>
                  <a:tcPr marL="114300" marR="114300" marT="0" marB="0"/>
                </a:tc>
                <a:tc>
                  <a:txBody>
                    <a:bodyPr/>
                    <a:lstStyle/>
                    <a:p>
                      <a:pPr marL="0" lvl="0" indent="0">
                        <a:buFont typeface="Arial" panose="020B0604020202020204" pitchFamily="34" charset="0"/>
                        <a:buNone/>
                      </a:pPr>
                      <a:r>
                        <a:rPr lang="en-GB" sz="1000" kern="1200" dirty="0">
                          <a:solidFill>
                            <a:schemeClr val="tx1"/>
                          </a:solidFill>
                          <a:effectLst/>
                          <a:latin typeface="+mn-lt"/>
                          <a:ea typeface="+mn-ea"/>
                          <a:cs typeface="+mn-cs"/>
                        </a:rPr>
                        <a:t>Data Handling</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Objects can be labelled and grouped in different ways.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 Objects can be counted, and a tally can be made.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 We can ask questions about objects we have sorted.</a:t>
                      </a: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basic rules of the game.</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Hit a stationary target using an underarm throw.</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Throw from the front, moving back to dodge, always keep moving.</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Throw overarm using the T-L throw.</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Identify how to win a game of dodgeball.</a:t>
                      </a:r>
                    </a:p>
                    <a:p>
                      <a:pPr marL="171450" indent="-171450">
                        <a:buFont typeface="Arial" panose="020B0604020202020204" pitchFamily="34" charset="0"/>
                        <a:buChar char="•"/>
                      </a:pPr>
                      <a:endParaRPr lang="en-GB" sz="1000" kern="1200" dirty="0">
                        <a:solidFill>
                          <a:schemeClr val="tx1"/>
                        </a:solidFill>
                        <a:effectLst/>
                        <a:latin typeface="+mn-lt"/>
                        <a:ea typeface="+mn-ea"/>
                        <a:cs typeface="+mn-cs"/>
                      </a:endParaRP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52073"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89241" y="25400"/>
            <a:ext cx="1268760" cy="1323439"/>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p:txBody>
      </p:sp>
      <p:pic>
        <p:nvPicPr>
          <p:cNvPr id="2" name="Picture 1">
            <a:extLst>
              <a:ext uri="{FF2B5EF4-FFF2-40B4-BE49-F238E27FC236}">
                <a16:creationId xmlns:a16="http://schemas.microsoft.com/office/drawing/2014/main" id="{650BF3D6-D758-B69D-B1D8-C6775C31DC14}"/>
              </a:ext>
            </a:extLst>
          </p:cNvPr>
          <p:cNvPicPr>
            <a:picLocks noChangeAspect="1"/>
          </p:cNvPicPr>
          <p:nvPr/>
        </p:nvPicPr>
        <p:blipFill>
          <a:blip r:embed="rId2"/>
          <a:stretch>
            <a:fillRect/>
          </a:stretch>
        </p:blipFill>
        <p:spPr>
          <a:xfrm>
            <a:off x="5809057" y="418214"/>
            <a:ext cx="829128" cy="829128"/>
          </a:xfrm>
          <a:prstGeom prst="rect">
            <a:avLst/>
          </a:prstGeom>
        </p:spPr>
      </p:pic>
      <p:pic>
        <p:nvPicPr>
          <p:cNvPr id="3" name="Picture 2">
            <a:extLst>
              <a:ext uri="{FF2B5EF4-FFF2-40B4-BE49-F238E27FC236}">
                <a16:creationId xmlns:a16="http://schemas.microsoft.com/office/drawing/2014/main" id="{BB1A6051-F03E-7FB1-0711-0920778ABCD0}"/>
              </a:ext>
            </a:extLst>
          </p:cNvPr>
          <p:cNvPicPr>
            <a:picLocks noChangeAspect="1"/>
          </p:cNvPicPr>
          <p:nvPr/>
        </p:nvPicPr>
        <p:blipFill>
          <a:blip r:embed="rId2"/>
          <a:stretch>
            <a:fillRect/>
          </a:stretch>
        </p:blipFill>
        <p:spPr>
          <a:xfrm>
            <a:off x="228159" y="418214"/>
            <a:ext cx="829128" cy="82912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1297</TotalTime>
  <Words>797</Words>
  <Application>Microsoft Office PowerPoint</Application>
  <PresentationFormat>On-screen Show (4:3)</PresentationFormat>
  <Paragraphs>137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Symbol</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101</cp:revision>
  <cp:lastPrinted>2017-02-24T14:05:27Z</cp:lastPrinted>
  <dcterms:created xsi:type="dcterms:W3CDTF">2015-04-28T21:00:47Z</dcterms:created>
  <dcterms:modified xsi:type="dcterms:W3CDTF">2024-03-04T14:06:00Z</dcterms:modified>
</cp:coreProperties>
</file>