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notesMasterIdLst>
    <p:notesMasterId r:id="rId24"/>
  </p:notesMasterIdLst>
  <p:sldIdLst>
    <p:sldId id="288" r:id="rId5"/>
    <p:sldId id="290" r:id="rId6"/>
    <p:sldId id="292" r:id="rId7"/>
    <p:sldId id="293" r:id="rId8"/>
    <p:sldId id="294" r:id="rId9"/>
    <p:sldId id="291" r:id="rId10"/>
    <p:sldId id="306" r:id="rId11"/>
    <p:sldId id="310" r:id="rId12"/>
    <p:sldId id="295" r:id="rId13"/>
    <p:sldId id="302" r:id="rId14"/>
    <p:sldId id="307" r:id="rId15"/>
    <p:sldId id="299" r:id="rId16"/>
    <p:sldId id="297" r:id="rId17"/>
    <p:sldId id="296" r:id="rId18"/>
    <p:sldId id="311" r:id="rId19"/>
    <p:sldId id="308" r:id="rId20"/>
    <p:sldId id="305" r:id="rId21"/>
    <p:sldId id="309" r:id="rId22"/>
    <p:sldId id="30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McDonald" initials="MM" lastIdx="1" clrIdx="0">
    <p:extLst>
      <p:ext uri="{19B8F6BF-5375-455C-9EA6-DF929625EA0E}">
        <p15:presenceInfo xmlns:p15="http://schemas.microsoft.com/office/powerpoint/2012/main" userId="S::michelle.mcdonald@sthelens.org.uk::5817ca76-e126-4d66-81a9-05a437269c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8A39D-A2F0-47C5-B715-AFE71DA2B37C}" v="3" dt="2024-09-10T16:35:11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29" autoAdjust="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James" userId="fda575a3-e910-4963-8e1c-5e4da761499b" providerId="ADAL" clId="{0468A39D-A2F0-47C5-B715-AFE71DA2B37C}"/>
    <pc:docChg chg="undo custSel addSld delSld modSld sldOrd">
      <pc:chgData name="Emily James" userId="fda575a3-e910-4963-8e1c-5e4da761499b" providerId="ADAL" clId="{0468A39D-A2F0-47C5-B715-AFE71DA2B37C}" dt="2024-09-11T07:37:55.282" v="1050"/>
      <pc:docMkLst>
        <pc:docMk/>
      </pc:docMkLst>
      <pc:sldChg chg="ord">
        <pc:chgData name="Emily James" userId="fda575a3-e910-4963-8e1c-5e4da761499b" providerId="ADAL" clId="{0468A39D-A2F0-47C5-B715-AFE71DA2B37C}" dt="2024-09-10T16:30:26.361" v="38"/>
        <pc:sldMkLst>
          <pc:docMk/>
          <pc:sldMk cId="3284777627" sldId="291"/>
        </pc:sldMkLst>
      </pc:sldChg>
      <pc:sldChg chg="delSp modSp mod ord">
        <pc:chgData name="Emily James" userId="fda575a3-e910-4963-8e1c-5e4da761499b" providerId="ADAL" clId="{0468A39D-A2F0-47C5-B715-AFE71DA2B37C}" dt="2024-09-10T16:29:50.866" v="35" actId="478"/>
        <pc:sldMkLst>
          <pc:docMk/>
          <pc:sldMk cId="1014302406" sldId="294"/>
        </pc:sldMkLst>
        <pc:spChg chg="del mod">
          <ac:chgData name="Emily James" userId="fda575a3-e910-4963-8e1c-5e4da761499b" providerId="ADAL" clId="{0468A39D-A2F0-47C5-B715-AFE71DA2B37C}" dt="2024-09-10T16:29:50.866" v="35" actId="478"/>
          <ac:spMkLst>
            <pc:docMk/>
            <pc:sldMk cId="1014302406" sldId="294"/>
            <ac:spMk id="4" creationId="{43243B56-0A6B-4724-8D87-CE2A202D8324}"/>
          </ac:spMkLst>
        </pc:spChg>
        <pc:picChg chg="mod">
          <ac:chgData name="Emily James" userId="fda575a3-e910-4963-8e1c-5e4da761499b" providerId="ADAL" clId="{0468A39D-A2F0-47C5-B715-AFE71DA2B37C}" dt="2024-09-09T06:39:38.016" v="22" actId="14100"/>
          <ac:picMkLst>
            <pc:docMk/>
            <pc:sldMk cId="1014302406" sldId="294"/>
            <ac:picMk id="2" creationId="{3E3737C4-08A9-414A-833A-399C60EF542F}"/>
          </ac:picMkLst>
        </pc:picChg>
      </pc:sldChg>
      <pc:sldChg chg="ord">
        <pc:chgData name="Emily James" userId="fda575a3-e910-4963-8e1c-5e4da761499b" providerId="ADAL" clId="{0468A39D-A2F0-47C5-B715-AFE71DA2B37C}" dt="2024-09-11T07:37:50.921" v="1048"/>
        <pc:sldMkLst>
          <pc:docMk/>
          <pc:sldMk cId="154671794" sldId="295"/>
        </pc:sldMkLst>
      </pc:sldChg>
      <pc:sldChg chg="modSp mod">
        <pc:chgData name="Emily James" userId="fda575a3-e910-4963-8e1c-5e4da761499b" providerId="ADAL" clId="{0468A39D-A2F0-47C5-B715-AFE71DA2B37C}" dt="2024-09-10T16:39:41.926" v="1030" actId="20577"/>
        <pc:sldMkLst>
          <pc:docMk/>
          <pc:sldMk cId="2432956289" sldId="296"/>
        </pc:sldMkLst>
        <pc:spChg chg="mod">
          <ac:chgData name="Emily James" userId="fda575a3-e910-4963-8e1c-5e4da761499b" providerId="ADAL" clId="{0468A39D-A2F0-47C5-B715-AFE71DA2B37C}" dt="2024-09-10T16:39:41.926" v="1030" actId="20577"/>
          <ac:spMkLst>
            <pc:docMk/>
            <pc:sldMk cId="2432956289" sldId="296"/>
            <ac:spMk id="2" creationId="{9FCB0E68-D217-46DE-B20A-510F5749A924}"/>
          </ac:spMkLst>
        </pc:spChg>
      </pc:sldChg>
      <pc:sldChg chg="modSp mod">
        <pc:chgData name="Emily James" userId="fda575a3-e910-4963-8e1c-5e4da761499b" providerId="ADAL" clId="{0468A39D-A2F0-47C5-B715-AFE71DA2B37C}" dt="2024-09-10T16:41:48.589" v="1046" actId="1076"/>
        <pc:sldMkLst>
          <pc:docMk/>
          <pc:sldMk cId="2991940173" sldId="297"/>
        </pc:sldMkLst>
        <pc:spChg chg="mod">
          <ac:chgData name="Emily James" userId="fda575a3-e910-4963-8e1c-5e4da761499b" providerId="ADAL" clId="{0468A39D-A2F0-47C5-B715-AFE71DA2B37C}" dt="2024-09-10T16:41:48.589" v="1046" actId="1076"/>
          <ac:spMkLst>
            <pc:docMk/>
            <pc:sldMk cId="2991940173" sldId="297"/>
            <ac:spMk id="2" creationId="{B52E3F65-C6DA-4AD3-BB96-946DD3B643A3}"/>
          </ac:spMkLst>
        </pc:spChg>
      </pc:sldChg>
      <pc:sldChg chg="modSp mod">
        <pc:chgData name="Emily James" userId="fda575a3-e910-4963-8e1c-5e4da761499b" providerId="ADAL" clId="{0468A39D-A2F0-47C5-B715-AFE71DA2B37C}" dt="2024-09-10T16:41:40.041" v="1045" actId="20577"/>
        <pc:sldMkLst>
          <pc:docMk/>
          <pc:sldMk cId="3744959976" sldId="299"/>
        </pc:sldMkLst>
        <pc:spChg chg="mod">
          <ac:chgData name="Emily James" userId="fda575a3-e910-4963-8e1c-5e4da761499b" providerId="ADAL" clId="{0468A39D-A2F0-47C5-B715-AFE71DA2B37C}" dt="2024-09-10T16:41:40.041" v="1045" actId="20577"/>
          <ac:spMkLst>
            <pc:docMk/>
            <pc:sldMk cId="3744959976" sldId="299"/>
            <ac:spMk id="2" creationId="{D2D3CBEB-4B4B-44FC-914E-7E24AA24AE17}"/>
          </ac:spMkLst>
        </pc:spChg>
      </pc:sldChg>
      <pc:sldChg chg="ord">
        <pc:chgData name="Emily James" userId="fda575a3-e910-4963-8e1c-5e4da761499b" providerId="ADAL" clId="{0468A39D-A2F0-47C5-B715-AFE71DA2B37C}" dt="2024-09-10T16:40:51.588" v="1043"/>
        <pc:sldMkLst>
          <pc:docMk/>
          <pc:sldMk cId="4012960436" sldId="301"/>
        </pc:sldMkLst>
      </pc:sldChg>
      <pc:sldChg chg="addSp delSp modSp mod ord">
        <pc:chgData name="Emily James" userId="fda575a3-e910-4963-8e1c-5e4da761499b" providerId="ADAL" clId="{0468A39D-A2F0-47C5-B715-AFE71DA2B37C}" dt="2024-09-11T07:37:55.282" v="1050"/>
        <pc:sldMkLst>
          <pc:docMk/>
          <pc:sldMk cId="1295171811" sldId="302"/>
        </pc:sldMkLst>
        <pc:spChg chg="del">
          <ac:chgData name="Emily James" userId="fda575a3-e910-4963-8e1c-5e4da761499b" providerId="ADAL" clId="{0468A39D-A2F0-47C5-B715-AFE71DA2B37C}" dt="2024-09-10T16:33:20.112" v="45" actId="478"/>
          <ac:spMkLst>
            <pc:docMk/>
            <pc:sldMk cId="1295171811" sldId="302"/>
            <ac:spMk id="15" creationId="{94F3C2AC-AACE-4285-A55D-B9BC669A9A78}"/>
          </ac:spMkLst>
        </pc:spChg>
        <pc:picChg chg="mod">
          <ac:chgData name="Emily James" userId="fda575a3-e910-4963-8e1c-5e4da761499b" providerId="ADAL" clId="{0468A39D-A2F0-47C5-B715-AFE71DA2B37C}" dt="2024-09-10T16:33:40.552" v="48" actId="1076"/>
          <ac:picMkLst>
            <pc:docMk/>
            <pc:sldMk cId="1295171811" sldId="302"/>
            <ac:picMk id="3" creationId="{0454087A-EC31-4AFE-9040-8DE4E64524B3}"/>
          </ac:picMkLst>
        </pc:picChg>
        <pc:picChg chg="add mod">
          <ac:chgData name="Emily James" userId="fda575a3-e910-4963-8e1c-5e4da761499b" providerId="ADAL" clId="{0468A39D-A2F0-47C5-B715-AFE71DA2B37C}" dt="2024-09-10T16:33:22.971" v="47" actId="1076"/>
          <ac:picMkLst>
            <pc:docMk/>
            <pc:sldMk cId="1295171811" sldId="302"/>
            <ac:picMk id="5" creationId="{F0F8040D-F4BB-4E5B-9973-0E44DB5236AD}"/>
          </ac:picMkLst>
        </pc:picChg>
        <pc:picChg chg="add mod">
          <ac:chgData name="Emily James" userId="fda575a3-e910-4963-8e1c-5e4da761499b" providerId="ADAL" clId="{0468A39D-A2F0-47C5-B715-AFE71DA2B37C}" dt="2024-09-10T16:33:44.861" v="50" actId="1076"/>
          <ac:picMkLst>
            <pc:docMk/>
            <pc:sldMk cId="1295171811" sldId="302"/>
            <ac:picMk id="8" creationId="{CDBBCA2B-9AF1-4AF1-A13C-8C27B16FCD57}"/>
          </ac:picMkLst>
        </pc:picChg>
      </pc:sldChg>
      <pc:sldChg chg="modSp del mod">
        <pc:chgData name="Emily James" userId="fda575a3-e910-4963-8e1c-5e4da761499b" providerId="ADAL" clId="{0468A39D-A2F0-47C5-B715-AFE71DA2B37C}" dt="2024-09-10T16:31:03.039" v="43" actId="47"/>
        <pc:sldMkLst>
          <pc:docMk/>
          <pc:sldMk cId="813628674" sldId="303"/>
        </pc:sldMkLst>
        <pc:spChg chg="mod">
          <ac:chgData name="Emily James" userId="fda575a3-e910-4963-8e1c-5e4da761499b" providerId="ADAL" clId="{0468A39D-A2F0-47C5-B715-AFE71DA2B37C}" dt="2024-09-10T16:30:54.533" v="41" actId="20577"/>
          <ac:spMkLst>
            <pc:docMk/>
            <pc:sldMk cId="813628674" sldId="303"/>
            <ac:spMk id="2" creationId="{D58384AB-8506-4ECA-B128-4AC3AC19CCF9}"/>
          </ac:spMkLst>
        </pc:spChg>
      </pc:sldChg>
      <pc:sldChg chg="ord">
        <pc:chgData name="Emily James" userId="fda575a3-e910-4963-8e1c-5e4da761499b" providerId="ADAL" clId="{0468A39D-A2F0-47C5-B715-AFE71DA2B37C}" dt="2024-09-10T16:30:37.615" v="40"/>
        <pc:sldMkLst>
          <pc:docMk/>
          <pc:sldMk cId="3557560226" sldId="306"/>
        </pc:sldMkLst>
      </pc:sldChg>
      <pc:sldChg chg="addSp delSp modSp mod">
        <pc:chgData name="Emily James" userId="fda575a3-e910-4963-8e1c-5e4da761499b" providerId="ADAL" clId="{0468A39D-A2F0-47C5-B715-AFE71DA2B37C}" dt="2024-09-10T16:31:46.812" v="44" actId="478"/>
        <pc:sldMkLst>
          <pc:docMk/>
          <pc:sldMk cId="3612646932" sldId="307"/>
        </pc:sldMkLst>
        <pc:spChg chg="add del mod">
          <ac:chgData name="Emily James" userId="fda575a3-e910-4963-8e1c-5e4da761499b" providerId="ADAL" clId="{0468A39D-A2F0-47C5-B715-AFE71DA2B37C}" dt="2024-09-10T16:31:46.812" v="44" actId="478"/>
          <ac:spMkLst>
            <pc:docMk/>
            <pc:sldMk cId="3612646932" sldId="307"/>
            <ac:spMk id="27" creationId="{4FB6CD20-2B79-45E6-8735-424A8FB3CBE9}"/>
          </ac:spMkLst>
        </pc:spChg>
      </pc:sldChg>
      <pc:sldChg chg="modSp mod">
        <pc:chgData name="Emily James" userId="fda575a3-e910-4963-8e1c-5e4da761499b" providerId="ADAL" clId="{0468A39D-A2F0-47C5-B715-AFE71DA2B37C}" dt="2024-09-10T16:40:17.537" v="1041" actId="20577"/>
        <pc:sldMkLst>
          <pc:docMk/>
          <pc:sldMk cId="1081669976" sldId="308"/>
        </pc:sldMkLst>
        <pc:spChg chg="mod">
          <ac:chgData name="Emily James" userId="fda575a3-e910-4963-8e1c-5e4da761499b" providerId="ADAL" clId="{0468A39D-A2F0-47C5-B715-AFE71DA2B37C}" dt="2024-09-10T16:40:17.537" v="1041" actId="20577"/>
          <ac:spMkLst>
            <pc:docMk/>
            <pc:sldMk cId="1081669976" sldId="308"/>
            <ac:spMk id="2" creationId="{9FCB0E68-D217-46DE-B20A-510F5749A924}"/>
          </ac:spMkLst>
        </pc:spChg>
      </pc:sldChg>
      <pc:sldChg chg="add">
        <pc:chgData name="Emily James" userId="fda575a3-e910-4963-8e1c-5e4da761499b" providerId="ADAL" clId="{0468A39D-A2F0-47C5-B715-AFE71DA2B37C}" dt="2024-09-10T16:31:00.421" v="42"/>
        <pc:sldMkLst>
          <pc:docMk/>
          <pc:sldMk cId="4217283405" sldId="310"/>
        </pc:sldMkLst>
      </pc:sldChg>
      <pc:sldChg chg="addSp delSp modSp new mod">
        <pc:chgData name="Emily James" userId="fda575a3-e910-4963-8e1c-5e4da761499b" providerId="ADAL" clId="{0468A39D-A2F0-47C5-B715-AFE71DA2B37C}" dt="2024-09-10T16:39:03.423" v="972" actId="20577"/>
        <pc:sldMkLst>
          <pc:docMk/>
          <pc:sldMk cId="454728981" sldId="311"/>
        </pc:sldMkLst>
        <pc:spChg chg="add mod">
          <ac:chgData name="Emily James" userId="fda575a3-e910-4963-8e1c-5e4da761499b" providerId="ADAL" clId="{0468A39D-A2F0-47C5-B715-AFE71DA2B37C}" dt="2024-09-10T16:35:06.896" v="58" actId="1582"/>
          <ac:spMkLst>
            <pc:docMk/>
            <pc:sldMk cId="454728981" sldId="311"/>
            <ac:spMk id="4" creationId="{BBD7707B-6CEB-438E-ADCB-A2BA0952F133}"/>
          </ac:spMkLst>
        </pc:spChg>
        <pc:spChg chg="add mod">
          <ac:chgData name="Emily James" userId="fda575a3-e910-4963-8e1c-5e4da761499b" providerId="ADAL" clId="{0468A39D-A2F0-47C5-B715-AFE71DA2B37C}" dt="2024-09-10T16:39:03.423" v="972" actId="20577"/>
          <ac:spMkLst>
            <pc:docMk/>
            <pc:sldMk cId="454728981" sldId="311"/>
            <ac:spMk id="5" creationId="{4F4040D3-64A3-4A06-B178-72DC9C889636}"/>
          </ac:spMkLst>
        </pc:spChg>
        <pc:picChg chg="add del">
          <ac:chgData name="Emily James" userId="fda575a3-e910-4963-8e1c-5e4da761499b" providerId="ADAL" clId="{0468A39D-A2F0-47C5-B715-AFE71DA2B37C}" dt="2024-09-10T16:34:48.613" v="53" actId="478"/>
          <ac:picMkLst>
            <pc:docMk/>
            <pc:sldMk cId="454728981" sldId="311"/>
            <ac:picMk id="3" creationId="{249125B3-1F91-4C64-9F44-AF7A1B52FC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A51B2-6F53-4690-8C58-D5C273940F14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640C7-4974-4AB6-BB9A-AA6068BC8A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0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a parent, you are legally responsible for making sure your child gets a suitable fulltime education.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help your child attend as much school as possible, you can: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Promote positive and healthy attendance patterns with your child and set good bedtime and morning routines.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Ensure your child arrives at school every day, on time and equipped and ready to learn.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Ensure we have at least three up-to-date addresses and telephone numbers so we can contact you quickly when required.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Report absence via Class Charts before 8:30am each day until your child returns to school.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Ensure medical appointments are made outside of school time.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Avoid making holiday requests during term time.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Contact school if you are experiencing difficulty getting your child to attend school.</a:t>
            </a:r>
          </a:p>
          <a:p>
            <a:pPr algn="l" rtl="0" fontAlgn="base"/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Work with the school and any other agencies of support to resolve any difficulties which may affect regular school attendance.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640C7-4974-4AB6-BB9A-AA6068BC8A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5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640C7-4974-4AB6-BB9A-AA6068BC8A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913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82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7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36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8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7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67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4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0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0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4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5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2127C22-B4D9-4C2B-B88C-6F1A6CA35B1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9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10.pn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3D45596-EA0E-4DD4-956D-80389BE0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3515-9E46-40B0-AFB6-32618406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Meet the Teacher y6 </a:t>
            </a:r>
            <a:br>
              <a:rPr lang="en-US" sz="4400" b="1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September 2024 </a:t>
            </a:r>
            <a:endParaRPr lang="en-US" sz="440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4E0DC-5A9C-4D15-A4C0-7F382E503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90" b="18485"/>
          <a:stretch/>
        </p:blipFill>
        <p:spPr>
          <a:xfrm>
            <a:off x="634276" y="640080"/>
            <a:ext cx="10917644" cy="393192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E6A78A1-C775-42C8-9A7B-6998977BC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D9D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20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21743" y="-11430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155D6-9131-414D-84EF-996CD5C00AB5}"/>
              </a:ext>
            </a:extLst>
          </p:cNvPr>
          <p:cNvSpPr txBox="1"/>
          <p:nvPr/>
        </p:nvSpPr>
        <p:spPr>
          <a:xfrm>
            <a:off x="594820" y="72500"/>
            <a:ext cx="649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Graduated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3EB99-D119-4DD2-81BB-FC74766E5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558">
            <a:off x="194108" y="1087819"/>
            <a:ext cx="2705239" cy="1124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675-8BEE-44A8-8C5E-4C84EEC51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403" y="676163"/>
            <a:ext cx="1333569" cy="1390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BDE45-F6A5-495D-8736-0078FB8F0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20" y="2309652"/>
            <a:ext cx="1301817" cy="1225613"/>
          </a:xfrm>
          <a:prstGeom prst="rect">
            <a:avLst/>
          </a:prstGeom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2A06A83B-F823-4623-9EAF-BC88D64B1238}"/>
              </a:ext>
            </a:extLst>
          </p:cNvPr>
          <p:cNvSpPr/>
          <p:nvPr/>
        </p:nvSpPr>
        <p:spPr>
          <a:xfrm>
            <a:off x="3315082" y="522768"/>
            <a:ext cx="1726059" cy="1614130"/>
          </a:xfrm>
          <a:prstGeom prst="mathMultiply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0D8DD0-C047-4FA0-99B0-296E720F0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75" y="922976"/>
            <a:ext cx="1182727" cy="114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84F79F-870B-4ABF-9739-E54D9B28F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66" y="2397712"/>
            <a:ext cx="1182727" cy="1146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D9C6D8-7D60-4953-AC0E-B45F806A7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3440" y="2472831"/>
            <a:ext cx="1428823" cy="151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56AE46-6AE0-47D5-80EF-04079D9589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1455" y="5187788"/>
            <a:ext cx="1911448" cy="1295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9298F4-2745-4721-9C98-6BFB3CBDB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095" y="5320096"/>
            <a:ext cx="1664137" cy="1295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259554-DB48-4CE8-818B-172D77311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1005" y="3858703"/>
            <a:ext cx="1818516" cy="1019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F8040D-F4BB-4E5B-9973-0E44DB523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5790" y="265074"/>
            <a:ext cx="4419600" cy="5305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BCA2B-9AF1-4AF1-A13C-8C27B16FCD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7215" y="5511705"/>
            <a:ext cx="44481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59C29B-B7E5-4452-9135-AD15C483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09" y="-686541"/>
            <a:ext cx="3993226" cy="3999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A97415-6E79-43E1-B2C1-0A5A7C19EFFF}"/>
              </a:ext>
            </a:extLst>
          </p:cNvPr>
          <p:cNvSpPr txBox="1"/>
          <p:nvPr/>
        </p:nvSpPr>
        <p:spPr>
          <a:xfrm>
            <a:off x="-71491" y="605234"/>
            <a:ext cx="409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Staff in year 6 </a:t>
            </a:r>
          </a:p>
        </p:txBody>
      </p:sp>
      <p:pic>
        <p:nvPicPr>
          <p:cNvPr id="12" name="Picture 11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AC9821F9-D04D-4A5F-82B1-2266F49D7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086" y="209550"/>
            <a:ext cx="1839221" cy="2762250"/>
          </a:xfrm>
          <a:prstGeom prst="rect">
            <a:avLst/>
          </a:prstGeom>
        </p:spPr>
      </p:pic>
      <p:pic>
        <p:nvPicPr>
          <p:cNvPr id="14" name="Picture 13" descr="A person with blonde hair wearing a floral shirt&#10;&#10;Description automatically generated">
            <a:extLst>
              <a:ext uri="{FF2B5EF4-FFF2-40B4-BE49-F238E27FC236}">
                <a16:creationId xmlns:a16="http://schemas.microsoft.com/office/drawing/2014/main" id="{442BD1F6-8D43-4D67-BA5C-CCB99D480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17" y="3312782"/>
            <a:ext cx="1839221" cy="2762250"/>
          </a:xfrm>
          <a:prstGeom prst="rect">
            <a:avLst/>
          </a:prstGeom>
        </p:spPr>
      </p:pic>
      <p:pic>
        <p:nvPicPr>
          <p:cNvPr id="16" name="Picture 1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11C397B-11B3-477E-B5CF-B3EE3CE2A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" y="3322972"/>
            <a:ext cx="1841500" cy="2762250"/>
          </a:xfrm>
          <a:prstGeom prst="rect">
            <a:avLst/>
          </a:prstGeom>
        </p:spPr>
      </p:pic>
      <p:pic>
        <p:nvPicPr>
          <p:cNvPr id="18" name="Picture 17" descr="A person wearing glasses and a pink shirt&#10;&#10;Description automatically generated">
            <a:extLst>
              <a:ext uri="{FF2B5EF4-FFF2-40B4-BE49-F238E27FC236}">
                <a16:creationId xmlns:a16="http://schemas.microsoft.com/office/drawing/2014/main" id="{0A8E0815-7E17-4551-9F5E-791ECA3AB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03" y="3312782"/>
            <a:ext cx="1841500" cy="2762250"/>
          </a:xfrm>
          <a:prstGeom prst="rect">
            <a:avLst/>
          </a:prstGeom>
        </p:spPr>
      </p:pic>
      <p:pic>
        <p:nvPicPr>
          <p:cNvPr id="20" name="Picture 19" descr="A person with long hair wearing a red shirt&#10;&#10;Description automatically generated">
            <a:extLst>
              <a:ext uri="{FF2B5EF4-FFF2-40B4-BE49-F238E27FC236}">
                <a16:creationId xmlns:a16="http://schemas.microsoft.com/office/drawing/2014/main" id="{F5A2C5C0-90F3-4FF4-B461-AC2B8B7C8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52" y="3326390"/>
            <a:ext cx="1839221" cy="2758832"/>
          </a:xfrm>
          <a:prstGeom prst="rect">
            <a:avLst/>
          </a:prstGeom>
        </p:spPr>
      </p:pic>
      <p:pic>
        <p:nvPicPr>
          <p:cNvPr id="22" name="Picture 21" descr="A person with long black hair&#10;&#10;Description automatically generated">
            <a:extLst>
              <a:ext uri="{FF2B5EF4-FFF2-40B4-BE49-F238E27FC236}">
                <a16:creationId xmlns:a16="http://schemas.microsoft.com/office/drawing/2014/main" id="{E98C9EA8-0556-418A-81EB-AC96DA0A73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122" y="3322972"/>
            <a:ext cx="1841500" cy="2762250"/>
          </a:xfrm>
          <a:prstGeom prst="rect">
            <a:avLst/>
          </a:prstGeom>
        </p:spPr>
      </p:pic>
      <p:pic>
        <p:nvPicPr>
          <p:cNvPr id="24" name="Picture 23" descr="A person in a white shirt and tie&#10;&#10;Description automatically generated">
            <a:extLst>
              <a:ext uri="{FF2B5EF4-FFF2-40B4-BE49-F238E27FC236}">
                <a16:creationId xmlns:a16="http://schemas.microsoft.com/office/drawing/2014/main" id="{208E1947-57E6-4100-A1EB-92AE5DD59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065" y="3322972"/>
            <a:ext cx="1839221" cy="27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ECB1A-D70F-4933-916C-A2FBFF63C5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6870" y="209550"/>
            <a:ext cx="1703039" cy="2758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119921-7A8C-4348-B288-2735D1D846C6}"/>
              </a:ext>
            </a:extLst>
          </p:cNvPr>
          <p:cNvSpPr txBox="1"/>
          <p:nvPr/>
        </p:nvSpPr>
        <p:spPr>
          <a:xfrm>
            <a:off x="4833627" y="2943450"/>
            <a:ext cx="6145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Miss James &amp; Mrs Clayton – Y6 Teachers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1D34AF-A81D-495B-83B5-BCB1EA9B187C}"/>
              </a:ext>
            </a:extLst>
          </p:cNvPr>
          <p:cNvSpPr txBox="1"/>
          <p:nvPr/>
        </p:nvSpPr>
        <p:spPr>
          <a:xfrm>
            <a:off x="231464" y="6149558"/>
            <a:ext cx="1532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Mrs Stout</a:t>
            </a:r>
          </a:p>
          <a:p>
            <a:pPr algn="ctr"/>
            <a:r>
              <a:rPr lang="en-GB" dirty="0"/>
              <a:t>6J LSA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5FE516-0549-4560-B08D-495E1DD5A196}"/>
              </a:ext>
            </a:extLst>
          </p:cNvPr>
          <p:cNvSpPr txBox="1"/>
          <p:nvPr/>
        </p:nvSpPr>
        <p:spPr>
          <a:xfrm>
            <a:off x="2037715" y="6149557"/>
            <a:ext cx="1722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Mrs Pennington</a:t>
            </a:r>
          </a:p>
          <a:p>
            <a:pPr algn="ctr"/>
            <a:r>
              <a:rPr lang="en-GB" dirty="0"/>
              <a:t> 6C LSA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537E4C-AB83-4A34-A8B0-808AE5AF11BD}"/>
              </a:ext>
            </a:extLst>
          </p:cNvPr>
          <p:cNvSpPr txBox="1"/>
          <p:nvPr/>
        </p:nvSpPr>
        <p:spPr>
          <a:xfrm>
            <a:off x="3914017" y="6121198"/>
            <a:ext cx="1722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Mrs </a:t>
            </a:r>
            <a:r>
              <a:rPr lang="en-GB" dirty="0" err="1"/>
              <a:t>Tilston</a:t>
            </a:r>
            <a:endParaRPr lang="en-GB" dirty="0"/>
          </a:p>
          <a:p>
            <a:pPr algn="ctr"/>
            <a:r>
              <a:rPr lang="en-GB" dirty="0"/>
              <a:t> 6J 1:1 Support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254F89-47FA-40C8-84D8-10D56CFBEB93}"/>
              </a:ext>
            </a:extLst>
          </p:cNvPr>
          <p:cNvSpPr txBox="1"/>
          <p:nvPr/>
        </p:nvSpPr>
        <p:spPr>
          <a:xfrm>
            <a:off x="7745305" y="6121197"/>
            <a:ext cx="1959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Mrs Leatherbarrow</a:t>
            </a:r>
          </a:p>
          <a:p>
            <a:pPr algn="ctr"/>
            <a:r>
              <a:rPr lang="en-GB" dirty="0"/>
              <a:t> 6C 1:1 Support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956E37-76AF-4F29-BBC0-DC8B8682B221}"/>
              </a:ext>
            </a:extLst>
          </p:cNvPr>
          <p:cNvSpPr txBox="1"/>
          <p:nvPr/>
        </p:nvSpPr>
        <p:spPr>
          <a:xfrm>
            <a:off x="5790319" y="6121197"/>
            <a:ext cx="1959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Miss </a:t>
            </a:r>
            <a:r>
              <a:rPr lang="en-GB" dirty="0" err="1"/>
              <a:t>Tyms</a:t>
            </a:r>
            <a:endParaRPr lang="en-GB" dirty="0"/>
          </a:p>
          <a:p>
            <a:pPr algn="ctr"/>
            <a:r>
              <a:rPr lang="en-GB" dirty="0"/>
              <a:t>6J/6C LSA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6C6959-09C5-4A62-AD11-0B5993D9347D}"/>
              </a:ext>
            </a:extLst>
          </p:cNvPr>
          <p:cNvSpPr txBox="1"/>
          <p:nvPr/>
        </p:nvSpPr>
        <p:spPr>
          <a:xfrm>
            <a:off x="9783945" y="6121197"/>
            <a:ext cx="1959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Mr Davies</a:t>
            </a:r>
          </a:p>
          <a:p>
            <a:pPr algn="ctr"/>
            <a:r>
              <a:rPr lang="en-GB" dirty="0"/>
              <a:t>Y6 PPA Cover</a:t>
            </a:r>
          </a:p>
        </p:txBody>
      </p:sp>
    </p:spTree>
    <p:extLst>
      <p:ext uri="{BB962C8B-B14F-4D97-AF65-F5344CB8AC3E}">
        <p14:creationId xmlns:p14="http://schemas.microsoft.com/office/powerpoint/2010/main" val="3612646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D3CBEB-4B4B-44FC-914E-7E24AA24AE17}"/>
              </a:ext>
            </a:extLst>
          </p:cNvPr>
          <p:cNvSpPr txBox="1"/>
          <p:nvPr/>
        </p:nvSpPr>
        <p:spPr>
          <a:xfrm>
            <a:off x="780836" y="369870"/>
            <a:ext cx="112658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/>
              <a:t>The School Day </a:t>
            </a:r>
            <a:r>
              <a:rPr lang="en-GB" sz="3600" dirty="0"/>
              <a:t>– new times </a:t>
            </a:r>
          </a:p>
          <a:p>
            <a:endParaRPr lang="en-GB" sz="3600" dirty="0"/>
          </a:p>
          <a:p>
            <a:r>
              <a:rPr lang="en-GB" sz="4400" dirty="0"/>
              <a:t>Year 3 - 6</a:t>
            </a:r>
          </a:p>
          <a:p>
            <a:endParaRPr lang="en-GB" sz="4400" dirty="0"/>
          </a:p>
          <a:p>
            <a:r>
              <a:rPr lang="en-GB" sz="4400" dirty="0"/>
              <a:t>8:45 – Bell rings to enter school – children to line up on the KS2 yard</a:t>
            </a:r>
          </a:p>
          <a:p>
            <a:endParaRPr lang="en-GB" sz="4400" dirty="0"/>
          </a:p>
          <a:p>
            <a:r>
              <a:rPr lang="en-GB" sz="4400" dirty="0"/>
              <a:t>3:15 – School closes</a:t>
            </a:r>
          </a:p>
          <a:p>
            <a:endParaRPr lang="en-GB" sz="3600" dirty="0"/>
          </a:p>
          <a:p>
            <a:r>
              <a:rPr lang="en-GB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495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E3F65-C6DA-4AD3-BB96-946DD3B643A3}"/>
              </a:ext>
            </a:extLst>
          </p:cNvPr>
          <p:cNvSpPr txBox="1"/>
          <p:nvPr/>
        </p:nvSpPr>
        <p:spPr>
          <a:xfrm>
            <a:off x="169524" y="-127482"/>
            <a:ext cx="6088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u="sng" dirty="0"/>
              <a:t>Uniform expectations</a:t>
            </a:r>
          </a:p>
          <a:p>
            <a:endParaRPr lang="en-GB" sz="44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Uniform is key in Y6, this again prepares them for the demands of secondary school uniform polices.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Ties must be worn, earrings removed for P.E, school shoes      (not trainers) to be worn and longer hair tied back.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P.E Kits remain the same as last year </a:t>
            </a:r>
            <a:r>
              <a:rPr lang="en-GB" sz="3200" dirty="0">
                <a:sym typeface="Wingdings" panose="05000000000000000000" pitchFamily="2" charset="2"/>
              </a:rPr>
              <a:t> </a:t>
            </a:r>
            <a:r>
              <a:rPr lang="en-GB" sz="3200" dirty="0"/>
              <a:t> </a:t>
            </a:r>
            <a:r>
              <a:rPr lang="en-GB" u="sng" dirty="0"/>
              <a:t> </a:t>
            </a:r>
          </a:p>
        </p:txBody>
      </p:sp>
      <p:pic>
        <p:nvPicPr>
          <p:cNvPr id="5" name="Picture 4" descr="A couple of people standing in a room&#10;&#10;Description automatically generated">
            <a:extLst>
              <a:ext uri="{FF2B5EF4-FFF2-40B4-BE49-F238E27FC236}">
                <a16:creationId xmlns:a16="http://schemas.microsoft.com/office/drawing/2014/main" id="{6413CD7A-8BA0-4B6D-A6B5-E778A88A2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6936" y="1039294"/>
            <a:ext cx="6485565" cy="48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4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CB0E68-D217-46DE-B20A-510F5749A924}"/>
              </a:ext>
            </a:extLst>
          </p:cNvPr>
          <p:cNvSpPr txBox="1"/>
          <p:nvPr/>
        </p:nvSpPr>
        <p:spPr>
          <a:xfrm>
            <a:off x="267127" y="143838"/>
            <a:ext cx="118220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/>
              <a:t>Autumn 1 Curriculum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Reading – A range of texts and purposes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Maths – Place value, rounding, addition, subtraction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English – Writing based on WW1, War horse, Alma, The Grinch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and Charles Darwin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Science – Light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R.E – Christianity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Art – Paul Nash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History – WW1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PSHE – Being me in my world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Music – Listening and appraising music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MFL – Greetings and all about me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300" dirty="0"/>
              <a:t>P.E – Hockey, dance and swimming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3295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D7707B-6CEB-438E-ADCB-A2BA0952F133}"/>
              </a:ext>
            </a:extLst>
          </p:cNvPr>
          <p:cNvSpPr/>
          <p:nvPr/>
        </p:nvSpPr>
        <p:spPr>
          <a:xfrm>
            <a:off x="250371" y="206829"/>
            <a:ext cx="11778343" cy="644434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4040D3-64A3-4A06-B178-72DC9C889636}"/>
              </a:ext>
            </a:extLst>
          </p:cNvPr>
          <p:cNvSpPr txBox="1"/>
          <p:nvPr/>
        </p:nvSpPr>
        <p:spPr>
          <a:xfrm>
            <a:off x="468086" y="478971"/>
            <a:ext cx="112993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 Y6, we have an extra level of responsibility to prepare your child for their transition to secondary school. 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Our expectations for Y6 are always very high and we aim to mirror some of our local secondary schools’ values to prepare your child for Y7 and beyond. 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This includes areas such as behaviour, attitude to learning, homework, uniform and independence.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We would really value your support with this as we are all on the same team - we want the best for your child! </a:t>
            </a:r>
            <a:r>
              <a:rPr lang="en-GB" sz="3200" dirty="0">
                <a:sym typeface="Wingdings" panose="05000000000000000000" pitchFamily="2" charset="2"/>
              </a:rPr>
              <a:t> 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28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CB0E68-D217-46DE-B20A-510F5749A924}"/>
              </a:ext>
            </a:extLst>
          </p:cNvPr>
          <p:cNvSpPr txBox="1"/>
          <p:nvPr/>
        </p:nvSpPr>
        <p:spPr>
          <a:xfrm>
            <a:off x="267127" y="143838"/>
            <a:ext cx="1151374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/>
              <a:t>Homework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In Y6, we use an online homework tool called SATs Companion. Letters will come home with login details this week. We will show the children how to use it beforehand.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The children will get 1 piece of maths and 1 piece of reading/SPaG each week.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This will be based on what we have learned the previous week in most cases.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In addition to this, reading and continuing to work on times tables at home is absolutely crucial to Y6 success. </a:t>
            </a:r>
          </a:p>
        </p:txBody>
      </p:sp>
    </p:spTree>
    <p:extLst>
      <p:ext uri="{BB962C8B-B14F-4D97-AF65-F5344CB8AC3E}">
        <p14:creationId xmlns:p14="http://schemas.microsoft.com/office/powerpoint/2010/main" val="1081669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4757D-D0C7-4FB6-B38E-9A2C65E14724}"/>
              </a:ext>
            </a:extLst>
          </p:cNvPr>
          <p:cNvSpPr txBox="1"/>
          <p:nvPr/>
        </p:nvSpPr>
        <p:spPr>
          <a:xfrm>
            <a:off x="267127" y="143838"/>
            <a:ext cx="11513747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/>
              <a:t>Y6 Key Points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6J P.E days – Wednesday and Thursday (plus Friday for swimming until 27</a:t>
            </a:r>
            <a:r>
              <a:rPr lang="en-GB" sz="4000" baseline="30000" dirty="0"/>
              <a:t>th</a:t>
            </a:r>
            <a:r>
              <a:rPr lang="en-GB" sz="4000" dirty="0"/>
              <a:t> September)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6C P.E days – Tuesday and Wednesday (Update about 6C swimming nearer to the time)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Y6 Residential – 16</a:t>
            </a:r>
            <a:r>
              <a:rPr lang="en-GB" sz="4000" baseline="30000" dirty="0"/>
              <a:t>th</a:t>
            </a:r>
            <a:r>
              <a:rPr lang="en-GB" sz="4000" dirty="0"/>
              <a:t> – 18</a:t>
            </a:r>
            <a:r>
              <a:rPr lang="en-GB" sz="4000" baseline="30000" dirty="0"/>
              <a:t>th</a:t>
            </a:r>
            <a:r>
              <a:rPr lang="en-GB" sz="4000" dirty="0"/>
              <a:t> October – more info nearer the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Y6 SATs week – Week beginning Monday 12</a:t>
            </a:r>
            <a:r>
              <a:rPr lang="en-GB" sz="4000" b="1" baseline="30000" dirty="0"/>
              <a:t>th</a:t>
            </a:r>
            <a:r>
              <a:rPr lang="en-GB" sz="4000" b="1" dirty="0"/>
              <a:t> May 2025</a:t>
            </a:r>
          </a:p>
          <a:p>
            <a:endParaRPr lang="en-GB" sz="3600" dirty="0"/>
          </a:p>
          <a:p>
            <a:r>
              <a:rPr lang="en-GB" sz="3600" dirty="0"/>
              <a:t> 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234311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CB0E68-D217-46DE-B20A-510F5749A924}"/>
              </a:ext>
            </a:extLst>
          </p:cNvPr>
          <p:cNvSpPr txBox="1"/>
          <p:nvPr/>
        </p:nvSpPr>
        <p:spPr>
          <a:xfrm>
            <a:off x="0" y="117693"/>
            <a:ext cx="1240819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/>
              <a:t>Y6 SATs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Y6 SATs week will be week beginning Monday 12</a:t>
            </a:r>
            <a:r>
              <a:rPr lang="en-GB" sz="3600" baseline="30000" dirty="0"/>
              <a:t>th</a:t>
            </a:r>
            <a:r>
              <a:rPr lang="en-GB" sz="3600" dirty="0"/>
              <a:t> May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The children will sit 6 tests – Spelling, SPaG, Reading, Arithmetic, Reasoning 2 and Reasoning 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There will be plenty of information closer to the time about the SATs, including SATs breakfast – the children’s favourite!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Attendance/punctuality is absolutely crucial in this week – it is very rare the DFE will allow a child to do their test another day</a:t>
            </a:r>
          </a:p>
        </p:txBody>
      </p:sp>
    </p:spTree>
    <p:extLst>
      <p:ext uri="{BB962C8B-B14F-4D97-AF65-F5344CB8AC3E}">
        <p14:creationId xmlns:p14="http://schemas.microsoft.com/office/powerpoint/2010/main" val="3289605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48D77-52D9-4C52-A8ED-A50F110BC485}"/>
              </a:ext>
            </a:extLst>
          </p:cNvPr>
          <p:cNvSpPr txBox="1"/>
          <p:nvPr/>
        </p:nvSpPr>
        <p:spPr>
          <a:xfrm>
            <a:off x="339126" y="-642971"/>
            <a:ext cx="1151374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6000" b="1" dirty="0"/>
          </a:p>
          <a:p>
            <a:pPr algn="ctr"/>
            <a:r>
              <a:rPr lang="en-GB" sz="6600" b="1" dirty="0"/>
              <a:t>Thank you for your time today!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sz="6600" b="1" dirty="0"/>
          </a:p>
          <a:p>
            <a:pPr algn="ctr"/>
            <a:r>
              <a:rPr lang="en-GB" sz="6600" b="1" dirty="0"/>
              <a:t>Does anyone have any questions?</a:t>
            </a:r>
          </a:p>
          <a:p>
            <a:pPr algn="ctr"/>
            <a:endParaRPr lang="en-GB" sz="6600" b="1" dirty="0"/>
          </a:p>
          <a:p>
            <a:pPr algn="ctr"/>
            <a:r>
              <a:rPr lang="en-GB" sz="6600" b="1" dirty="0">
                <a:sym typeface="Wingdings" panose="05000000000000000000" pitchFamily="2" charset="2"/>
              </a:rPr>
              <a:t></a:t>
            </a:r>
            <a:endParaRPr lang="en-GB" sz="6600" b="1" dirty="0"/>
          </a:p>
          <a:p>
            <a:endParaRPr lang="en-GB" sz="3600" dirty="0"/>
          </a:p>
          <a:p>
            <a:r>
              <a:rPr lang="en-GB" sz="3600" dirty="0"/>
              <a:t> 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1296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7CD48-466D-4C9B-8AA8-0343A06C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68" y="205483"/>
            <a:ext cx="1419383" cy="1910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6657A-974F-4DE4-8F7A-5EA6F695B2AE}"/>
              </a:ext>
            </a:extLst>
          </p:cNvPr>
          <p:cNvSpPr txBox="1"/>
          <p:nvPr/>
        </p:nvSpPr>
        <p:spPr>
          <a:xfrm>
            <a:off x="226031" y="205483"/>
            <a:ext cx="401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Sherdley SLT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0A84A-C507-4262-A1A7-25D6FE0C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643" y="3312731"/>
            <a:ext cx="1419383" cy="2323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63A87-E7B1-42AA-BB3D-7E7D59261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760" y="3312731"/>
            <a:ext cx="1419383" cy="2323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105B69-CAC5-495B-BAD2-874339112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26" y="3382721"/>
            <a:ext cx="1419384" cy="2253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35306B-96C1-4DF3-AD44-C8A03C20C7F9}"/>
              </a:ext>
            </a:extLst>
          </p:cNvPr>
          <p:cNvSpPr txBox="1"/>
          <p:nvPr/>
        </p:nvSpPr>
        <p:spPr>
          <a:xfrm>
            <a:off x="4602822" y="2115881"/>
            <a:ext cx="278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Bennett</a:t>
            </a:r>
          </a:p>
          <a:p>
            <a:pPr algn="ctr"/>
            <a:r>
              <a:rPr lang="en-GB" dirty="0"/>
              <a:t>Acting Headteacher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0BAF4-2FBF-4CCA-BC8D-DA9E4B0204B0}"/>
              </a:ext>
            </a:extLst>
          </p:cNvPr>
          <p:cNvSpPr txBox="1"/>
          <p:nvPr/>
        </p:nvSpPr>
        <p:spPr>
          <a:xfrm>
            <a:off x="2147299" y="5705963"/>
            <a:ext cx="783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Mrs Davies                       Mrs Stroud                   Mrs Fleming</a:t>
            </a:r>
          </a:p>
          <a:p>
            <a:r>
              <a:rPr lang="en-GB" dirty="0"/>
              <a:t>          Assistant Head             Acting Deputy Head              KS1 Lead</a:t>
            </a:r>
          </a:p>
          <a:p>
            <a:r>
              <a:rPr lang="en-GB" dirty="0"/>
              <a:t>                                                     &amp; SENCO</a:t>
            </a:r>
          </a:p>
        </p:txBody>
      </p:sp>
    </p:spTree>
    <p:extLst>
      <p:ext uri="{BB962C8B-B14F-4D97-AF65-F5344CB8AC3E}">
        <p14:creationId xmlns:p14="http://schemas.microsoft.com/office/powerpoint/2010/main" val="242006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6657A-974F-4DE4-8F7A-5EA6F695B2AE}"/>
              </a:ext>
            </a:extLst>
          </p:cNvPr>
          <p:cNvSpPr txBox="1"/>
          <p:nvPr/>
        </p:nvSpPr>
        <p:spPr>
          <a:xfrm>
            <a:off x="226031" y="205483"/>
            <a:ext cx="401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Sherdley MLT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E4639-3E66-4ACB-8E4F-F8A5DDE4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1" y="1180407"/>
            <a:ext cx="1419382" cy="2261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AF0066-4E84-43F0-BE1A-687604CBE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250" y="1155055"/>
            <a:ext cx="1419382" cy="2261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DF32EB-0D46-487A-9E70-5910BCE18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33" y="1180406"/>
            <a:ext cx="1388066" cy="2248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D59DDF-E90E-4BA7-8227-CB5C05C5F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196" y="1155054"/>
            <a:ext cx="1490947" cy="2261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95F32F-C99B-4FD4-AD23-30B46F420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0492" y="1155053"/>
            <a:ext cx="1499013" cy="22612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808A40-3A75-406E-91EF-6ED116B18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854" y="1180407"/>
            <a:ext cx="1578959" cy="22612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6AB7C7-3504-4717-A1C4-1133C3D6C8AF}"/>
              </a:ext>
            </a:extLst>
          </p:cNvPr>
          <p:cNvSpPr txBox="1"/>
          <p:nvPr/>
        </p:nvSpPr>
        <p:spPr>
          <a:xfrm>
            <a:off x="318499" y="3595564"/>
            <a:ext cx="1156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Mrs Roberts                Mr Hughes             Miss James               Mrs Williams             Mrs Orbison                 Mrs Wrenn </a:t>
            </a:r>
          </a:p>
          <a:p>
            <a:r>
              <a:rPr lang="en-GB" dirty="0"/>
              <a:t>   EYFS Lead                  LKS2 Lead             UKS2 Lead             Deputy SENCO           English Lead            Phonics &amp; Early             </a:t>
            </a:r>
          </a:p>
          <a:p>
            <a:r>
              <a:rPr lang="en-GB" dirty="0"/>
              <a:t>                                                                                                                                                                  Reading</a:t>
            </a:r>
          </a:p>
        </p:txBody>
      </p:sp>
    </p:spTree>
    <p:extLst>
      <p:ext uri="{BB962C8B-B14F-4D97-AF65-F5344CB8AC3E}">
        <p14:creationId xmlns:p14="http://schemas.microsoft.com/office/powerpoint/2010/main" val="172435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7CD48-466D-4C9B-8AA8-0343A06C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5" y="3685934"/>
            <a:ext cx="1419383" cy="246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6657A-974F-4DE4-8F7A-5EA6F695B2AE}"/>
              </a:ext>
            </a:extLst>
          </p:cNvPr>
          <p:cNvSpPr txBox="1"/>
          <p:nvPr/>
        </p:nvSpPr>
        <p:spPr>
          <a:xfrm>
            <a:off x="226031" y="205483"/>
            <a:ext cx="4931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Sherdley Pastoral &amp; Safeguarding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0A84A-C507-4262-A1A7-25D6FE0C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106" y="234199"/>
            <a:ext cx="1419383" cy="2323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068E11-6EBA-4133-8CA7-53B3811E7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34" y="3642348"/>
            <a:ext cx="1419383" cy="2540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3DB026-8972-4EF5-8EA7-8B0EA6F37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08" y="205483"/>
            <a:ext cx="1420491" cy="2323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75ED7-3F57-4EA9-9A8B-B73CFA013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5614" y="3642348"/>
            <a:ext cx="1390008" cy="2540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017F3E-B6D9-487C-9C23-5B8DE9312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486" y="3642348"/>
            <a:ext cx="1420491" cy="2509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0C472-7CF5-48D4-94F9-D811E047C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9969" y="3685934"/>
            <a:ext cx="1590545" cy="2540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5EAE25-5FB1-40F7-86AE-FB291208643A}"/>
              </a:ext>
            </a:extLst>
          </p:cNvPr>
          <p:cNvSpPr txBox="1"/>
          <p:nvPr/>
        </p:nvSpPr>
        <p:spPr>
          <a:xfrm>
            <a:off x="6106274" y="2557441"/>
            <a:ext cx="4465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Sherdley DSLs</a:t>
            </a:r>
          </a:p>
          <a:p>
            <a:r>
              <a:rPr lang="en-GB" dirty="0"/>
              <a:t>          Mrs Stroud             Mrs Eccleston</a:t>
            </a:r>
          </a:p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063418-C8C9-4705-BA63-9DB277915B86}"/>
              </a:ext>
            </a:extLst>
          </p:cNvPr>
          <p:cNvSpPr txBox="1"/>
          <p:nvPr/>
        </p:nvSpPr>
        <p:spPr>
          <a:xfrm>
            <a:off x="323117" y="6190852"/>
            <a:ext cx="1156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Mrs Bennett                Mr Davies             Miss James               Mrs </a:t>
            </a:r>
            <a:r>
              <a:rPr lang="en-GB" dirty="0" err="1"/>
              <a:t>Lakey</a:t>
            </a:r>
            <a:r>
              <a:rPr lang="en-GB" dirty="0"/>
              <a:t>                  Mrs Bridge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B1C1F0-EF8E-4F4F-8BC6-81135D2D6798}"/>
              </a:ext>
            </a:extLst>
          </p:cNvPr>
          <p:cNvSpPr txBox="1"/>
          <p:nvPr/>
        </p:nvSpPr>
        <p:spPr>
          <a:xfrm>
            <a:off x="-1144112" y="3054944"/>
            <a:ext cx="621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Sherdley DDSLs/pastoral team</a:t>
            </a:r>
          </a:p>
        </p:txBody>
      </p:sp>
    </p:spTree>
    <p:extLst>
      <p:ext uri="{BB962C8B-B14F-4D97-AF65-F5344CB8AC3E}">
        <p14:creationId xmlns:p14="http://schemas.microsoft.com/office/powerpoint/2010/main" val="50899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3737C4-08A9-414A-833A-399C60EF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2" y="680296"/>
            <a:ext cx="6451919" cy="48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0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21743" y="0"/>
            <a:ext cx="122137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C035DC-F9DB-44C1-9C79-1997210A9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59" y="281304"/>
            <a:ext cx="4077255" cy="2533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B58AD-9093-4BFB-8F86-D9997EF1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94" y="3168977"/>
            <a:ext cx="4058819" cy="1035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E2BF8-03EF-4DC6-BEE5-DD7B8F6CE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91" y="4672174"/>
            <a:ext cx="4013222" cy="1035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6E915-4040-4DF1-B06D-FA82D88C5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347" y="340101"/>
            <a:ext cx="7571056" cy="56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7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B0B11156-4820-44D2-BB48-F9B8CA689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61071"/>
              </p:ext>
            </p:extLst>
          </p:nvPr>
        </p:nvGraphicFramePr>
        <p:xfrm>
          <a:off x="381000" y="0"/>
          <a:ext cx="11255830" cy="68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7915">
                  <a:extLst>
                    <a:ext uri="{9D8B030D-6E8A-4147-A177-3AD203B41FA5}">
                      <a16:colId xmlns:a16="http://schemas.microsoft.com/office/drawing/2014/main" val="506292957"/>
                    </a:ext>
                  </a:extLst>
                </a:gridCol>
                <a:gridCol w="5627915">
                  <a:extLst>
                    <a:ext uri="{9D8B030D-6E8A-4147-A177-3AD203B41FA5}">
                      <a16:colId xmlns:a16="http://schemas.microsoft.com/office/drawing/2014/main" val="1852514235"/>
                    </a:ext>
                  </a:extLst>
                </a:gridCol>
              </a:tblGrid>
              <a:tr h="409908">
                <a:tc>
                  <a:txBody>
                    <a:bodyPr/>
                    <a:lstStyle/>
                    <a:p>
                      <a:r>
                        <a:rPr lang="en-GB" dirty="0"/>
                        <a:t>What we expect from parents / carers: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What you can expect from us: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610222"/>
                  </a:ext>
                </a:extLst>
              </a:tr>
              <a:tr h="1067766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 a parent, you are legally responsible for making sure your child gets a suitable fulltime education.</a:t>
                      </a:r>
                    </a:p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help your child attend as much school as possible, you can:</a:t>
                      </a:r>
                    </a:p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positive and healthy attendance patterns with your child and set good bedtime and morning routines.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Celebration of excellent student attendance and punctuality on a weekly and termly basis in assemblies with a variety of rewards and recognition.​</a:t>
                      </a:r>
                      <a:endParaRPr lang="en-GB" sz="1600" b="0" i="0" dirty="0">
                        <a:effectLst/>
                      </a:endParaRPr>
                    </a:p>
                    <a:p>
                      <a:pPr fontAlgn="base"/>
                      <a:r>
                        <a:rPr lang="en-GB" sz="1600" b="0" i="0" dirty="0">
                          <a:effectLst/>
                        </a:rPr>
                        <a:t>​</a:t>
                      </a:r>
                    </a:p>
                    <a:p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068949"/>
                  </a:ext>
                </a:extLst>
              </a:tr>
              <a:tr h="800583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your child arrives at school every day, on time and equipped and ready to learn.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onsite Attendance Team dedicated to working with students, families and staff to improve attendance each and every day.</a:t>
                      </a:r>
                    </a:p>
                    <a:p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794527"/>
                  </a:ext>
                </a:extLst>
              </a:tr>
              <a:tr h="8926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we have at least three up-to-date addresses and telephone numbers so we can contact you quickly when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pastoral team to carry out pastoral work with students in raising their attainment and achieving their full potential.</a:t>
                      </a:r>
                    </a:p>
                    <a:p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502705"/>
                  </a:ext>
                </a:extLst>
              </a:tr>
              <a:tr h="1251857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 absence via school app before 8:30am each day until your child returns to school.</a:t>
                      </a:r>
                    </a:p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Aim for medical appointments to be made outside of school 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/>
                        <a:t>Counselling service that children can access (waiting lists apply)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80393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 making holiday requests during term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808721"/>
                  </a:ext>
                </a:extLst>
              </a:tr>
              <a:tr h="568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 school if you are experiencing difficulty getting your child to attend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438260"/>
                  </a:ext>
                </a:extLst>
              </a:tr>
              <a:tr h="794656">
                <a:tc>
                  <a:txBody>
                    <a:bodyPr/>
                    <a:lstStyle/>
                    <a:p>
                      <a:pPr rtl="0" fontAlgn="base"/>
                      <a:endParaRPr lang="en-GB" sz="16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with the school and any other agencies of support to resolve any difficulties which may affect regular school attendance.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99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56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8384AB-8506-4ECA-B128-4AC3AC19CCF9}"/>
              </a:ext>
            </a:extLst>
          </p:cNvPr>
          <p:cNvSpPr txBox="1"/>
          <p:nvPr/>
        </p:nvSpPr>
        <p:spPr>
          <a:xfrm>
            <a:off x="277402" y="164387"/>
            <a:ext cx="1144541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New attendance legislation: Sherdley will adopt from 19</a:t>
            </a:r>
            <a:r>
              <a:rPr lang="en-GB" sz="2400" baseline="30000" dirty="0"/>
              <a:t>th</a:t>
            </a:r>
            <a:r>
              <a:rPr lang="en-GB" sz="2400" dirty="0"/>
              <a:t> August 2024</a:t>
            </a:r>
          </a:p>
          <a:p>
            <a:endParaRPr lang="en-GB" sz="2400" dirty="0"/>
          </a:p>
          <a:p>
            <a:r>
              <a:rPr lang="en-GB" sz="2400" dirty="0"/>
              <a:t>Holidays during term time will not be authorised.</a:t>
            </a:r>
          </a:p>
          <a:p>
            <a:endParaRPr lang="en-GB" sz="2400" dirty="0"/>
          </a:p>
          <a:p>
            <a:r>
              <a:rPr lang="en-GB" sz="2400" dirty="0"/>
              <a:t>Parents can request ‘Leave of Absence’ in exceptional circumstances. Evidence of this will be required to support any decision made by the head teacher. </a:t>
            </a:r>
          </a:p>
          <a:p>
            <a:endParaRPr lang="en-GB" sz="2400" dirty="0"/>
          </a:p>
          <a:p>
            <a:r>
              <a:rPr lang="en-GB" sz="2400" dirty="0"/>
              <a:t>Thresholds for Penalty Notice have changed. 	Reduced to 5 days / 10 sessions (am/pm/late after the close of register) in a 10 week period. Fines are £160 per parent, per child. Reducing to £80 if paid within 21 days. </a:t>
            </a:r>
          </a:p>
          <a:p>
            <a:endParaRPr lang="en-GB" sz="2400" dirty="0"/>
          </a:p>
          <a:p>
            <a:r>
              <a:rPr lang="en-GB" sz="2400" dirty="0"/>
              <a:t>Second year, if a Penalty Notice is issued, the fine is £160 with no option to reduce.</a:t>
            </a:r>
          </a:p>
          <a:p>
            <a:endParaRPr lang="en-GB" sz="2400" dirty="0"/>
          </a:p>
          <a:p>
            <a:r>
              <a:rPr lang="en-GB" sz="2400" dirty="0"/>
              <a:t>Third year – the family will be legally prosecuted. </a:t>
            </a:r>
          </a:p>
          <a:p>
            <a:endParaRPr lang="en-GB" sz="2400" dirty="0"/>
          </a:p>
          <a:p>
            <a:r>
              <a:rPr lang="en-GB" sz="2400" dirty="0"/>
              <a:t>National agenda and will cross boroughs.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28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46BAF-6E3F-460A-B408-EA96568E9C42}"/>
              </a:ext>
            </a:extLst>
          </p:cNvPr>
          <p:cNvSpPr txBox="1"/>
          <p:nvPr/>
        </p:nvSpPr>
        <p:spPr>
          <a:xfrm>
            <a:off x="234156" y="203572"/>
            <a:ext cx="122137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Parent survey feedback </a:t>
            </a:r>
          </a:p>
          <a:p>
            <a:endParaRPr lang="en-GB" sz="3200" dirty="0"/>
          </a:p>
          <a:p>
            <a:r>
              <a:rPr lang="en-GB" sz="3200" b="1" u="sng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Parent App for Trackit Lights is being developed, this will roll out after October Half Term.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 A new school communication app is also currently being rolled out, this should reach more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We will be sharing the curriculum more frequently with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After school clubs will be posted on the app for your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All information you need to know will also be sent via the app well in advance </a:t>
            </a:r>
          </a:p>
        </p:txBody>
      </p:sp>
    </p:spTree>
    <p:extLst>
      <p:ext uri="{BB962C8B-B14F-4D97-AF65-F5344CB8AC3E}">
        <p14:creationId xmlns:p14="http://schemas.microsoft.com/office/powerpoint/2010/main" val="1546717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5e2643-871c-461a-bb62-ac28bdf3ac95" xsi:nil="true"/>
    <lcf76f155ced4ddcb4097134ff3c332f xmlns="e170927c-75ca-447c-86eb-5badc8e894e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DD0B0676FC8C4A893F0493BEA66081" ma:contentTypeVersion="14" ma:contentTypeDescription="Create a new document." ma:contentTypeScope="" ma:versionID="a8e639911eb96d3dfcb9403e0a2d82e9">
  <xsd:schema xmlns:xsd="http://www.w3.org/2001/XMLSchema" xmlns:xs="http://www.w3.org/2001/XMLSchema" xmlns:p="http://schemas.microsoft.com/office/2006/metadata/properties" xmlns:ns2="e170927c-75ca-447c-86eb-5badc8e894e3" xmlns:ns3="d35e2643-871c-461a-bb62-ac28bdf3ac95" targetNamespace="http://schemas.microsoft.com/office/2006/metadata/properties" ma:root="true" ma:fieldsID="9c72f1f0b91a7b2d21b4032a8b327fb0" ns2:_="" ns3:_="">
    <xsd:import namespace="e170927c-75ca-447c-86eb-5badc8e894e3"/>
    <xsd:import namespace="d35e2643-871c-461a-bb62-ac28bdf3a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0927c-75ca-447c-86eb-5badc8e89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e03970a-e55d-4629-b0e7-91e18418f6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e2643-871c-461a-bb62-ac28bdf3ac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09d94e2-1e84-4010-bab3-fae436b4f7ec}" ma:internalName="TaxCatchAll" ma:showField="CatchAllData" ma:web="d35e2643-871c-461a-bb62-ac28bdf3a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46DD52-A448-4118-9095-DF82C58CBE9B}">
  <ds:schemaRefs>
    <ds:schemaRef ds:uri="e170927c-75ca-447c-86eb-5badc8e894e3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35e2643-871c-461a-bb62-ac28bdf3ac95"/>
  </ds:schemaRefs>
</ds:datastoreItem>
</file>

<file path=customXml/itemProps2.xml><?xml version="1.0" encoding="utf-8"?>
<ds:datastoreItem xmlns:ds="http://schemas.openxmlformats.org/officeDocument/2006/customXml" ds:itemID="{EFE46149-686A-4BD1-9619-FBA34E4D6B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2240D0-F0EF-4498-BD6E-17ACE1AF0E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70927c-75ca-447c-86eb-5badc8e894e3"/>
    <ds:schemaRef ds:uri="d35e2643-871c-461a-bb62-ac28bdf3ac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636</TotalTime>
  <Words>1287</Words>
  <Application>Microsoft Office PowerPoint</Application>
  <PresentationFormat>Widescreen</PresentationFormat>
  <Paragraphs>157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Tw Cen MT</vt:lpstr>
      <vt:lpstr>Tw Cen MT Condensed</vt:lpstr>
      <vt:lpstr>Wingdings 3</vt:lpstr>
      <vt:lpstr>Integral</vt:lpstr>
      <vt:lpstr>Meet the Teacher y6  September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5 at Sherdley</dc:title>
  <dc:creator>Carol Robertson</dc:creator>
  <cp:lastModifiedBy>Emily James</cp:lastModifiedBy>
  <cp:revision>15</cp:revision>
  <dcterms:created xsi:type="dcterms:W3CDTF">2022-05-26T10:42:32Z</dcterms:created>
  <dcterms:modified xsi:type="dcterms:W3CDTF">2024-09-11T07:37:59Z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0x01010031DD0B0676FC8C4A893F0493BEA66081</vt:lpwstr>
  </property>
  <property fmtid="{D5CDD505-2E9C-101B-9397-08002B2CF9AE}" pid="3" name="MediaServiceImageTags">
    <vt:lpwstr/>
  </property>
</Properties>
</file>