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19C0D-AA7D-1249-19D1-7F6BDC4D413C}" v="12" dt="2024-06-17T12:18:03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JACQUES" userId="S::lauren.jacques@coombesheadacademy.org.uk::43ef8901-ad65-4c05-8e95-19c9377e20fe" providerId="AD" clId="Web-{2115D8E6-AED8-0080-F591-9FEFBE5131F1}"/>
    <pc:docChg chg="modSld">
      <pc:chgData name="Lauren JACQUES" userId="S::lauren.jacques@coombesheadacademy.org.uk::43ef8901-ad65-4c05-8e95-19c9377e20fe" providerId="AD" clId="Web-{2115D8E6-AED8-0080-F591-9FEFBE5131F1}" dt="2024-05-23T14:03:24.510" v="125"/>
      <pc:docMkLst>
        <pc:docMk/>
      </pc:docMkLst>
      <pc:sldChg chg="modSp">
        <pc:chgData name="Lauren JACQUES" userId="S::lauren.jacques@coombesheadacademy.org.uk::43ef8901-ad65-4c05-8e95-19c9377e20fe" providerId="AD" clId="Web-{2115D8E6-AED8-0080-F591-9FEFBE5131F1}" dt="2024-05-23T14:03:24.510" v="125"/>
        <pc:sldMkLst>
          <pc:docMk/>
          <pc:sldMk cId="1812129223" sldId="256"/>
        </pc:sldMkLst>
        <pc:graphicFrameChg chg="mod modGraphic">
          <ac:chgData name="Lauren JACQUES" userId="S::lauren.jacques@coombesheadacademy.org.uk::43ef8901-ad65-4c05-8e95-19c9377e20fe" providerId="AD" clId="Web-{2115D8E6-AED8-0080-F591-9FEFBE5131F1}" dt="2024-05-23T14:03:24.510" v="125"/>
          <ac:graphicFrameMkLst>
            <pc:docMk/>
            <pc:sldMk cId="1812129223" sldId="256"/>
            <ac:graphicFrameMk id="4" creationId="{89388A1B-536B-4E0C-9FB7-7BA9A93D33BE}"/>
          </ac:graphicFrameMkLst>
        </pc:graphicFrameChg>
      </pc:sldChg>
    </pc:docChg>
  </pc:docChgLst>
  <pc:docChgLst>
    <pc:chgData name="Lauren JACQUES" userId="S::lauren.jacques@coombesheadacademy.org.uk::43ef8901-ad65-4c05-8e95-19c9377e20fe" providerId="AD" clId="Web-{80719C0D-AA7D-1249-19D1-7F6BDC4D413C}"/>
    <pc:docChg chg="addSld delSld modSld">
      <pc:chgData name="Lauren JACQUES" userId="S::lauren.jacques@coombesheadacademy.org.uk::43ef8901-ad65-4c05-8e95-19c9377e20fe" providerId="AD" clId="Web-{80719C0D-AA7D-1249-19D1-7F6BDC4D413C}" dt="2024-06-17T12:18:03.889" v="9"/>
      <pc:docMkLst>
        <pc:docMk/>
      </pc:docMkLst>
      <pc:sldChg chg="modSp">
        <pc:chgData name="Lauren JACQUES" userId="S::lauren.jacques@coombesheadacademy.org.uk::43ef8901-ad65-4c05-8e95-19c9377e20fe" providerId="AD" clId="Web-{80719C0D-AA7D-1249-19D1-7F6BDC4D413C}" dt="2024-06-17T12:18:03.889" v="9"/>
        <pc:sldMkLst>
          <pc:docMk/>
          <pc:sldMk cId="1812129223" sldId="256"/>
        </pc:sldMkLst>
        <pc:graphicFrameChg chg="mod modGraphic">
          <ac:chgData name="Lauren JACQUES" userId="S::lauren.jacques@coombesheadacademy.org.uk::43ef8901-ad65-4c05-8e95-19c9377e20fe" providerId="AD" clId="Web-{80719C0D-AA7D-1249-19D1-7F6BDC4D413C}" dt="2024-06-17T12:18:03.889" v="9"/>
          <ac:graphicFrameMkLst>
            <pc:docMk/>
            <pc:sldMk cId="1812129223" sldId="256"/>
            <ac:graphicFrameMk id="4" creationId="{89388A1B-536B-4E0C-9FB7-7BA9A93D33BE}"/>
          </ac:graphicFrameMkLst>
        </pc:graphicFrameChg>
      </pc:sldChg>
      <pc:sldChg chg="add del">
        <pc:chgData name="Lauren JACQUES" userId="S::lauren.jacques@coombesheadacademy.org.uk::43ef8901-ad65-4c05-8e95-19c9377e20fe" providerId="AD" clId="Web-{80719C0D-AA7D-1249-19D1-7F6BDC4D413C}" dt="2024-06-17T12:17:26.370" v="1"/>
        <pc:sldMkLst>
          <pc:docMk/>
          <pc:sldMk cId="2841630666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10AD9-EACA-4EC3-BE5C-83F063CF7D33}" type="datetimeFigureOut">
              <a:t>6/17/2024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C1053-7AF7-4FD2-A298-D1E54131A1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9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985D-0222-4E06-9EC5-7A83CC2D7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8D3D6-0B90-4F74-9C0F-78608BF4F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E3E54-ABCF-4B41-AB7C-ED4F2B8DA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15360-07EC-46FE-B864-76BBACB3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96025-88C4-437A-BA0D-1B485CCC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5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4120-C543-45EF-8212-E2B1CB351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4896BB-A044-4794-AB62-5723FA25D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C4F0F-1D6D-4CD2-B938-B3B24C6F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6903B-F0B1-4A68-A717-B11F79190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6D8C7-621F-46FE-865D-102EAE30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76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7FFFBB-CF22-4812-80FB-86B1053FA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8E681-98BF-403F-9833-B1EEFEE60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641F4-823C-433B-ACDE-96160C30F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99373-7999-4AC8-90E8-DC4512865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CF15D-ADD9-497E-9C77-0448E24DD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41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0A01F-B549-441E-9B39-97BBB3259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BB699-3347-4F46-926D-2D6F1B11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5D19-37B3-4BE4-B458-B18BB3F32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41547-A7DF-4B8A-BE50-CA83CDC6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B9FBC-848C-4A25-9B16-A1D74BF1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4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329E3-760D-457E-92F2-AE0743351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359E2-620C-4A5B-A555-7B36CB7E0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5A9C4-C871-4DDD-8503-DAD571D3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B7BE9-96DC-4FFB-87A0-C20CD5D4E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0B29E-ACFE-4318-BA04-A745EDC7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9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D98E7-0C66-496F-8D36-8437F725F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5D41D-EFED-418F-B604-3927E4637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37A16-1A74-4F8B-9F18-F6D6806F4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F2189-D563-4631-BB6E-42A1D1F2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92E02-F57C-4B0B-B214-A20FE0EC1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9AA37-C11D-4340-860F-5189B879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49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23615-D7E9-4780-85BB-DFF4F00E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97019-8B9B-496B-B7C5-CB5D8AE35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DF456-CD71-4D6A-B287-075E17CE9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21C3E-C603-4522-AB6F-19D2C5FA9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97603-283B-4101-AD50-4442440D7B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BD81F7-DA43-40C1-80AD-18CD0423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33C4FD-1619-4B6D-AC7B-778A8FE53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F2C72-C5B9-4FE6-AE53-2E369DA54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4AF05-483A-4042-B1D2-DEAD2403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342E1-D1AD-4910-8F5F-B9454D38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2FD68A-8412-4B2B-8A0B-107F2698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DAC2F-BF74-4BD8-AE8A-441B0A010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96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7C351-589B-430E-970C-DD905D30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7278D-69E1-4955-8CC5-13045F78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034C7-D7CC-4EA9-A0A5-3C084DD5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00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3C6CB-59BE-4D90-AA23-9EECC6BF9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23020-14E2-4EEA-88DD-6231B7A7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28911-9430-4E1D-81B5-911457D4C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682A4-3A31-496E-951C-670F1DAC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BAADA-080C-4510-9D23-FA2CFF9F2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EA6A2-B6EE-46AA-9E59-B57A9290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0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C920-6229-416F-B3A6-589AAB6C7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D9D7F3-2917-46E4-8BB4-DCD97C0BF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09C9F8-09AB-405C-8D52-5CEDCFBFF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A86C-C69D-465D-98F5-578E8BCC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58328-2975-4F40-844E-C1429EDF8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F964C-160C-4FE4-90A8-E247E053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669270-AD86-4643-8000-2D6E056B5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3EC1D-0B3D-4541-836F-56B10CB1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F5391-C5E7-4654-BC8B-BDFEC4D64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41FD0-976F-4B36-A182-9F301BB1E41B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6E286-C838-44B9-8FB6-CD4A5FFFB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55E64-E757-4D57-8BCD-BD74A0B1D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EC4F5-B38A-4402-8669-73CF6648F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86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1A734-C9B1-4C7A-8C08-46C2740D1A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44643-8D8D-4652-A28A-09B7FCFFA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388A1B-536B-4E0C-9FB7-7BA9A93D3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417870"/>
              </p:ext>
            </p:extLst>
          </p:nvPr>
        </p:nvGraphicFramePr>
        <p:xfrm>
          <a:off x="0" y="-8516"/>
          <a:ext cx="12192001" cy="7686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7660">
                  <a:extLst>
                    <a:ext uri="{9D8B030D-6E8A-4147-A177-3AD203B41FA5}">
                      <a16:colId xmlns:a16="http://schemas.microsoft.com/office/drawing/2014/main" val="3179929647"/>
                    </a:ext>
                  </a:extLst>
                </a:gridCol>
                <a:gridCol w="3729989">
                  <a:extLst>
                    <a:ext uri="{9D8B030D-6E8A-4147-A177-3AD203B41FA5}">
                      <a16:colId xmlns:a16="http://schemas.microsoft.com/office/drawing/2014/main" val="722318862"/>
                    </a:ext>
                  </a:extLst>
                </a:gridCol>
                <a:gridCol w="254677">
                  <a:extLst>
                    <a:ext uri="{9D8B030D-6E8A-4147-A177-3AD203B41FA5}">
                      <a16:colId xmlns:a16="http://schemas.microsoft.com/office/drawing/2014/main" val="4185589985"/>
                    </a:ext>
                  </a:extLst>
                </a:gridCol>
                <a:gridCol w="3231201">
                  <a:extLst>
                    <a:ext uri="{9D8B030D-6E8A-4147-A177-3AD203B41FA5}">
                      <a16:colId xmlns:a16="http://schemas.microsoft.com/office/drawing/2014/main" val="124970345"/>
                    </a:ext>
                  </a:extLst>
                </a:gridCol>
                <a:gridCol w="263904">
                  <a:extLst>
                    <a:ext uri="{9D8B030D-6E8A-4147-A177-3AD203B41FA5}">
                      <a16:colId xmlns:a16="http://schemas.microsoft.com/office/drawing/2014/main" val="1310781016"/>
                    </a:ext>
                  </a:extLst>
                </a:gridCol>
                <a:gridCol w="3232006">
                  <a:extLst>
                    <a:ext uri="{9D8B030D-6E8A-4147-A177-3AD203B41FA5}">
                      <a16:colId xmlns:a16="http://schemas.microsoft.com/office/drawing/2014/main" val="2015187570"/>
                    </a:ext>
                  </a:extLst>
                </a:gridCol>
                <a:gridCol w="172564">
                  <a:extLst>
                    <a:ext uri="{9D8B030D-6E8A-4147-A177-3AD203B41FA5}">
                      <a16:colId xmlns:a16="http://schemas.microsoft.com/office/drawing/2014/main" val="731861405"/>
                    </a:ext>
                  </a:extLst>
                </a:gridCol>
              </a:tblGrid>
              <a:tr h="472382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Year 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589413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Curriculum Cycle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Cycle 1: The Best Words in the Best Order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Cycle 2: Monologues and Voices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Cycle 3: Romeo and Juliet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989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Unit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is being studied in this cycle?</a:t>
                      </a:r>
                    </a:p>
                    <a:p>
                      <a:pPr marL="228600" indent="-228600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i="0" dirty="0">
                          <a:solidFill>
                            <a:schemeClr val="tx1"/>
                          </a:solidFill>
                          <a:effectLst/>
                        </a:rPr>
                        <a:t>Poetry- The Best words in the best order. ‘Long Way Down’ verse novel.</a:t>
                      </a:r>
                    </a:p>
                    <a:p>
                      <a:pPr marL="228600" indent="-228600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i="0" dirty="0">
                          <a:solidFill>
                            <a:schemeClr val="tx1"/>
                          </a:solidFill>
                          <a:effectLst/>
                        </a:rPr>
                        <a:t>Year 8 poetry anthology: chosen to exemplify poetic methods.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is being studied in this cycle?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1. </a:t>
                      </a: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</a:rPr>
                        <a:t>Monologues and voices (selection of writers, e.g. Alan Bennett)</a:t>
                      </a:r>
                      <a:endParaRPr lang="en-GB" sz="1000" b="1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is being studied in this cycle?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i="0" dirty="0">
                          <a:effectLst/>
                        </a:rPr>
                        <a:t>The play </a:t>
                      </a:r>
                      <a:r>
                        <a:rPr lang="en-GB" sz="1000" i="1" dirty="0">
                          <a:effectLst/>
                        </a:rPr>
                        <a:t>Romeo and Juliet </a:t>
                      </a:r>
                      <a:r>
                        <a:rPr lang="en-GB" sz="1000" i="0" dirty="0">
                          <a:effectLst/>
                        </a:rPr>
                        <a:t>by William Shakespeare</a:t>
                      </a: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9372820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Key Concepts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key concepts in this unit?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Reading: context, analysis of poet’s methods, valid interpretations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Writing: analysis of poetic methods , hedging, formal style, use of literary terms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key concepts in this unit?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Reading: context, analysis of writer’s craft, valid interpretations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How to annotate.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Conventions of the genre.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Register and style.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key concepts in this unit?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Writing: The differences between </a:t>
                      </a:r>
                      <a:r>
                        <a:rPr lang="en-GB" sz="1000" dirty="0">
                          <a:effectLst/>
                        </a:rPr>
                        <a:t>scripts and other pieces of fiction, key features of scripts, how to produce a compelling piece of script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Reading: context, analysis of writer’s methods, plot, characterisation, themes, setting</a:t>
                      </a: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587701"/>
                  </a:ext>
                </a:extLst>
              </a:tr>
              <a:tr h="447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Substantive Knowledge (</a:t>
                      </a:r>
                      <a:r>
                        <a:rPr lang="en-GB" sz="1000" dirty="0" err="1">
                          <a:effectLst/>
                        </a:rPr>
                        <a:t>inc</a:t>
                      </a:r>
                      <a:r>
                        <a:rPr lang="en-GB" sz="1000" dirty="0">
                          <a:effectLst/>
                        </a:rPr>
                        <a:t>’ Core / Declarative)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are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in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Context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of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the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verse novel,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terminology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associated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with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writer’s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methods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.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are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in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Formal and informal </a:t>
                      </a:r>
                      <a:r>
                        <a:rPr lang="es-ES" sz="1000" dirty="0" err="1">
                          <a:effectLst/>
                        </a:rPr>
                        <a:t>language</a:t>
                      </a:r>
                      <a:r>
                        <a:rPr lang="es-ES" sz="1000" dirty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Idiolect</a:t>
                      </a:r>
                      <a:r>
                        <a:rPr lang="es-ES" sz="1000" dirty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Stagecraft</a:t>
                      </a:r>
                      <a:r>
                        <a:rPr lang="es-ES" sz="1000" dirty="0">
                          <a:effectLst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are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in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</a:rPr>
                        <a:t>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Context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of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the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play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Elizabethan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England,stage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craft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courtship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chivalry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),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terminology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associated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with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theatre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and scripts,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9310710"/>
                  </a:ext>
                </a:extLst>
              </a:tr>
              <a:tr h="642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Hinterland -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(Enrich / Cultural Capital)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wider ideas will this unit lead us to consider?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Current affairs – Black Lives Matter, gun violence in American neighbourhoods, general diversity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Literary background – Genre of verse novels, triggers for writing the text.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wider ideas will this unit lead us to consider?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Current affairs – social class, family relationships, modern Britain, lived experiences, Holocaust.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wider ideas will this unit lead us to consider?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</a:rPr>
                        <a:t>Current affairs – gender roles and expectations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</a:rPr>
                        <a:t>Literary background – links to other  Shakespearean works and other playwrights. Discuss the relevancy/importance of Shakespeare in today’s world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0235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Disciplinary Knowledge (the way the subject accumulates the knowledge)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knowledge in this unit  relates to the study of English to KS5 and beyond?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and why the context of when a text is produced and read matters. How you can read texts differently to arrive at different critical interpretations.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What makes a piece of creative writing compelling?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Analysis of poetry.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knowledge in this unit  relates to the study of English to KS5 and beyond?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Inference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Conventions of the genre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Constructing a voice (directly links to the lang/lit A level)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knowledge in this unit  relates to the study of English to KS5 and beyond?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and why the context of when a text is produced and read matters. How you can read Shakespeare from a new historicist critical approach to arrive at different critical interpretations.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What makes a play compelling?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1774505"/>
                  </a:ext>
                </a:extLst>
              </a:tr>
              <a:tr h="447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Procedural (granular - how to do something in your subject)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key processes will this unit address?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to construct a piece of analytical writing based around considering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What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ideas are being explored,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How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does the writer present them and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Why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does the writer want us to explore them ?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What can be included in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descriptive and narrative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writing to make it compelling?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to annotate an extract.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key processes will this unit address?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Crafting a dramatic voice.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What ideas are being explored, using the conventions of a monologue, interpretation of dramatic voice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to annotate an extract.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key processes will this unit address?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What can be included in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script writing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to make it compelling?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to construct a piece of analytical writing based around considering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What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ideas are being explored,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How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does the writer present them and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Why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does the writer want us to explore them ?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How to annotate an extract (building on knowledge from Cycles 1 and 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3855597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Assessment Approach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formal assessments for this unit?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MC:</a:t>
                      </a:r>
                      <a:r>
                        <a:rPr lang="en-GB" sz="900" b="1" dirty="0"/>
                        <a:t> Annotation and </a:t>
                      </a:r>
                      <a:r>
                        <a:rPr lang="en-GB" sz="1000" b="0" dirty="0"/>
                        <a:t>w</a:t>
                      </a:r>
                      <a:r>
                        <a:rPr lang="en-GB" sz="1000" dirty="0"/>
                        <a:t>rite up: How does the poet present ideas about love?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EOC: </a:t>
                      </a: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Analytical writing exploring the use of poetic methods (‘Not My Business’ by </a:t>
                      </a:r>
                      <a:r>
                        <a:rPr lang="en-GB" sz="10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Osundare</a:t>
                      </a: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/24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formal assessments for this unit?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Write a short monologue in a specific voice.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EOC: 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Write a monologue in a choice of 3 voices (not teenage).</a:t>
                      </a:r>
                      <a:endParaRPr lang="en-GB" sz="10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</a:rPr>
                        <a:t>What are the formal assessments for this unit?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dirty="0">
                          <a:solidFill>
                            <a:schemeClr val="tx1"/>
                          </a:solidFill>
                          <a:effectLst/>
                        </a:rPr>
                        <a:t>MC</a:t>
                      </a: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</a:rPr>
                        <a:t>: How does Shakespeare use Romeo and Juliet to present ideas about love? 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>
                          <a:solidFill>
                            <a:schemeClr val="tx1"/>
                          </a:solidFill>
                          <a:effectLst/>
                        </a:rPr>
                        <a:t>EOC: </a:t>
                      </a: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How does Shakespeare use the characters of Romeo and/or Juliet to present universal ideas within the play?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000" b="1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013867"/>
                  </a:ext>
                </a:extLst>
              </a:tr>
              <a:tr h="284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Homework</a:t>
                      </a: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Weekly Bedrock tasks                                                                                                      </a:t>
                      </a:r>
                      <a:r>
                        <a:rPr lang="en-GB" sz="1000" dirty="0">
                          <a:effectLst/>
                        </a:rPr>
                        <a:t>Weekly Bedrock tasks                                                                   Weekly Bedrock tasks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54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12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79AC37-E397-43E6-AC88-9B67957D4809}">
  <ds:schemaRefs>
    <ds:schemaRef ds:uri="http://schemas.microsoft.com/office/2006/metadata/properties"/>
    <ds:schemaRef ds:uri="http://schemas.microsoft.com/office/infopath/2007/PartnerControls"/>
    <ds:schemaRef ds:uri="7c97f016-a6e1-475b-ac2d-aaa20401d835"/>
  </ds:schemaRefs>
</ds:datastoreItem>
</file>

<file path=customXml/itemProps2.xml><?xml version="1.0" encoding="utf-8"?>
<ds:datastoreItem xmlns:ds="http://schemas.openxmlformats.org/officeDocument/2006/customXml" ds:itemID="{06180EF9-0BCA-4266-85C7-80A865C031AB}"/>
</file>

<file path=customXml/itemProps3.xml><?xml version="1.0" encoding="utf-8"?>
<ds:datastoreItem xmlns:ds="http://schemas.openxmlformats.org/officeDocument/2006/customXml" ds:itemID="{67747A95-3ED5-45C5-B7DF-FD18C19F6B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894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Catrin PEAKE</dc:creator>
  <cp:lastModifiedBy>Lauren JACQUES</cp:lastModifiedBy>
  <cp:revision>58</cp:revision>
  <dcterms:created xsi:type="dcterms:W3CDTF">2021-09-13T08:35:16Z</dcterms:created>
  <dcterms:modified xsi:type="dcterms:W3CDTF">2024-06-17T12:18:50Z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  <property fmtid="{D5CDD505-2E9C-101B-9397-08002B2CF9AE}" pid="3" name="Order">
    <vt:r8>57800</vt:r8>
  </property>
  <property fmtid="{D5CDD505-2E9C-101B-9397-08002B2CF9AE}" pid="4" name="Topic">
    <vt:lpwstr/>
  </property>
  <property fmtid="{D5CDD505-2E9C-101B-9397-08002B2CF9AE}" pid="5" name="Term">
    <vt:lpwstr/>
  </property>
  <property fmtid="{D5CDD505-2E9C-101B-9397-08002B2CF9AE}" pid="6" name="Staff Category">
    <vt:lpwstr/>
  </property>
  <property fmtid="{D5CDD505-2E9C-101B-9397-08002B2CF9AE}" pid="7" name="Week">
    <vt:lpwstr/>
  </property>
  <property fmtid="{D5CDD505-2E9C-101B-9397-08002B2CF9AE}" pid="8" name="Exam Board">
    <vt:lpwstr/>
  </property>
</Properties>
</file>