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4DCCE-8729-4268-9532-62872D2FCDA3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B63EA-57BC-432E-B0F5-C7A09ED95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640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4DCCE-8729-4268-9532-62872D2FCDA3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B63EA-57BC-432E-B0F5-C7A09ED95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8377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4DCCE-8729-4268-9532-62872D2FCDA3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B63EA-57BC-432E-B0F5-C7A09ED95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7917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4DCCE-8729-4268-9532-62872D2FCDA3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B63EA-57BC-432E-B0F5-C7A09ED95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9324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4DCCE-8729-4268-9532-62872D2FCDA3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B63EA-57BC-432E-B0F5-C7A09ED95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9995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4DCCE-8729-4268-9532-62872D2FCDA3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B63EA-57BC-432E-B0F5-C7A09ED95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9211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4DCCE-8729-4268-9532-62872D2FCDA3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B63EA-57BC-432E-B0F5-C7A09ED95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1912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4DCCE-8729-4268-9532-62872D2FCDA3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B63EA-57BC-432E-B0F5-C7A09ED95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021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4DCCE-8729-4268-9532-62872D2FCDA3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B63EA-57BC-432E-B0F5-C7A09ED95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962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4DCCE-8729-4268-9532-62872D2FCDA3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B63EA-57BC-432E-B0F5-C7A09ED95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11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4DCCE-8729-4268-9532-62872D2FCDA3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B63EA-57BC-432E-B0F5-C7A09ED95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3595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4DCCE-8729-4268-9532-62872D2FCDA3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B63EA-57BC-432E-B0F5-C7A09ED95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115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07E8FC8-AC84-4B75-9580-173F0AB3BF6B}"/>
              </a:ext>
            </a:extLst>
          </p:cNvPr>
          <p:cNvSpPr txBox="1"/>
          <p:nvPr/>
        </p:nvSpPr>
        <p:spPr>
          <a:xfrm>
            <a:off x="263047" y="150313"/>
            <a:ext cx="76534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Sherdley Primary School: Art Knowledge Organiser.</a:t>
            </a:r>
          </a:p>
          <a:p>
            <a:r>
              <a:rPr lang="en-GB" sz="2400" b="1" u="sng" dirty="0" smtClean="0">
                <a:solidFill>
                  <a:srgbClr val="FF0066"/>
                </a:solidFill>
                <a:latin typeface="XCCW Joined 1a" panose="03050602040000000000" pitchFamily="66" charset="0"/>
              </a:rPr>
              <a:t>Printing: </a:t>
            </a:r>
            <a:r>
              <a:rPr lang="en-GB" sz="2400" b="1" u="sng" dirty="0">
                <a:solidFill>
                  <a:srgbClr val="FF0066"/>
                </a:solidFill>
                <a:latin typeface="XCCW Joined 1a" panose="03050602040000000000" pitchFamily="66" charset="0"/>
              </a:rPr>
              <a:t>KS1</a:t>
            </a:r>
            <a:endParaRPr lang="en-GB" b="1" u="sng" dirty="0">
              <a:solidFill>
                <a:srgbClr val="FF0066"/>
              </a:solidFill>
              <a:latin typeface="XCCW Joined 1a" panose="03050602040000000000" pitchFamily="66" charset="0"/>
            </a:endParaRPr>
          </a:p>
        </p:txBody>
      </p:sp>
      <p:sp>
        <p:nvSpPr>
          <p:cNvPr id="5" name="Rectangle: Rounded Corners 8">
            <a:extLst>
              <a:ext uri="{FF2B5EF4-FFF2-40B4-BE49-F238E27FC236}">
                <a16:creationId xmlns:a16="http://schemas.microsoft.com/office/drawing/2014/main" id="{3E3A019C-ECCF-4EDB-87D8-726DD76D8465}"/>
              </a:ext>
            </a:extLst>
          </p:cNvPr>
          <p:cNvSpPr/>
          <p:nvPr/>
        </p:nvSpPr>
        <p:spPr>
          <a:xfrm>
            <a:off x="161422" y="961791"/>
            <a:ext cx="2943616" cy="2963181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7C80"/>
              </a:solidFill>
            </a:endParaRPr>
          </a:p>
        </p:txBody>
      </p:sp>
      <p:sp>
        <p:nvSpPr>
          <p:cNvPr id="6" name="Rectangle: Rounded Corners 9">
            <a:extLst>
              <a:ext uri="{FF2B5EF4-FFF2-40B4-BE49-F238E27FC236}">
                <a16:creationId xmlns:a16="http://schemas.microsoft.com/office/drawing/2014/main" id="{B9CC20A1-3381-47E5-90A3-CF7F70263CA7}"/>
              </a:ext>
            </a:extLst>
          </p:cNvPr>
          <p:cNvSpPr/>
          <p:nvPr/>
        </p:nvSpPr>
        <p:spPr>
          <a:xfrm>
            <a:off x="3288011" y="961791"/>
            <a:ext cx="2943616" cy="2963181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790F467-1F69-47D3-99A4-ED8C1EA1C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838571"/>
              </p:ext>
            </p:extLst>
          </p:nvPr>
        </p:nvGraphicFramePr>
        <p:xfrm>
          <a:off x="6392239" y="724572"/>
          <a:ext cx="5535904" cy="32004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808806">
                  <a:extLst>
                    <a:ext uri="{9D8B030D-6E8A-4147-A177-3AD203B41FA5}">
                      <a16:colId xmlns:a16="http://schemas.microsoft.com/office/drawing/2014/main" val="317216896"/>
                    </a:ext>
                  </a:extLst>
                </a:gridCol>
                <a:gridCol w="3727098">
                  <a:extLst>
                    <a:ext uri="{9D8B030D-6E8A-4147-A177-3AD203B41FA5}">
                      <a16:colId xmlns:a16="http://schemas.microsoft.com/office/drawing/2014/main" val="1346098601"/>
                    </a:ext>
                  </a:extLst>
                </a:gridCol>
              </a:tblGrid>
              <a:tr h="484909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tools</a:t>
                      </a:r>
                      <a:endParaRPr lang="en-GB" sz="20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An</a:t>
                      </a:r>
                      <a:r>
                        <a:rPr lang="en-GB" sz="1200" b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object which helps us to complete a task. </a:t>
                      </a:r>
                      <a:endParaRPr lang="en-GB" sz="12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10236"/>
                  </a:ext>
                </a:extLst>
              </a:tr>
              <a:tr h="484909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materials</a:t>
                      </a:r>
                      <a:endParaRPr lang="en-GB" sz="16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The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objects and substances used to create a piece of artwork.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174787"/>
                  </a:ext>
                </a:extLst>
              </a:tr>
              <a:tr h="872836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printing</a:t>
                      </a:r>
                      <a:endParaRPr lang="en-GB" sz="20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reproduction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of an original piece of art done using paint/ink. Often by pressing on top of the original with another material to create a copy.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2281660"/>
                  </a:ext>
                </a:extLst>
              </a:tr>
              <a:tr h="678873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patterns</a:t>
                      </a:r>
                      <a:endParaRPr lang="en-GB" sz="16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design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consisting of colours, shapes and position in a piece of work. This is often repeated for effect. 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3428907"/>
                  </a:ext>
                </a:extLst>
              </a:tr>
              <a:tr h="678873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repeating</a:t>
                      </a:r>
                      <a:endParaRPr lang="en-GB" sz="20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The appearance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of the same line, colour, shape or other visual element of a design. 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52722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5D40E08-CD4D-4C97-8B17-4FBF2478B8B9}"/>
              </a:ext>
            </a:extLst>
          </p:cNvPr>
          <p:cNvSpPr txBox="1"/>
          <p:nvPr/>
        </p:nvSpPr>
        <p:spPr>
          <a:xfrm>
            <a:off x="1057033" y="986842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FCD91C-E28B-437C-B645-A39623B08E51}"/>
              </a:ext>
            </a:extLst>
          </p:cNvPr>
          <p:cNvSpPr txBox="1"/>
          <p:nvPr/>
        </p:nvSpPr>
        <p:spPr>
          <a:xfrm>
            <a:off x="4183622" y="986842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8515244" y="0"/>
            <a:ext cx="3735503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Perfect printing </a:t>
            </a:r>
            <a:r>
              <a:rPr lang="en-US" sz="1600" b="1" cap="none" spc="0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vocabulary</a:t>
            </a:r>
            <a:r>
              <a:rPr lang="en-US" sz="1600" b="1" cap="none" spc="0" dirty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!</a:t>
            </a:r>
          </a:p>
        </p:txBody>
      </p:sp>
      <p:sp>
        <p:nvSpPr>
          <p:cNvPr id="11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783312">
            <a:off x="10106572" y="385369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Arrow: Right 17">
            <a:extLst>
              <a:ext uri="{FF2B5EF4-FFF2-40B4-BE49-F238E27FC236}">
                <a16:creationId xmlns:a16="http://schemas.microsoft.com/office/drawing/2014/main" id="{1E2C6A45-510F-4147-964D-A164435CAD02}"/>
              </a:ext>
            </a:extLst>
          </p:cNvPr>
          <p:cNvSpPr/>
          <p:nvPr/>
        </p:nvSpPr>
        <p:spPr>
          <a:xfrm>
            <a:off x="2961878" y="2174962"/>
            <a:ext cx="520321" cy="4640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318832" y="1402225"/>
            <a:ext cx="26827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Create simple, repeating and interesting patterns.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6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Develop imprinted images onto paper using a range of tools.  </a:t>
            </a:r>
            <a:endParaRPr lang="en-GB" sz="16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82199" y="1428988"/>
            <a:ext cx="268271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Print with a growing number of objects and materials.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6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Identify the different forms printing takes. </a:t>
            </a:r>
          </a:p>
        </p:txBody>
      </p:sp>
      <p:pic>
        <p:nvPicPr>
          <p:cNvPr id="1026" name="Picture 2" descr="Painting with Kitchen Scrubbers - Laughing Kids Lear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22" y="4020901"/>
            <a:ext cx="2291131" cy="1525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arden Vegetable Printing - No Time For Flash Card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611" y="5210957"/>
            <a:ext cx="1839195" cy="155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ubble Wrap Roller Printing - ARTBA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32" y="5402874"/>
            <a:ext cx="862605" cy="1293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lower Printing | Learning 4 Kid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389" y="4035722"/>
            <a:ext cx="1765298" cy="1323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1735632">
            <a:off x="3218195" y="5713340"/>
            <a:ext cx="1930853" cy="83099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Pretty printing tools and techniques!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0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7052641">
            <a:off x="3404910" y="6144317"/>
            <a:ext cx="323093" cy="608390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34" name="Picture 10" descr="It's a Takashi Murakami Celebration! | Widewall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622" y="4020901"/>
            <a:ext cx="2347828" cy="156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19974986">
            <a:off x="5199489" y="5796862"/>
            <a:ext cx="1930853" cy="83099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Takashi Murakami patterns!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3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7052641">
            <a:off x="5195989" y="5461727"/>
            <a:ext cx="323093" cy="608390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36" name="Picture 12" descr="Repeat Patterns - Lesson 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9180" y="4040151"/>
            <a:ext cx="2124454" cy="2656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8171648" y="3776074"/>
            <a:ext cx="1356844" cy="193136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94426" y="5558538"/>
            <a:ext cx="1921325" cy="120074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21189" y="5313193"/>
            <a:ext cx="915566" cy="1419225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19974986">
            <a:off x="6201156" y="4205073"/>
            <a:ext cx="1930853" cy="58477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Repeating patterns </a:t>
            </a:r>
          </a:p>
        </p:txBody>
      </p:sp>
      <p:sp>
        <p:nvSpPr>
          <p:cNvPr id="30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9594201">
            <a:off x="7258674" y="4710317"/>
            <a:ext cx="365340" cy="518995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29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07E8FC8-AC84-4B75-9580-173F0AB3BF6B}"/>
              </a:ext>
            </a:extLst>
          </p:cNvPr>
          <p:cNvSpPr txBox="1"/>
          <p:nvPr/>
        </p:nvSpPr>
        <p:spPr>
          <a:xfrm>
            <a:off x="263047" y="150313"/>
            <a:ext cx="76534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Sherdley Primary School: Art Knowledge Organiser.</a:t>
            </a:r>
          </a:p>
          <a:p>
            <a:r>
              <a:rPr lang="en-GB" sz="2400" b="1" u="sng" dirty="0" smtClean="0">
                <a:solidFill>
                  <a:srgbClr val="FF0066"/>
                </a:solidFill>
                <a:latin typeface="XCCW Joined 1a" panose="03050602040000000000" pitchFamily="66" charset="0"/>
              </a:rPr>
              <a:t>Printing: LKS2</a:t>
            </a:r>
            <a:endParaRPr lang="en-GB" b="1" u="sng" dirty="0">
              <a:solidFill>
                <a:srgbClr val="FF0066"/>
              </a:solidFill>
              <a:latin typeface="XCCW Joined 1a" panose="03050602040000000000" pitchFamily="66" charset="0"/>
            </a:endParaRPr>
          </a:p>
        </p:txBody>
      </p:sp>
      <p:sp>
        <p:nvSpPr>
          <p:cNvPr id="5" name="Rectangle: Rounded Corners 8">
            <a:extLst>
              <a:ext uri="{FF2B5EF4-FFF2-40B4-BE49-F238E27FC236}">
                <a16:creationId xmlns:a16="http://schemas.microsoft.com/office/drawing/2014/main" id="{3E3A019C-ECCF-4EDB-87D8-726DD76D8465}"/>
              </a:ext>
            </a:extLst>
          </p:cNvPr>
          <p:cNvSpPr/>
          <p:nvPr/>
        </p:nvSpPr>
        <p:spPr>
          <a:xfrm>
            <a:off x="161422" y="961791"/>
            <a:ext cx="2943616" cy="3487422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7C80"/>
              </a:solidFill>
            </a:endParaRPr>
          </a:p>
        </p:txBody>
      </p:sp>
      <p:sp>
        <p:nvSpPr>
          <p:cNvPr id="6" name="Rectangle: Rounded Corners 9">
            <a:extLst>
              <a:ext uri="{FF2B5EF4-FFF2-40B4-BE49-F238E27FC236}">
                <a16:creationId xmlns:a16="http://schemas.microsoft.com/office/drawing/2014/main" id="{B9CC20A1-3381-47E5-90A3-CF7F70263CA7}"/>
              </a:ext>
            </a:extLst>
          </p:cNvPr>
          <p:cNvSpPr/>
          <p:nvPr/>
        </p:nvSpPr>
        <p:spPr>
          <a:xfrm>
            <a:off x="3288011" y="961791"/>
            <a:ext cx="2943616" cy="3487422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790F467-1F69-47D3-99A4-ED8C1EA1C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3268379"/>
              </p:ext>
            </p:extLst>
          </p:nvPr>
        </p:nvGraphicFramePr>
        <p:xfrm>
          <a:off x="6392239" y="724572"/>
          <a:ext cx="5535904" cy="4231267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808806">
                  <a:extLst>
                    <a:ext uri="{9D8B030D-6E8A-4147-A177-3AD203B41FA5}">
                      <a16:colId xmlns:a16="http://schemas.microsoft.com/office/drawing/2014/main" val="317216896"/>
                    </a:ext>
                  </a:extLst>
                </a:gridCol>
                <a:gridCol w="3727098">
                  <a:extLst>
                    <a:ext uri="{9D8B030D-6E8A-4147-A177-3AD203B41FA5}">
                      <a16:colId xmlns:a16="http://schemas.microsoft.com/office/drawing/2014/main" val="1346098601"/>
                    </a:ext>
                  </a:extLst>
                </a:gridCol>
              </a:tblGrid>
              <a:tr h="454585">
                <a:tc>
                  <a:txBody>
                    <a:bodyPr/>
                    <a:lstStyle/>
                    <a:p>
                      <a:pPr algn="ctr"/>
                      <a:r>
                        <a:rPr lang="en-GB" sz="1600" b="1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relief</a:t>
                      </a:r>
                      <a:r>
                        <a:rPr lang="en-GB" sz="1600" b="1" baseline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 printing</a:t>
                      </a:r>
                      <a:endParaRPr lang="en-GB" sz="16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method of printing</a:t>
                      </a:r>
                      <a:r>
                        <a:rPr lang="en-GB" sz="1200" b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where ink/paint is applied to a printing block (covering raised areas) and pressed onto paper. </a:t>
                      </a:r>
                      <a:endParaRPr lang="en-GB" sz="12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10236"/>
                  </a:ext>
                </a:extLst>
              </a:tr>
              <a:tr h="454585">
                <a:tc>
                  <a:txBody>
                    <a:bodyPr/>
                    <a:lstStyle/>
                    <a:p>
                      <a:pPr algn="ctr"/>
                      <a:r>
                        <a:rPr lang="en-GB" sz="1800" b="1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impressed printing</a:t>
                      </a:r>
                      <a:endParaRPr lang="en-GB" sz="14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An impressed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printing block is created by carving out the surface of the material. The relief printing method is then used on this block.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174787"/>
                  </a:ext>
                </a:extLst>
              </a:tr>
              <a:tr h="614755">
                <a:tc>
                  <a:txBody>
                    <a:bodyPr/>
                    <a:lstStyle/>
                    <a:p>
                      <a:pPr algn="ctr"/>
                      <a:r>
                        <a:rPr lang="en-GB" sz="1800" b="1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mono printing</a:t>
                      </a:r>
                      <a:endParaRPr lang="en-GB" sz="18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Mono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printing is a printing tile or block that is only used once with no adaptations to the original pattern. 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2281660"/>
                  </a:ext>
                </a:extLst>
              </a:tr>
              <a:tr h="482227">
                <a:tc>
                  <a:txBody>
                    <a:bodyPr/>
                    <a:lstStyle/>
                    <a:p>
                      <a:pPr algn="ctr"/>
                      <a:r>
                        <a:rPr lang="en-GB" sz="2400" b="1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texture</a:t>
                      </a:r>
                      <a:endParaRPr lang="en-GB" sz="16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The feel and appearance of a surface.</a:t>
                      </a:r>
                    </a:p>
                    <a:p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3428907"/>
                  </a:ext>
                </a:extLst>
              </a:tr>
              <a:tr h="636420">
                <a:tc>
                  <a:txBody>
                    <a:bodyPr/>
                    <a:lstStyle/>
                    <a:p>
                      <a:pPr algn="ctr"/>
                      <a:r>
                        <a:rPr lang="en-GB" sz="1800" b="1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man made patterns</a:t>
                      </a:r>
                      <a:endParaRPr lang="en-GB" sz="18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noticeable pattern of artwork/architecture which has been designed by someone. It is often repeated. 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527225"/>
                  </a:ext>
                </a:extLst>
              </a:tr>
              <a:tr h="636420"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modifying</a:t>
                      </a:r>
                      <a:endParaRPr lang="en-GB" sz="18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To amend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or change an aspect of a piece of art work. For example adding extra details to a printing block. 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3647748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5D40E08-CD4D-4C97-8B17-4FBF2478B8B9}"/>
              </a:ext>
            </a:extLst>
          </p:cNvPr>
          <p:cNvSpPr txBox="1"/>
          <p:nvPr/>
        </p:nvSpPr>
        <p:spPr>
          <a:xfrm>
            <a:off x="1057033" y="986842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</a:t>
            </a:r>
            <a:r>
              <a:rPr lang="en-GB" b="1" u="sng" dirty="0" smtClean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3</a:t>
            </a:r>
            <a:endParaRPr lang="en-GB" b="1" u="sng" dirty="0">
              <a:solidFill>
                <a:schemeClr val="bg1">
                  <a:lumMod val="75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FCD91C-E28B-437C-B645-A39623B08E51}"/>
              </a:ext>
            </a:extLst>
          </p:cNvPr>
          <p:cNvSpPr txBox="1"/>
          <p:nvPr/>
        </p:nvSpPr>
        <p:spPr>
          <a:xfrm>
            <a:off x="4183622" y="986842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</a:t>
            </a:r>
            <a:r>
              <a:rPr lang="en-GB" b="1" u="sng" dirty="0" smtClean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4</a:t>
            </a:r>
            <a:endParaRPr lang="en-GB" b="1" u="sng" dirty="0">
              <a:solidFill>
                <a:schemeClr val="bg1">
                  <a:lumMod val="75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8515244" y="0"/>
            <a:ext cx="3735503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Perfect printing </a:t>
            </a:r>
            <a:r>
              <a:rPr lang="en-US" sz="1600" b="1" cap="none" spc="0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vocabulary</a:t>
            </a:r>
            <a:r>
              <a:rPr lang="en-US" sz="1600" b="1" cap="none" spc="0" dirty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!</a:t>
            </a:r>
          </a:p>
        </p:txBody>
      </p:sp>
      <p:sp>
        <p:nvSpPr>
          <p:cNvPr id="11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783312">
            <a:off x="10106572" y="385369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Arrow: Right 17">
            <a:extLst>
              <a:ext uri="{FF2B5EF4-FFF2-40B4-BE49-F238E27FC236}">
                <a16:creationId xmlns:a16="http://schemas.microsoft.com/office/drawing/2014/main" id="{1E2C6A45-510F-4147-964D-A164435CAD02}"/>
              </a:ext>
            </a:extLst>
          </p:cNvPr>
          <p:cNvSpPr/>
          <p:nvPr/>
        </p:nvSpPr>
        <p:spPr>
          <a:xfrm>
            <a:off x="2961878" y="2174962"/>
            <a:ext cx="520321" cy="4640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318832" y="1402225"/>
            <a:ext cx="268271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Create relief and impressed printing using a range of printing media. Using colour mixing and overlapping colour prints.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6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Recording textures, patterns of mono printing.</a:t>
            </a:r>
            <a:endParaRPr lang="en-GB" sz="16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82199" y="1428988"/>
            <a:ext cx="268271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Using sketchbooks for recording various printing ideas, textures and styles.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6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Modify and adapt print to reflect man made patterns and artists’ work.</a:t>
            </a:r>
          </a:p>
        </p:txBody>
      </p:sp>
      <p:pic>
        <p:nvPicPr>
          <p:cNvPr id="2050" name="Picture 2" descr="Family how-to: make a relief print | Blog | Royal Academy of Art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22" y="4587205"/>
            <a:ext cx="2010883" cy="212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inocut tutorial; 15_patternprintbook. I remember this from art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843" y="4587205"/>
            <a:ext cx="1820905" cy="2150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ollyMooCrafts Monoprinting Craft For Kid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622" y="4587205"/>
            <a:ext cx="1792690" cy="2206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19954182">
            <a:off x="5938332" y="5429912"/>
            <a:ext cx="1428839" cy="138499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2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1.Relief printing</a:t>
            </a:r>
          </a:p>
          <a:p>
            <a:pPr algn="ctr"/>
            <a:r>
              <a:rPr lang="en-US" sz="12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2.Impressed printing</a:t>
            </a:r>
          </a:p>
          <a:p>
            <a:pPr algn="ctr"/>
            <a:r>
              <a:rPr lang="en-US" sz="1200" b="1" cap="none" spc="0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3.Mono printing</a:t>
            </a:r>
          </a:p>
          <a:p>
            <a:pPr algn="ctr"/>
            <a:r>
              <a:rPr lang="en-US" sz="12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examples</a:t>
            </a:r>
            <a:endParaRPr lang="en-US" sz="12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0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6525192">
            <a:off x="6019005" y="5168544"/>
            <a:ext cx="381955" cy="363865"/>
          </a:xfrm>
          <a:prstGeom prst="downArrow">
            <a:avLst>
              <a:gd name="adj1" fmla="val 53130"/>
              <a:gd name="adj2" fmla="val 50000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0" y="4617285"/>
            <a:ext cx="543591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1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2103560" y="5019706"/>
            <a:ext cx="543591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2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5124451" y="5379568"/>
            <a:ext cx="543591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3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pic>
        <p:nvPicPr>
          <p:cNvPr id="2056" name="Picture 8" descr="Antoni Gaudí, Park Güell mosaic | Каменная облицовка, Гауди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8570" y="5013640"/>
            <a:ext cx="1349995" cy="1779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19954182">
            <a:off x="9018398" y="5212057"/>
            <a:ext cx="1903174" cy="73866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Antoni Gaudi man-made patterns!</a:t>
            </a:r>
            <a:endParaRPr lang="en-US" sz="14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7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5717211">
            <a:off x="8645370" y="8688891"/>
            <a:ext cx="45719" cy="45719"/>
          </a:xfrm>
          <a:prstGeom prst="downArrow">
            <a:avLst>
              <a:gd name="adj1" fmla="val 53130"/>
              <a:gd name="adj2" fmla="val 50000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58" name="Picture 10" descr="Closeup Of Mosaic Of Colored Ceramic Tile By Antoni Gaudi At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4577" y="6147548"/>
            <a:ext cx="1548183" cy="64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8455691">
            <a:off x="10353173" y="5710144"/>
            <a:ext cx="280177" cy="468055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60" name="Picture 12" descr="Georgia O'Keeffe Printed Poinsettias | Prints, Poinsettia, Georgia ...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57" r="22979" b="11454"/>
          <a:stretch/>
        </p:blipFill>
        <p:spPr bwMode="auto">
          <a:xfrm>
            <a:off x="7279064" y="5379568"/>
            <a:ext cx="1684193" cy="141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6307225" y="5012843"/>
            <a:ext cx="2971619" cy="30777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Georgia O’Keefe printing!</a:t>
            </a:r>
            <a:endParaRPr lang="en-US" sz="14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33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8455691">
            <a:off x="7058987" y="5348486"/>
            <a:ext cx="201493" cy="200604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80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07E8FC8-AC84-4B75-9580-173F0AB3BF6B}"/>
              </a:ext>
            </a:extLst>
          </p:cNvPr>
          <p:cNvSpPr txBox="1"/>
          <p:nvPr/>
        </p:nvSpPr>
        <p:spPr>
          <a:xfrm>
            <a:off x="263047" y="150313"/>
            <a:ext cx="76534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Sherdley Primary School: Art Knowledge Organiser.</a:t>
            </a:r>
          </a:p>
          <a:p>
            <a:r>
              <a:rPr lang="en-GB" sz="2400" b="1" u="sng" dirty="0" smtClean="0">
                <a:solidFill>
                  <a:srgbClr val="FF0066"/>
                </a:solidFill>
                <a:latin typeface="XCCW Joined 1a" panose="03050602040000000000" pitchFamily="66" charset="0"/>
              </a:rPr>
              <a:t>Printing: UKS2</a:t>
            </a:r>
            <a:endParaRPr lang="en-GB" b="1" u="sng" dirty="0">
              <a:solidFill>
                <a:srgbClr val="FF0066"/>
              </a:solidFill>
              <a:latin typeface="XCCW Joined 1a" panose="03050602040000000000" pitchFamily="66" charset="0"/>
            </a:endParaRPr>
          </a:p>
        </p:txBody>
      </p:sp>
      <p:sp>
        <p:nvSpPr>
          <p:cNvPr id="5" name="Rectangle: Rounded Corners 8">
            <a:extLst>
              <a:ext uri="{FF2B5EF4-FFF2-40B4-BE49-F238E27FC236}">
                <a16:creationId xmlns:a16="http://schemas.microsoft.com/office/drawing/2014/main" id="{3E3A019C-ECCF-4EDB-87D8-726DD76D8465}"/>
              </a:ext>
            </a:extLst>
          </p:cNvPr>
          <p:cNvSpPr/>
          <p:nvPr/>
        </p:nvSpPr>
        <p:spPr>
          <a:xfrm>
            <a:off x="161422" y="961791"/>
            <a:ext cx="2943616" cy="3112668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7C80"/>
              </a:solidFill>
            </a:endParaRPr>
          </a:p>
        </p:txBody>
      </p:sp>
      <p:sp>
        <p:nvSpPr>
          <p:cNvPr id="6" name="Rectangle: Rounded Corners 9">
            <a:extLst>
              <a:ext uri="{FF2B5EF4-FFF2-40B4-BE49-F238E27FC236}">
                <a16:creationId xmlns:a16="http://schemas.microsoft.com/office/drawing/2014/main" id="{B9CC20A1-3381-47E5-90A3-CF7F70263CA7}"/>
              </a:ext>
            </a:extLst>
          </p:cNvPr>
          <p:cNvSpPr/>
          <p:nvPr/>
        </p:nvSpPr>
        <p:spPr>
          <a:xfrm>
            <a:off x="3288011" y="961791"/>
            <a:ext cx="2943616" cy="3112668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790F467-1F69-47D3-99A4-ED8C1EA1C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449075"/>
              </p:ext>
            </p:extLst>
          </p:nvPr>
        </p:nvGraphicFramePr>
        <p:xfrm>
          <a:off x="6392239" y="724572"/>
          <a:ext cx="5535904" cy="3664548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808806">
                  <a:extLst>
                    <a:ext uri="{9D8B030D-6E8A-4147-A177-3AD203B41FA5}">
                      <a16:colId xmlns:a16="http://schemas.microsoft.com/office/drawing/2014/main" val="317216896"/>
                    </a:ext>
                  </a:extLst>
                </a:gridCol>
                <a:gridCol w="3727098">
                  <a:extLst>
                    <a:ext uri="{9D8B030D-6E8A-4147-A177-3AD203B41FA5}">
                      <a16:colId xmlns:a16="http://schemas.microsoft.com/office/drawing/2014/main" val="1346098601"/>
                    </a:ext>
                  </a:extLst>
                </a:gridCol>
              </a:tblGrid>
              <a:tr h="484909"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screen printing</a:t>
                      </a:r>
                      <a:endParaRPr lang="en-GB" sz="18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printing technique</a:t>
                      </a:r>
                      <a:r>
                        <a:rPr lang="en-GB" sz="1200" b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where a mesh is used to transfer ink/paint onto fabric or paper. A stencil is used to block out certain areas of the print. </a:t>
                      </a:r>
                      <a:endParaRPr lang="en-GB" sz="12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10236"/>
                  </a:ext>
                </a:extLst>
              </a:tr>
              <a:tr h="484909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materials</a:t>
                      </a:r>
                      <a:endParaRPr lang="en-GB" sz="16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The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objects and substances used to create a piece of artwork.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174787"/>
                  </a:ext>
                </a:extLst>
              </a:tr>
              <a:tr h="872836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printing</a:t>
                      </a:r>
                      <a:endParaRPr lang="en-GB" sz="20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reproduction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of an original piece of art done using paint/ink. Often by pressing on top of the original with another material to create a copy.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2281660"/>
                  </a:ext>
                </a:extLst>
              </a:tr>
              <a:tr h="478003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evaluate</a:t>
                      </a:r>
                      <a:endParaRPr lang="en-GB" sz="16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Discussing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work to assess its particular strengths and weaknesses.</a:t>
                      </a:r>
                      <a:endParaRPr lang="en-GB" sz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3428907"/>
                  </a:ext>
                </a:extLst>
              </a:tr>
              <a:tr h="678873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techniques</a:t>
                      </a:r>
                      <a:endParaRPr lang="en-GB" sz="20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The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manner in which an artist employs his/her skills to complete a piece of artwork. Here, this includes screen, mono, impressed and relief printing. 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52722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5D40E08-CD4D-4C97-8B17-4FBF2478B8B9}"/>
              </a:ext>
            </a:extLst>
          </p:cNvPr>
          <p:cNvSpPr txBox="1"/>
          <p:nvPr/>
        </p:nvSpPr>
        <p:spPr>
          <a:xfrm>
            <a:off x="1057033" y="986842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</a:t>
            </a:r>
            <a:r>
              <a:rPr lang="en-GB" b="1" u="sng" dirty="0" smtClean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5</a:t>
            </a:r>
            <a:endParaRPr lang="en-GB" b="1" u="sng" dirty="0">
              <a:solidFill>
                <a:schemeClr val="bg1">
                  <a:lumMod val="75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FCD91C-E28B-437C-B645-A39623B08E51}"/>
              </a:ext>
            </a:extLst>
          </p:cNvPr>
          <p:cNvSpPr txBox="1"/>
          <p:nvPr/>
        </p:nvSpPr>
        <p:spPr>
          <a:xfrm>
            <a:off x="4183622" y="986842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</a:t>
            </a:r>
            <a:r>
              <a:rPr lang="en-GB" b="1" u="sng" dirty="0" smtClean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6</a:t>
            </a:r>
            <a:endParaRPr lang="en-GB" b="1" u="sng" dirty="0">
              <a:solidFill>
                <a:schemeClr val="bg1">
                  <a:lumMod val="75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8515244" y="0"/>
            <a:ext cx="3735503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Perfect printing </a:t>
            </a:r>
            <a:r>
              <a:rPr lang="en-US" sz="1600" b="1" cap="none" spc="0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vocabulary</a:t>
            </a:r>
            <a:r>
              <a:rPr lang="en-US" sz="1600" b="1" cap="none" spc="0" dirty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!</a:t>
            </a:r>
          </a:p>
        </p:txBody>
      </p:sp>
      <p:sp>
        <p:nvSpPr>
          <p:cNvPr id="11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783312">
            <a:off x="10106572" y="385369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Arrow: Right 17">
            <a:extLst>
              <a:ext uri="{FF2B5EF4-FFF2-40B4-BE49-F238E27FC236}">
                <a16:creationId xmlns:a16="http://schemas.microsoft.com/office/drawing/2014/main" id="{1E2C6A45-510F-4147-964D-A164435CAD02}"/>
              </a:ext>
            </a:extLst>
          </p:cNvPr>
          <p:cNvSpPr/>
          <p:nvPr/>
        </p:nvSpPr>
        <p:spPr>
          <a:xfrm>
            <a:off x="2961878" y="2174962"/>
            <a:ext cx="520321" cy="4640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318832" y="1402225"/>
            <a:ext cx="268271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Design different prints and combining these using different materials.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6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Discuss and evaluate own work and that of others,</a:t>
            </a:r>
            <a:endParaRPr lang="en-GB" sz="16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82199" y="1428988"/>
            <a:ext cx="268271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Build up drawings and images of whole or parts of items using various techniques.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4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</p:txBody>
      </p:sp>
      <p:pic>
        <p:nvPicPr>
          <p:cNvPr id="3074" name="Picture 2" descr="Easy Screen Printing | Paren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22" y="4196817"/>
            <a:ext cx="2794735" cy="252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Arty Crafty Studio: Simple Easy Screenprinting with Kid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995" y="4196818"/>
            <a:ext cx="2139292" cy="252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1325964">
            <a:off x="4297164" y="4420240"/>
            <a:ext cx="3735503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Printing types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18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783312">
            <a:off x="5293870" y="4541077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078" name="Picture 6" descr="Spooky Tree Kandinsky Inspired Circle Art | Arty Crafty Kid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4989" y="4481549"/>
            <a:ext cx="1998587" cy="224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Miro Art Lesson | Elementary art projects, Art lessons for kid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40131" y="4481549"/>
            <a:ext cx="1706782" cy="224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1325964">
            <a:off x="8680641" y="4541338"/>
            <a:ext cx="1386065" cy="83099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Miro printing ideas!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19512741">
            <a:off x="8803159" y="5806555"/>
            <a:ext cx="1474550" cy="83099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Kandinsky printing ideas!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3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783312">
            <a:off x="8882961" y="5250623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4528740">
            <a:off x="9909966" y="6266485"/>
            <a:ext cx="336325" cy="378165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082" name="Picture 10" descr="Morningside Primary on Twitter: &quot;#year6 were overlaying colours in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517" y="5177724"/>
            <a:ext cx="1672775" cy="155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73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1742</TotalTime>
  <Words>571</Words>
  <Application>Microsoft Office PowerPoint</Application>
  <PresentationFormat>Widescreen</PresentationFormat>
  <Paragraphs>89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Wingdings</vt:lpstr>
      <vt:lpstr>XCCW Joined 1a</vt:lpstr>
      <vt:lpstr>Office Theme</vt:lpstr>
      <vt:lpstr>PowerPoint Presentation</vt:lpstr>
      <vt:lpstr>PowerPoint Presentation</vt:lpstr>
      <vt:lpstr>PowerPoint Presentation</vt:lpstr>
    </vt:vector>
  </TitlesOfParts>
  <Company>St Helens Schools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James</dc:creator>
  <cp:lastModifiedBy>Emily James</cp:lastModifiedBy>
  <cp:revision>12</cp:revision>
  <dcterms:created xsi:type="dcterms:W3CDTF">2020-05-14T11:55:31Z</dcterms:created>
  <dcterms:modified xsi:type="dcterms:W3CDTF">2020-06-11T12:35:19Z</dcterms:modified>
</cp:coreProperties>
</file>