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53F5"/>
    <a:srgbClr val="8D42C6"/>
    <a:srgbClr val="9933FF"/>
    <a:srgbClr val="9D67D3"/>
    <a:srgbClr val="A66BD3"/>
    <a:srgbClr val="AB64D6"/>
    <a:srgbClr val="9900FF"/>
    <a:srgbClr val="9236CA"/>
    <a:srgbClr val="A469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B5D62F2-B8B9-4B33-9FC5-358709EED7EB}" v="2" dt="2024-06-04T06:27:26.36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>
      <p:cViewPr varScale="1">
        <p:scale>
          <a:sx n="66" d="100"/>
          <a:sy n="66" d="100"/>
        </p:scale>
        <p:origin x="2428" y="6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3542B5-94AC-05E9-4084-D39A4885F4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D1574F-E44D-42E7-9D65-6C86DBF3D56B}" type="datetimeFigureOut">
              <a:rPr lang="en-GB"/>
              <a:pPr>
                <a:defRPr/>
              </a:pPr>
              <a:t>14/11/2024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E7CFB4-47D1-F352-EE10-EED62CA422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5DD922-E002-BCBF-C1A9-BC0EBB1A9A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F6AED3-3548-47F7-A4DB-74355E327A94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0407368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3D1445-0014-BB7C-AC4B-D43BC9CD95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781664-E319-4AD5-B5CB-90E0AF1F9474}" type="datetimeFigureOut">
              <a:rPr lang="en-GB"/>
              <a:pPr>
                <a:defRPr/>
              </a:pPr>
              <a:t>14/11/2024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3CA07B-074F-2A71-0965-4E7C786360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F67CD5-AA9C-9394-5344-1C875F2799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2B8A81-2587-4B94-8310-216968A3FFE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3844226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7EEFB8-CF7B-3DBB-51CD-548D54A9D4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19F899-1026-4E5D-9CFE-DB97F8CC05B4}" type="datetimeFigureOut">
              <a:rPr lang="en-GB"/>
              <a:pPr>
                <a:defRPr/>
              </a:pPr>
              <a:t>14/11/2024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511DB5-1687-4F44-643B-8929D43CE5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8CDC4F-144D-3FC2-CC08-96B15E92D8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8CFBF8-20BF-4AB7-B3DA-C4936068C19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806057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CBAF14E7-F5EA-E2A7-10F7-E0F201F00D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0397CA-5EEA-4EB7-A8CC-A07C73DF8945}" type="datetimeFigureOut">
              <a:rPr lang="en-GB"/>
              <a:pPr>
                <a:defRPr/>
              </a:pPr>
              <a:t>14/11/2024</a:t>
            </a:fld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72EA0F2-18E2-3CE0-343F-4CE788FD07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283C9AE3-7871-DA4D-570A-61CF850808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B00115-9766-4D55-9E5A-BA4EB30A28DB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4825065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F3ABC9A3-A4B5-6250-BB32-3554045CAA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59CB38-9B0E-4207-A044-EE5488A30003}" type="datetimeFigureOut">
              <a:rPr lang="en-GB"/>
              <a:pPr>
                <a:defRPr/>
              </a:pPr>
              <a:t>14/11/2024</a:t>
            </a:fld>
            <a:endParaRPr lang="en-GB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94309C78-E58B-901D-7DFB-17408A8326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5697A02-E2B2-BFC4-03A2-CE1400092E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01E3B07-25D1-41D2-9AC8-0AFB7D52AEB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191758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F7DFDA92-7446-25CA-F7C6-E6C2E50146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3F6558-1CB3-4F30-B0B2-71502D949DD5}" type="datetimeFigureOut">
              <a:rPr lang="en-GB"/>
              <a:pPr>
                <a:defRPr/>
              </a:pPr>
              <a:t>14/11/2024</a:t>
            </a:fld>
            <a:endParaRPr lang="en-GB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CC44DB32-53DD-A681-0DD3-30EAECA127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E31C82F5-C657-82C0-C273-8050199D50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3C4803-7A52-4997-B835-B12E7C9E9C55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5188419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0FA03E0B-F06C-E912-B654-10040E1212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78C61E-5B15-4CE0-BBCD-44F2DD0725CF}" type="datetimeFigureOut">
              <a:rPr lang="en-GB"/>
              <a:pPr>
                <a:defRPr/>
              </a:pPr>
              <a:t>14/11/2024</a:t>
            </a:fld>
            <a:endParaRPr lang="en-GB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3FF54722-8052-652F-8935-0DE42280F2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9D904087-7261-C22C-BEE6-831DD01704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6C2265-833D-4863-A2D6-37D741EAFAA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749452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07EAA43-B7BC-5733-DA3B-BF50380C58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F3DAAC-A339-424A-8AF9-C52D275D5B0D}" type="datetimeFigureOut">
              <a:rPr lang="en-GB"/>
              <a:pPr>
                <a:defRPr/>
              </a:pPr>
              <a:t>14/11/2024</a:t>
            </a:fld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2F58753A-1982-06B9-3554-1F21BBB2A7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97890C0-8796-85DA-BDC5-1BA07E7327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E9AAA2-71DD-4762-B663-323BA87E0B2D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5603278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0765A244-51F5-3742-100C-24F918765E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C5C492-5F3D-4A8E-AE0C-6CA5F922BE16}" type="datetimeFigureOut">
              <a:rPr lang="en-GB"/>
              <a:pPr>
                <a:defRPr/>
              </a:pPr>
              <a:t>14/11/2024</a:t>
            </a:fld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FBA391F-761B-7B21-9B1B-D57E264E1D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E72F484-C4F9-0F4F-04B2-ACBB9E279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631C96-8EF7-4614-BDDF-C9555ED0B48B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9087204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179A38-8FEE-C088-5979-87133E2383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D613EB-56AB-4E87-A110-A13800E81E53}" type="datetimeFigureOut">
              <a:rPr lang="en-GB"/>
              <a:pPr>
                <a:defRPr/>
              </a:pPr>
              <a:t>14/11/2024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C2562E-C572-3032-83D5-BBCE11149E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FC321A-5C80-5E50-EF34-B7C84933F1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7C2C96-D023-492C-BD8C-7178619CC846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9376081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E6D611-9E00-5CA0-E69D-156317DCA3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DCB042-7681-4BBE-BDE6-7E325276E972}" type="datetimeFigureOut">
              <a:rPr lang="en-GB"/>
              <a:pPr>
                <a:defRPr/>
              </a:pPr>
              <a:t>14/11/2024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D617FA-F749-1590-D747-17D66C03CE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FCA4D3-B1EF-848D-D1AB-7F4E332EDD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3DA583-AA42-431E-9D9A-C7F3EDCADF2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6498972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E2F0262-6F96-7472-64EE-A28CDE9B86FC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342900" y="366713"/>
            <a:ext cx="61722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GB" altLang="en-US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EA835466-E45E-4A7E-7C8B-60D2B5E1403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342900" y="2133600"/>
            <a:ext cx="6172200" cy="603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GB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9E9051-E2D0-52D1-39E0-2646C65618D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42900" y="8475663"/>
            <a:ext cx="16002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17DDBE8-6D81-4282-8812-435988A68748}" type="datetimeFigureOut">
              <a:rPr lang="en-GB"/>
              <a:pPr>
                <a:defRPr/>
              </a:pPr>
              <a:t>14/11/2024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88C6ED-3F94-076B-865D-EABB1BD8CD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43150" y="8475663"/>
            <a:ext cx="21717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338333-2CAC-9D36-032F-BE752EE256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14900" y="8475663"/>
            <a:ext cx="1600200" cy="4857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B7628EC2-562D-44C9-B80D-814435CBF228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3363B7FD-48FE-BD03-0771-A592E628EB1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0460707"/>
              </p:ext>
            </p:extLst>
          </p:nvPr>
        </p:nvGraphicFramePr>
        <p:xfrm>
          <a:off x="0" y="1522671"/>
          <a:ext cx="6871692" cy="549317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380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09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239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66419"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solidFill>
                            <a:schemeClr val="tx1"/>
                          </a:solidFill>
                        </a:rPr>
                        <a:t>PSED</a:t>
                      </a:r>
                    </a:p>
                  </a:txBody>
                  <a:tcPr marL="91447" marR="91447" marT="45703" marB="45703">
                    <a:solidFill>
                      <a:srgbClr val="9933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>
                          <a:solidFill>
                            <a:schemeClr val="tx1"/>
                          </a:solidFill>
                        </a:rPr>
                        <a:t>Communication</a:t>
                      </a:r>
                      <a:r>
                        <a:rPr lang="en-GB" sz="1200" b="1" baseline="0" dirty="0">
                          <a:solidFill>
                            <a:schemeClr val="tx1"/>
                          </a:solidFill>
                        </a:rPr>
                        <a:t> and Language</a:t>
                      </a:r>
                      <a:endParaRPr lang="en-GB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1447" marR="91447" marT="45703" marB="45703">
                    <a:solidFill>
                      <a:srgbClr val="9933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/>
                        <a:t>Physical</a:t>
                      </a:r>
                      <a:r>
                        <a:rPr lang="en-GB" sz="1200" b="1" baseline="0" dirty="0"/>
                        <a:t> Development</a:t>
                      </a:r>
                      <a:endParaRPr lang="en-GB" sz="1200" b="1" dirty="0"/>
                    </a:p>
                  </a:txBody>
                  <a:tcPr marL="91447" marR="91447" marT="45703" marB="45703">
                    <a:solidFill>
                      <a:srgbClr val="993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13162">
                <a:tc>
                  <a:txBody>
                    <a:bodyPr/>
                    <a:lstStyle/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0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Continue to separate from parents/carers and become involved in play. </a:t>
                      </a:r>
                      <a:endParaRPr lang="en-GB" sz="10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Share/take turns with other children.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Listen</a:t>
                      </a:r>
                      <a:r>
                        <a:rPr lang="en-GB" sz="10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to/follow nursery rules and routines. 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Become</a:t>
                      </a:r>
                      <a:r>
                        <a:rPr lang="en-GB" sz="10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increasingly independent- self-help skills eg washing hands, toileting, snack, putting on aprons and coats, zipping up coats. 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0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Attend collective worship.</a:t>
                      </a:r>
                      <a:endParaRPr lang="en-GB" sz="10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7" marR="91447" marT="45703" marB="45703"/>
                </a:tc>
                <a:tc>
                  <a:txBody>
                    <a:bodyPr/>
                    <a:lstStyle/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Develop communication skills</a:t>
                      </a:r>
                      <a:r>
                        <a:rPr lang="en-GB" sz="10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and vocabulary.</a:t>
                      </a:r>
                      <a:endParaRPr lang="en-GB" sz="10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Listen</a:t>
                      </a:r>
                      <a:r>
                        <a:rPr lang="en-GB" sz="10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and respond to adults and peers. 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0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Listen to and follow simple instructions. 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0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Understand a question or instruction with 2 parts. 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0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Build a repertoire of songs and rhymes linked to topic.</a:t>
                      </a:r>
                    </a:p>
                    <a:p>
                      <a:pPr marL="0" lvl="0" indent="0">
                        <a:buFont typeface="Arial" panose="020B0604020202020204" pitchFamily="34" charset="0"/>
                        <a:buNone/>
                      </a:pPr>
                      <a:endParaRPr lang="en-GB" sz="90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7" marR="91447" marT="45703" marB="45703"/>
                </a:tc>
                <a:tc>
                  <a:txBody>
                    <a:bodyPr/>
                    <a:lstStyle/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dirty="0"/>
                        <a:t>Children will explore</a:t>
                      </a:r>
                      <a:r>
                        <a:rPr lang="en-GB" sz="900" baseline="0" dirty="0"/>
                        <a:t> </a:t>
                      </a:r>
                      <a:r>
                        <a:rPr lang="en-GB" sz="900" dirty="0"/>
                        <a:t> a variety of malleable materials</a:t>
                      </a:r>
                      <a:r>
                        <a:rPr lang="en-GB" sz="900" baseline="0" dirty="0"/>
                        <a:t> and tools.</a:t>
                      </a:r>
                      <a:endParaRPr lang="en-GB" sz="900" dirty="0"/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dirty="0"/>
                        <a:t>Children will use the muscles in their hands and arms to make big movements and bring together hand and eye movements.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dirty="0"/>
                        <a:t>Develop</a:t>
                      </a:r>
                      <a:r>
                        <a:rPr lang="en-GB" sz="900" baseline="0" dirty="0"/>
                        <a:t> gross motor movements including music and movement, riding, balancing and climbing.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baseline="0" dirty="0"/>
                        <a:t>Develop fine motor movements including construction activities, mark-making, threading, cutting, pouring, peeling, digging etc. </a:t>
                      </a:r>
                      <a:endParaRPr lang="en-GB" sz="900" dirty="0"/>
                    </a:p>
                  </a:txBody>
                  <a:tcPr marL="91447" marR="91447" marT="45703" marB="45703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1616">
                <a:tc>
                  <a:txBody>
                    <a:bodyPr/>
                    <a:lstStyle/>
                    <a:p>
                      <a:pPr algn="ctr"/>
                      <a:r>
                        <a:rPr lang="en-GB" sz="1100" b="1" dirty="0"/>
                        <a:t>Mathematics</a:t>
                      </a:r>
                    </a:p>
                  </a:txBody>
                  <a:tcPr marL="91447" marR="91447" marT="45703" marB="45703">
                    <a:solidFill>
                      <a:srgbClr val="9933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dirty="0"/>
                        <a:t>Literacy</a:t>
                      </a:r>
                    </a:p>
                  </a:txBody>
                  <a:tcPr marL="91447" marR="91447" marT="45703" marB="45703">
                    <a:solidFill>
                      <a:srgbClr val="9933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dirty="0"/>
                        <a:t>Understanding the World</a:t>
                      </a:r>
                    </a:p>
                  </a:txBody>
                  <a:tcPr marL="91447" marR="91447" marT="45703" marB="45703">
                    <a:solidFill>
                      <a:srgbClr val="993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87236">
                <a:tc>
                  <a:txBody>
                    <a:bodyPr/>
                    <a:lstStyle/>
                    <a:p>
                      <a:pPr marL="171450" indent="-171450" algn="l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0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Ten Town.</a:t>
                      </a:r>
                    </a:p>
                    <a:p>
                      <a:pPr marL="171450" indent="-171450" algn="l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0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Compare objects by size. </a:t>
                      </a:r>
                    </a:p>
                    <a:p>
                      <a:pPr marL="171450" indent="-171450" algn="l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0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Develop use of positional language.</a:t>
                      </a:r>
                    </a:p>
                    <a:p>
                      <a:pPr marL="171450" indent="-171450" algn="l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0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Subitise, count, match numerals and amounts.</a:t>
                      </a:r>
                    </a:p>
                    <a:p>
                      <a:pPr marL="171450" indent="-171450" algn="l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0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Explore and create patterns.</a:t>
                      </a:r>
                    </a:p>
                    <a:p>
                      <a:pPr marL="171450" indent="-171450" algn="l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0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Explore 2D/3D shapes. </a:t>
                      </a:r>
                    </a:p>
                    <a:p>
                      <a:pPr marL="171450" indent="-171450" algn="l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0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Number songs and rhymes. </a:t>
                      </a:r>
                    </a:p>
                    <a:p>
                      <a:pPr marL="171450" indent="-171450" algn="l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endParaRPr lang="en-GB" sz="1000" baseline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171450" indent="-171450" algn="l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endParaRPr lang="en-GB" sz="800" baseline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GB" sz="900" b="1" u="none" baseline="0" dirty="0"/>
                        <a:t>Reading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u="none" baseline="0" dirty="0"/>
                        <a:t>Develop phonological awareness.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u="none" baseline="0" dirty="0"/>
                        <a:t>Children enjoy looking at books independently. 	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u="none" baseline="0" dirty="0"/>
                        <a:t>Know different parts of a book </a:t>
                      </a:r>
                      <a:r>
                        <a:rPr lang="en-GB" sz="900" u="none" baseline="0" dirty="0" err="1"/>
                        <a:t>eg</a:t>
                      </a:r>
                      <a:r>
                        <a:rPr lang="en-GB" sz="900" u="none" baseline="0" dirty="0"/>
                        <a:t> front cover, turn pages one at a time.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u="none" baseline="0" dirty="0"/>
                        <a:t>Engage in extended conversations about stories, learning new vocabulary.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GB" sz="900" b="1" u="none" baseline="0" dirty="0"/>
                        <a:t>Core books-  </a:t>
                      </a:r>
                      <a:r>
                        <a:rPr lang="en-GB" sz="900" b="0" u="none" baseline="0" dirty="0"/>
                        <a:t>Owl Babies by Martin Waddle and Stickman by Julia Donaldson 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GB" sz="900" b="1" u="none" baseline="0" dirty="0"/>
                        <a:t>Writing 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b="0" u="none" baseline="0" dirty="0"/>
                        <a:t>Children make random marks with their fingers and some natural and man-made tools.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b="0" u="none" baseline="0" dirty="0"/>
                        <a:t>Show a preference for a dominant hand.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b="0" u="none" baseline="0" dirty="0"/>
                        <a:t>Use one-handed tools and equipment, for example, making snips in paper with scissors.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b="0" u="none" baseline="0" dirty="0"/>
                        <a:t>Make marks to stand for their name.</a:t>
                      </a:r>
                    </a:p>
                  </a:txBody>
                  <a:tcPr marL="91447" marR="91447" marT="45703" marB="45703"/>
                </a:tc>
                <a:tc>
                  <a:txBody>
                    <a:bodyPr/>
                    <a:lstStyle/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0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Children explore different ingredients including sand, water, flour, pasta, dough, mud and a variety of malleable materials.  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0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Talk about what they see, using a wide vocabulary.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0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Plant seeds and care for growing plants.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0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Begin to understand the need to respect and care for the natural environment and all living things.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0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Talk about the differences between materials and changes they notice.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0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Continue to develop positive attitudes about differences between people. 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0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Learn about the Christmas story and talk about celebrations. </a:t>
                      </a:r>
                    </a:p>
                  </a:txBody>
                  <a:tcPr marL="91447" marR="91447" marT="45703" marB="45703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D5F634E8-9765-4B03-7898-D3326AFA63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2478428"/>
              </p:ext>
            </p:extLst>
          </p:nvPr>
        </p:nvGraphicFramePr>
        <p:xfrm>
          <a:off x="0" y="6948265"/>
          <a:ext cx="6858000" cy="21030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7336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243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16023">
                <a:tc>
                  <a:txBody>
                    <a:bodyPr/>
                    <a:lstStyle/>
                    <a:p>
                      <a:pPr algn="ctr"/>
                      <a:r>
                        <a:rPr lang="en-GB" sz="900" b="1" dirty="0"/>
                        <a:t>Expressive Art &amp; Design</a:t>
                      </a:r>
                    </a:p>
                  </a:txBody>
                  <a:tcPr marL="91434" marR="91434" marT="45692" marB="45692">
                    <a:solidFill>
                      <a:srgbClr val="9933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1" dirty="0"/>
                        <a:t>Any other Information:</a:t>
                      </a:r>
                    </a:p>
                  </a:txBody>
                  <a:tcPr marL="91434" marR="91434" marT="45692" marB="45692">
                    <a:solidFill>
                      <a:srgbClr val="993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34119">
                <a:tc>
                  <a:txBody>
                    <a:bodyPr/>
                    <a:lstStyle/>
                    <a:p>
                      <a:pPr marL="0" lvl="0" indent="0">
                        <a:buFont typeface="Arial" panose="020B0604020202020204" pitchFamily="34" charset="0"/>
                        <a:buNone/>
                      </a:pPr>
                      <a:r>
                        <a:rPr lang="en-GB" sz="105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Children participate in art activities with adult support to explore a variety of tools and techniques- including painting, cutting, sticking, mark-making and printing. </a:t>
                      </a:r>
                    </a:p>
                    <a:p>
                      <a:pPr marL="0" lvl="0" indent="0">
                        <a:buFont typeface="Arial" panose="020B0604020202020204" pitchFamily="34" charset="0"/>
                        <a:buNone/>
                      </a:pPr>
                      <a:r>
                        <a:rPr lang="en-GB" sz="105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Develop pretend play.</a:t>
                      </a:r>
                    </a:p>
                    <a:p>
                      <a:pPr marL="0" lvl="0" indent="0">
                        <a:buFont typeface="Arial" panose="020B0604020202020204" pitchFamily="34" charset="0"/>
                        <a:buNone/>
                      </a:pPr>
                      <a:r>
                        <a:rPr lang="en-GB" sz="105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Use imagination to develop storytelling, construction activities and small world play. </a:t>
                      </a:r>
                    </a:p>
                    <a:p>
                      <a:pPr marL="0" lvl="0" indent="0">
                        <a:buFont typeface="Arial" panose="020B0604020202020204" pitchFamily="34" charset="0"/>
                        <a:buNone/>
                      </a:pPr>
                      <a:r>
                        <a:rPr lang="en-GB" sz="105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Explore a variety of materials freely.</a:t>
                      </a:r>
                    </a:p>
                    <a:p>
                      <a:pPr marL="0" lvl="0" indent="0">
                        <a:buFont typeface="Arial" panose="020B0604020202020204" pitchFamily="34" charset="0"/>
                        <a:buNone/>
                      </a:pPr>
                      <a:r>
                        <a:rPr lang="en-GB" sz="105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Children respond by moving their whole bodies to sounds they enjoy, such as music or a regular beat, play instruments and join in with a variety of songs and rhymes. </a:t>
                      </a:r>
                    </a:p>
                    <a:p>
                      <a:pPr marL="0" lvl="0" indent="0">
                        <a:buFont typeface="Arial" panose="020B0604020202020204" pitchFamily="34" charset="0"/>
                        <a:buNone/>
                      </a:pPr>
                      <a:endParaRPr lang="en-GB" sz="100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4" marR="91434" marT="45692" marB="45692"/>
                </a:tc>
                <a:tc>
                  <a:txBody>
                    <a:bodyPr/>
                    <a:lstStyle/>
                    <a:p>
                      <a:pPr marL="285750" lvl="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GB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Remember to send children in practical clothing for Nursery in order to get outside all weathers.</a:t>
                      </a:r>
                    </a:p>
                    <a:p>
                      <a:pPr marL="285750" lvl="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GB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Please try to discourage children from bringing in toys from home unless they relate to our topic and can remain in school</a:t>
                      </a:r>
                      <a:r>
                        <a:rPr lang="en-GB" sz="9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285750" lvl="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9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Nursery</a:t>
                      </a:r>
                      <a:r>
                        <a:rPr lang="en-US" sz="90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Christmas Performance – Thursday 12</a:t>
                      </a:r>
                      <a:r>
                        <a:rPr lang="en-US" sz="900" kern="1200" baseline="300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</a:t>
                      </a:r>
                      <a:r>
                        <a:rPr lang="en-US" sz="90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Dec 9.30am – More details will follow </a:t>
                      </a:r>
                      <a:endParaRPr lang="en-GB" sz="9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GB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Christmas Party-</a:t>
                      </a:r>
                      <a:r>
                        <a:rPr lang="en-GB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Wednesday 18</a:t>
                      </a:r>
                      <a:r>
                        <a:rPr lang="en-GB" sz="900" kern="1200" baseline="30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</a:t>
                      </a:r>
                      <a:r>
                        <a:rPr lang="en-GB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December. All children invited to the morning session. </a:t>
                      </a:r>
                      <a:endParaRPr lang="en-GB" sz="9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4" marR="91434" marT="45692" marB="45692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2F0DECEF-B3C7-44AE-58EA-3E01EBAEA4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1500947"/>
              </p:ext>
            </p:extLst>
          </p:nvPr>
        </p:nvGraphicFramePr>
        <p:xfrm>
          <a:off x="1125538" y="-48352"/>
          <a:ext cx="4535487" cy="152400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840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00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313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4320"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/>
                        <a:t>William Gilbert Endowed Church of England Aided Primary School</a:t>
                      </a:r>
                      <a:endParaRPr lang="en-GB" sz="1200" i="1" dirty="0"/>
                    </a:p>
                  </a:txBody>
                  <a:tcPr marL="91436" marR="91436" marT="45721" marB="45721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5280"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1" u="sng" dirty="0"/>
                        <a:t>Curriculum Overview For Parents</a:t>
                      </a:r>
                    </a:p>
                  </a:txBody>
                  <a:tcPr marL="91436" marR="91436" marT="45721" marB="45721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320">
                <a:tc gridSpan="2"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Term -  Autumn</a:t>
                      </a:r>
                      <a:r>
                        <a:rPr lang="en-GB" sz="1200" baseline="0" dirty="0"/>
                        <a:t> 2</a:t>
                      </a:r>
                      <a:endParaRPr lang="en-GB" sz="1200" dirty="0"/>
                    </a:p>
                  </a:txBody>
                  <a:tcPr marL="91436" marR="91436" marT="45721" marB="45721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/>
                        <a:t>Year: Nursery</a:t>
                      </a:r>
                    </a:p>
                  </a:txBody>
                  <a:tcPr marL="91436" marR="91436" marT="45721" marB="4572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760"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1" dirty="0"/>
                        <a:t>Topic:</a:t>
                      </a:r>
                      <a:r>
                        <a:rPr lang="en-GB" sz="1600" b="1" baseline="0" dirty="0"/>
                        <a:t> Autumn/Christmas</a:t>
                      </a:r>
                      <a:endParaRPr lang="en-GB" sz="1600" b="1" i="1" dirty="0"/>
                    </a:p>
                  </a:txBody>
                  <a:tcPr marL="91436" marR="91436" marT="45721" marB="45721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5970"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Class: Nursery </a:t>
                      </a:r>
                    </a:p>
                  </a:txBody>
                  <a:tcPr marL="91436" marR="91436" marT="45721" marB="45721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Miss</a:t>
                      </a:r>
                      <a:r>
                        <a:rPr lang="en-GB" sz="1200" baseline="0" dirty="0"/>
                        <a:t> Glenny</a:t>
                      </a:r>
                      <a:endParaRPr lang="en-GB" sz="1200" dirty="0"/>
                    </a:p>
                  </a:txBody>
                  <a:tcPr marL="91436" marR="91436" marT="45721" marB="45721"/>
                </a:tc>
                <a:tc hMerge="1">
                  <a:txBody>
                    <a:bodyPr/>
                    <a:lstStyle/>
                    <a:p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2091" name="Picture 47" descr="http://www.williamgilbertend.derbyshire.sch.uk/Uploads/new-parent-overview-pictures/new_curriculum_overview_pictures/npo---nursery-a2-2014.png">
            <a:extLst>
              <a:ext uri="{FF2B5EF4-FFF2-40B4-BE49-F238E27FC236}">
                <a16:creationId xmlns:a16="http://schemas.microsoft.com/office/drawing/2014/main" id="{63933A71-C0AA-E11B-F73F-73819C03A6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01725" cy="1527175"/>
          </a:xfrm>
          <a:prstGeom prst="rect">
            <a:avLst/>
          </a:prstGeom>
          <a:solidFill>
            <a:srgbClr val="9236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92" name="Picture 47" descr="http://www.williamgilbertend.derbyshire.sch.uk/Uploads/new-parent-overview-pictures/new_curriculum_overview_pictures/npo---nursery-a2-2014.png">
            <a:extLst>
              <a:ext uri="{FF2B5EF4-FFF2-40B4-BE49-F238E27FC236}">
                <a16:creationId xmlns:a16="http://schemas.microsoft.com/office/drawing/2014/main" id="{C30B20CD-FC85-B373-0926-5C7BA3C339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0088" y="0"/>
            <a:ext cx="1077912" cy="1524010"/>
          </a:xfrm>
          <a:prstGeom prst="rect">
            <a:avLst/>
          </a:prstGeom>
          <a:solidFill>
            <a:srgbClr val="990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692696" y="1115616"/>
            <a:ext cx="144016" cy="216024"/>
          </a:xfrm>
          <a:prstGeom prst="rect">
            <a:avLst/>
          </a:prstGeom>
          <a:solidFill>
            <a:srgbClr val="9953F5"/>
          </a:solidFill>
          <a:ln>
            <a:solidFill>
              <a:srgbClr val="9953F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6453336" y="1075656"/>
            <a:ext cx="144016" cy="216024"/>
          </a:xfrm>
          <a:prstGeom prst="rect">
            <a:avLst/>
          </a:prstGeom>
          <a:solidFill>
            <a:srgbClr val="9953F5"/>
          </a:solidFill>
          <a:ln>
            <a:solidFill>
              <a:srgbClr val="9953F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/>
          <p:cNvSpPr txBox="1"/>
          <p:nvPr/>
        </p:nvSpPr>
        <p:spPr>
          <a:xfrm>
            <a:off x="620688" y="1084908"/>
            <a:ext cx="21602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>
                <a:latin typeface="Arial Rounded MT Bold" panose="020F0704030504030204" pitchFamily="34" charset="0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81328" y="1084908"/>
            <a:ext cx="21602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>
                <a:latin typeface="Arial Rounded MT Bold" panose="020F0704030504030204" pitchFamily="34" charset="0"/>
              </a:rPr>
              <a:t>2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24634</TotalTime>
  <Words>591</Words>
  <Application>Microsoft Office PowerPoint</Application>
  <PresentationFormat>On-screen Show (4:3)</PresentationFormat>
  <Paragraphs>65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Arial Rounded MT Bold</vt:lpstr>
      <vt:lpstr>Calibri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Ali</dc:creator>
  <cp:lastModifiedBy>E Mercer</cp:lastModifiedBy>
  <cp:revision>310</cp:revision>
  <cp:lastPrinted>2018-11-06T15:17:58Z</cp:lastPrinted>
  <dcterms:created xsi:type="dcterms:W3CDTF">2015-04-28T21:00:47Z</dcterms:created>
  <dcterms:modified xsi:type="dcterms:W3CDTF">2024-11-14T15:59:44Z</dcterms:modified>
</cp:coreProperties>
</file>