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6858000" cy="9144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59C3E9"/>
    <a:srgbClr val="FF0066"/>
    <a:srgbClr val="FFFF5B"/>
    <a:srgbClr val="FFFF3F"/>
    <a:srgbClr val="E1DA4B"/>
    <a:srgbClr val="231BFA"/>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BEEE97-267B-F936-FFA9-2DC4B0AB0529}" v="4" dt="2025-11-06T14:57:48.9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40" autoAdjust="0"/>
    <p:restoredTop sz="99714" autoAdjust="0"/>
  </p:normalViewPr>
  <p:slideViewPr>
    <p:cSldViewPr>
      <p:cViewPr varScale="1">
        <p:scale>
          <a:sx n="86" d="100"/>
          <a:sy n="86" d="100"/>
        </p:scale>
        <p:origin x="2892" y="9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Pearce" userId="S::epearce@williamgilbertend.derbyshire.sch.uk::2d13f2d6-694b-4d81-a060-b1559d273c44" providerId="AD" clId="Web-{BFBEEE97-267B-F936-FFA9-2DC4B0AB0529}"/>
    <pc:docChg chg="modSld">
      <pc:chgData name="Emily Pearce" userId="S::epearce@williamgilbertend.derbyshire.sch.uk::2d13f2d6-694b-4d81-a060-b1559d273c44" providerId="AD" clId="Web-{BFBEEE97-267B-F936-FFA9-2DC4B0AB0529}" dt="2025-11-06T14:57:47.091" v="1"/>
      <pc:docMkLst>
        <pc:docMk/>
      </pc:docMkLst>
      <pc:sldChg chg="modSp">
        <pc:chgData name="Emily Pearce" userId="S::epearce@williamgilbertend.derbyshire.sch.uk::2d13f2d6-694b-4d81-a060-b1559d273c44" providerId="AD" clId="Web-{BFBEEE97-267B-F936-FFA9-2DC4B0AB0529}" dt="2025-11-06T14:57:47.091" v="1"/>
        <pc:sldMkLst>
          <pc:docMk/>
          <pc:sldMk cId="0" sldId="257"/>
        </pc:sldMkLst>
        <pc:graphicFrameChg chg="mod modGraphic">
          <ac:chgData name="Emily Pearce" userId="S::epearce@williamgilbertend.derbyshire.sch.uk::2d13f2d6-694b-4d81-a060-b1559d273c44" providerId="AD" clId="Web-{BFBEEE97-267B-F936-FFA9-2DC4B0AB0529}" dt="2025-11-06T14:57:47.091" v="1"/>
          <ac:graphicFrameMkLst>
            <pc:docMk/>
            <pc:sldMk cId="0" sldId="257"/>
            <ac:graphicFrameMk id="4" creationId="{7200822B-AAA3-04F9-04DD-C74B53DB0E0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EB33312-BCD0-FA35-A377-D2F7718CB288}"/>
              </a:ext>
            </a:extLst>
          </p:cNvPr>
          <p:cNvSpPr>
            <a:spLocks noGrp="1"/>
          </p:cNvSpPr>
          <p:nvPr>
            <p:ph type="dt" sz="half" idx="10"/>
          </p:nvPr>
        </p:nvSpPr>
        <p:spPr/>
        <p:txBody>
          <a:bodyPr/>
          <a:lstStyle>
            <a:lvl1pPr>
              <a:defRPr/>
            </a:lvl1pPr>
          </a:lstStyle>
          <a:p>
            <a:pPr>
              <a:defRPr/>
            </a:pPr>
            <a:fld id="{9F124B6A-DA8F-4F77-A973-BCAFE2CC20B7}" type="datetimeFigureOut">
              <a:rPr lang="en-GB"/>
              <a:pPr>
                <a:defRPr/>
              </a:pPr>
              <a:t>07/11/2025</a:t>
            </a:fld>
            <a:endParaRPr lang="en-GB"/>
          </a:p>
        </p:txBody>
      </p:sp>
      <p:sp>
        <p:nvSpPr>
          <p:cNvPr id="5" name="Footer Placeholder 4">
            <a:extLst>
              <a:ext uri="{FF2B5EF4-FFF2-40B4-BE49-F238E27FC236}">
                <a16:creationId xmlns:a16="http://schemas.microsoft.com/office/drawing/2014/main" id="{638F44AA-F621-76A8-25EF-C0A4CB8A56BA}"/>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8B525B28-45B0-6A9F-9F3D-DE0E262916ED}"/>
              </a:ext>
            </a:extLst>
          </p:cNvPr>
          <p:cNvSpPr>
            <a:spLocks noGrp="1"/>
          </p:cNvSpPr>
          <p:nvPr>
            <p:ph type="sldNum" sz="quarter" idx="12"/>
          </p:nvPr>
        </p:nvSpPr>
        <p:spPr/>
        <p:txBody>
          <a:bodyPr/>
          <a:lstStyle>
            <a:lvl1pPr>
              <a:defRPr/>
            </a:lvl1pPr>
          </a:lstStyle>
          <a:p>
            <a:pPr>
              <a:defRPr/>
            </a:pPr>
            <a:fld id="{F4F666A5-B895-4960-9E3D-E59B5939A859}" type="slidenum">
              <a:rPr lang="en-GB" altLang="en-US"/>
              <a:pPr>
                <a:defRPr/>
              </a:pPr>
              <a:t>‹#›</a:t>
            </a:fld>
            <a:endParaRPr lang="en-GB" altLang="en-US"/>
          </a:p>
        </p:txBody>
      </p:sp>
    </p:spTree>
    <p:extLst>
      <p:ext uri="{BB962C8B-B14F-4D97-AF65-F5344CB8AC3E}">
        <p14:creationId xmlns:p14="http://schemas.microsoft.com/office/powerpoint/2010/main" val="1621864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40050F-E3F0-F538-401B-9ACD38AEE814}"/>
              </a:ext>
            </a:extLst>
          </p:cNvPr>
          <p:cNvSpPr>
            <a:spLocks noGrp="1"/>
          </p:cNvSpPr>
          <p:nvPr>
            <p:ph type="dt" sz="half" idx="10"/>
          </p:nvPr>
        </p:nvSpPr>
        <p:spPr/>
        <p:txBody>
          <a:bodyPr/>
          <a:lstStyle>
            <a:lvl1pPr>
              <a:defRPr/>
            </a:lvl1pPr>
          </a:lstStyle>
          <a:p>
            <a:pPr>
              <a:defRPr/>
            </a:pPr>
            <a:fld id="{B728F80E-506E-4AB3-AECF-3D7287B535C1}" type="datetimeFigureOut">
              <a:rPr lang="en-GB"/>
              <a:pPr>
                <a:defRPr/>
              </a:pPr>
              <a:t>07/11/2025</a:t>
            </a:fld>
            <a:endParaRPr lang="en-GB"/>
          </a:p>
        </p:txBody>
      </p:sp>
      <p:sp>
        <p:nvSpPr>
          <p:cNvPr id="5" name="Footer Placeholder 4">
            <a:extLst>
              <a:ext uri="{FF2B5EF4-FFF2-40B4-BE49-F238E27FC236}">
                <a16:creationId xmlns:a16="http://schemas.microsoft.com/office/drawing/2014/main" id="{17B641D4-F147-3FD5-8C34-154C92DE94BE}"/>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3BB83B54-520D-ADCE-EEBD-F8569CC17B05}"/>
              </a:ext>
            </a:extLst>
          </p:cNvPr>
          <p:cNvSpPr>
            <a:spLocks noGrp="1"/>
          </p:cNvSpPr>
          <p:nvPr>
            <p:ph type="sldNum" sz="quarter" idx="12"/>
          </p:nvPr>
        </p:nvSpPr>
        <p:spPr/>
        <p:txBody>
          <a:bodyPr/>
          <a:lstStyle>
            <a:lvl1pPr>
              <a:defRPr/>
            </a:lvl1pPr>
          </a:lstStyle>
          <a:p>
            <a:pPr>
              <a:defRPr/>
            </a:pPr>
            <a:fld id="{C071807E-B484-47AA-8446-8D5DDEAA01DA}" type="slidenum">
              <a:rPr lang="en-GB" altLang="en-US"/>
              <a:pPr>
                <a:defRPr/>
              </a:pPr>
              <a:t>‹#›</a:t>
            </a:fld>
            <a:endParaRPr lang="en-GB" altLang="en-US"/>
          </a:p>
        </p:txBody>
      </p:sp>
    </p:spTree>
    <p:extLst>
      <p:ext uri="{BB962C8B-B14F-4D97-AF65-F5344CB8AC3E}">
        <p14:creationId xmlns:p14="http://schemas.microsoft.com/office/powerpoint/2010/main" val="2753937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E6C7FB-23C5-4300-5D6F-22194041526E}"/>
              </a:ext>
            </a:extLst>
          </p:cNvPr>
          <p:cNvSpPr>
            <a:spLocks noGrp="1"/>
          </p:cNvSpPr>
          <p:nvPr>
            <p:ph type="dt" sz="half" idx="10"/>
          </p:nvPr>
        </p:nvSpPr>
        <p:spPr/>
        <p:txBody>
          <a:bodyPr/>
          <a:lstStyle>
            <a:lvl1pPr>
              <a:defRPr/>
            </a:lvl1pPr>
          </a:lstStyle>
          <a:p>
            <a:pPr>
              <a:defRPr/>
            </a:pPr>
            <a:fld id="{1132C7BE-3BBB-4CAC-BB29-5977EBEE17AD}" type="datetimeFigureOut">
              <a:rPr lang="en-GB"/>
              <a:pPr>
                <a:defRPr/>
              </a:pPr>
              <a:t>07/11/2025</a:t>
            </a:fld>
            <a:endParaRPr lang="en-GB"/>
          </a:p>
        </p:txBody>
      </p:sp>
      <p:sp>
        <p:nvSpPr>
          <p:cNvPr id="5" name="Footer Placeholder 4">
            <a:extLst>
              <a:ext uri="{FF2B5EF4-FFF2-40B4-BE49-F238E27FC236}">
                <a16:creationId xmlns:a16="http://schemas.microsoft.com/office/drawing/2014/main" id="{94AF0F00-02A2-1ABC-B821-0135FD46A61B}"/>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BDCDE60-7FAF-14BE-2C7C-A5F9FB72AA2C}"/>
              </a:ext>
            </a:extLst>
          </p:cNvPr>
          <p:cNvSpPr>
            <a:spLocks noGrp="1"/>
          </p:cNvSpPr>
          <p:nvPr>
            <p:ph type="sldNum" sz="quarter" idx="12"/>
          </p:nvPr>
        </p:nvSpPr>
        <p:spPr/>
        <p:txBody>
          <a:bodyPr/>
          <a:lstStyle>
            <a:lvl1pPr>
              <a:defRPr/>
            </a:lvl1pPr>
          </a:lstStyle>
          <a:p>
            <a:pPr>
              <a:defRPr/>
            </a:pPr>
            <a:fld id="{E4C0B62E-45C3-4621-879E-7D4FEC9BDA0A}" type="slidenum">
              <a:rPr lang="en-GB" altLang="en-US"/>
              <a:pPr>
                <a:defRPr/>
              </a:pPr>
              <a:t>‹#›</a:t>
            </a:fld>
            <a:endParaRPr lang="en-GB" altLang="en-US"/>
          </a:p>
        </p:txBody>
      </p:sp>
    </p:spTree>
    <p:extLst>
      <p:ext uri="{BB962C8B-B14F-4D97-AF65-F5344CB8AC3E}">
        <p14:creationId xmlns:p14="http://schemas.microsoft.com/office/powerpoint/2010/main" val="34061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1E5E5-C91E-1C96-7A96-F466EEE964B6}"/>
              </a:ext>
            </a:extLst>
          </p:cNvPr>
          <p:cNvSpPr>
            <a:spLocks noGrp="1"/>
          </p:cNvSpPr>
          <p:nvPr>
            <p:ph type="dt" sz="half" idx="10"/>
          </p:nvPr>
        </p:nvSpPr>
        <p:spPr/>
        <p:txBody>
          <a:bodyPr/>
          <a:lstStyle>
            <a:lvl1pPr>
              <a:defRPr/>
            </a:lvl1pPr>
          </a:lstStyle>
          <a:p>
            <a:pPr>
              <a:defRPr/>
            </a:pPr>
            <a:fld id="{FE91D781-2ED0-40FE-B9BC-1E53678EC7EA}" type="datetimeFigureOut">
              <a:rPr lang="en-GB"/>
              <a:pPr>
                <a:defRPr/>
              </a:pPr>
              <a:t>07/11/2025</a:t>
            </a:fld>
            <a:endParaRPr lang="en-GB"/>
          </a:p>
        </p:txBody>
      </p:sp>
      <p:sp>
        <p:nvSpPr>
          <p:cNvPr id="5" name="Footer Placeholder 4">
            <a:extLst>
              <a:ext uri="{FF2B5EF4-FFF2-40B4-BE49-F238E27FC236}">
                <a16:creationId xmlns:a16="http://schemas.microsoft.com/office/drawing/2014/main" id="{3364CE6B-B725-CBE9-2E11-6E311D680CCD}"/>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91D07C51-67C7-F313-B5C1-8B3BFDDB6862}"/>
              </a:ext>
            </a:extLst>
          </p:cNvPr>
          <p:cNvSpPr>
            <a:spLocks noGrp="1"/>
          </p:cNvSpPr>
          <p:nvPr>
            <p:ph type="sldNum" sz="quarter" idx="12"/>
          </p:nvPr>
        </p:nvSpPr>
        <p:spPr/>
        <p:txBody>
          <a:bodyPr/>
          <a:lstStyle>
            <a:lvl1pPr>
              <a:defRPr/>
            </a:lvl1pPr>
          </a:lstStyle>
          <a:p>
            <a:pPr>
              <a:defRPr/>
            </a:pPr>
            <a:fld id="{0488E026-7B7E-4462-B333-AD081FF79EC2}" type="slidenum">
              <a:rPr lang="en-GB" altLang="en-US"/>
              <a:pPr>
                <a:defRPr/>
              </a:pPr>
              <a:t>‹#›</a:t>
            </a:fld>
            <a:endParaRPr lang="en-GB" altLang="en-US"/>
          </a:p>
        </p:txBody>
      </p:sp>
    </p:spTree>
    <p:extLst>
      <p:ext uri="{BB962C8B-B14F-4D97-AF65-F5344CB8AC3E}">
        <p14:creationId xmlns:p14="http://schemas.microsoft.com/office/powerpoint/2010/main" val="1695693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667F25-F822-E238-9807-ACC3D1C2010A}"/>
              </a:ext>
            </a:extLst>
          </p:cNvPr>
          <p:cNvSpPr>
            <a:spLocks noGrp="1"/>
          </p:cNvSpPr>
          <p:nvPr>
            <p:ph type="dt" sz="half" idx="10"/>
          </p:nvPr>
        </p:nvSpPr>
        <p:spPr/>
        <p:txBody>
          <a:bodyPr/>
          <a:lstStyle>
            <a:lvl1pPr>
              <a:defRPr/>
            </a:lvl1pPr>
          </a:lstStyle>
          <a:p>
            <a:pPr>
              <a:defRPr/>
            </a:pPr>
            <a:fld id="{558D620B-5DCE-4225-8623-A1F8375A9F68}" type="datetimeFigureOut">
              <a:rPr lang="en-GB"/>
              <a:pPr>
                <a:defRPr/>
              </a:pPr>
              <a:t>07/11/2025</a:t>
            </a:fld>
            <a:endParaRPr lang="en-GB"/>
          </a:p>
        </p:txBody>
      </p:sp>
      <p:sp>
        <p:nvSpPr>
          <p:cNvPr id="5" name="Footer Placeholder 4">
            <a:extLst>
              <a:ext uri="{FF2B5EF4-FFF2-40B4-BE49-F238E27FC236}">
                <a16:creationId xmlns:a16="http://schemas.microsoft.com/office/drawing/2014/main" id="{DD873691-DF6B-B2D7-6169-3DB7606A86C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9598D0EF-8A5F-98E3-DDC3-74D5786A4228}"/>
              </a:ext>
            </a:extLst>
          </p:cNvPr>
          <p:cNvSpPr>
            <a:spLocks noGrp="1"/>
          </p:cNvSpPr>
          <p:nvPr>
            <p:ph type="sldNum" sz="quarter" idx="12"/>
          </p:nvPr>
        </p:nvSpPr>
        <p:spPr/>
        <p:txBody>
          <a:bodyPr/>
          <a:lstStyle>
            <a:lvl1pPr>
              <a:defRPr/>
            </a:lvl1pPr>
          </a:lstStyle>
          <a:p>
            <a:pPr>
              <a:defRPr/>
            </a:pPr>
            <a:fld id="{DA7653A9-75F7-4A3C-A1B7-780488D0D691}" type="slidenum">
              <a:rPr lang="en-GB" altLang="en-US"/>
              <a:pPr>
                <a:defRPr/>
              </a:pPr>
              <a:t>‹#›</a:t>
            </a:fld>
            <a:endParaRPr lang="en-GB" altLang="en-US"/>
          </a:p>
        </p:txBody>
      </p:sp>
    </p:spTree>
    <p:extLst>
      <p:ext uri="{BB962C8B-B14F-4D97-AF65-F5344CB8AC3E}">
        <p14:creationId xmlns:p14="http://schemas.microsoft.com/office/powerpoint/2010/main" val="1711628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DEC5B0C7-C02D-A1D7-E7D8-DB099D031CA6}"/>
              </a:ext>
            </a:extLst>
          </p:cNvPr>
          <p:cNvSpPr>
            <a:spLocks noGrp="1"/>
          </p:cNvSpPr>
          <p:nvPr>
            <p:ph type="dt" sz="half" idx="10"/>
          </p:nvPr>
        </p:nvSpPr>
        <p:spPr/>
        <p:txBody>
          <a:bodyPr/>
          <a:lstStyle>
            <a:lvl1pPr>
              <a:defRPr/>
            </a:lvl1pPr>
          </a:lstStyle>
          <a:p>
            <a:pPr>
              <a:defRPr/>
            </a:pPr>
            <a:fld id="{3BD04D7C-335D-4CFD-85D2-7520F30BA1CE}" type="datetimeFigureOut">
              <a:rPr lang="en-GB"/>
              <a:pPr>
                <a:defRPr/>
              </a:pPr>
              <a:t>07/11/2025</a:t>
            </a:fld>
            <a:endParaRPr lang="en-GB"/>
          </a:p>
        </p:txBody>
      </p:sp>
      <p:sp>
        <p:nvSpPr>
          <p:cNvPr id="6" name="Footer Placeholder 4">
            <a:extLst>
              <a:ext uri="{FF2B5EF4-FFF2-40B4-BE49-F238E27FC236}">
                <a16:creationId xmlns:a16="http://schemas.microsoft.com/office/drawing/2014/main" id="{9D96495E-17F8-8358-32E8-113360F75C9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E08002BC-FDF8-FD70-B324-72C98CD0601D}"/>
              </a:ext>
            </a:extLst>
          </p:cNvPr>
          <p:cNvSpPr>
            <a:spLocks noGrp="1"/>
          </p:cNvSpPr>
          <p:nvPr>
            <p:ph type="sldNum" sz="quarter" idx="12"/>
          </p:nvPr>
        </p:nvSpPr>
        <p:spPr/>
        <p:txBody>
          <a:bodyPr/>
          <a:lstStyle>
            <a:lvl1pPr>
              <a:defRPr/>
            </a:lvl1pPr>
          </a:lstStyle>
          <a:p>
            <a:pPr>
              <a:defRPr/>
            </a:pPr>
            <a:fld id="{FC03292A-9CAD-489D-92D0-D787FE659358}" type="slidenum">
              <a:rPr lang="en-GB" altLang="en-US"/>
              <a:pPr>
                <a:defRPr/>
              </a:pPr>
              <a:t>‹#›</a:t>
            </a:fld>
            <a:endParaRPr lang="en-GB" altLang="en-US"/>
          </a:p>
        </p:txBody>
      </p:sp>
    </p:spTree>
    <p:extLst>
      <p:ext uri="{BB962C8B-B14F-4D97-AF65-F5344CB8AC3E}">
        <p14:creationId xmlns:p14="http://schemas.microsoft.com/office/powerpoint/2010/main" val="1604606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6578B687-2337-96F9-1936-0ED120BA51C4}"/>
              </a:ext>
            </a:extLst>
          </p:cNvPr>
          <p:cNvSpPr>
            <a:spLocks noGrp="1"/>
          </p:cNvSpPr>
          <p:nvPr>
            <p:ph type="dt" sz="half" idx="10"/>
          </p:nvPr>
        </p:nvSpPr>
        <p:spPr/>
        <p:txBody>
          <a:bodyPr/>
          <a:lstStyle>
            <a:lvl1pPr>
              <a:defRPr/>
            </a:lvl1pPr>
          </a:lstStyle>
          <a:p>
            <a:pPr>
              <a:defRPr/>
            </a:pPr>
            <a:fld id="{8175577E-AD5E-4032-8BC7-A61963ED1AD6}" type="datetimeFigureOut">
              <a:rPr lang="en-GB"/>
              <a:pPr>
                <a:defRPr/>
              </a:pPr>
              <a:t>07/11/2025</a:t>
            </a:fld>
            <a:endParaRPr lang="en-GB"/>
          </a:p>
        </p:txBody>
      </p:sp>
      <p:sp>
        <p:nvSpPr>
          <p:cNvPr id="8" name="Footer Placeholder 4">
            <a:extLst>
              <a:ext uri="{FF2B5EF4-FFF2-40B4-BE49-F238E27FC236}">
                <a16:creationId xmlns:a16="http://schemas.microsoft.com/office/drawing/2014/main" id="{43F6A879-1971-57C3-EF58-186B87271D4F}"/>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01D10FC4-FD7B-6A3D-F000-B366CA73A509}"/>
              </a:ext>
            </a:extLst>
          </p:cNvPr>
          <p:cNvSpPr>
            <a:spLocks noGrp="1"/>
          </p:cNvSpPr>
          <p:nvPr>
            <p:ph type="sldNum" sz="quarter" idx="12"/>
          </p:nvPr>
        </p:nvSpPr>
        <p:spPr/>
        <p:txBody>
          <a:bodyPr/>
          <a:lstStyle>
            <a:lvl1pPr>
              <a:defRPr/>
            </a:lvl1pPr>
          </a:lstStyle>
          <a:p>
            <a:pPr>
              <a:defRPr/>
            </a:pPr>
            <a:fld id="{CF1B2AB1-C825-418F-80D9-1B6EC406B80C}" type="slidenum">
              <a:rPr lang="en-GB" altLang="en-US"/>
              <a:pPr>
                <a:defRPr/>
              </a:pPr>
              <a:t>‹#›</a:t>
            </a:fld>
            <a:endParaRPr lang="en-GB" altLang="en-US"/>
          </a:p>
        </p:txBody>
      </p:sp>
    </p:spTree>
    <p:extLst>
      <p:ext uri="{BB962C8B-B14F-4D97-AF65-F5344CB8AC3E}">
        <p14:creationId xmlns:p14="http://schemas.microsoft.com/office/powerpoint/2010/main" val="3121563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27F4091B-FD7A-AEDF-429A-7C4873729D96}"/>
              </a:ext>
            </a:extLst>
          </p:cNvPr>
          <p:cNvSpPr>
            <a:spLocks noGrp="1"/>
          </p:cNvSpPr>
          <p:nvPr>
            <p:ph type="dt" sz="half" idx="10"/>
          </p:nvPr>
        </p:nvSpPr>
        <p:spPr/>
        <p:txBody>
          <a:bodyPr/>
          <a:lstStyle>
            <a:lvl1pPr>
              <a:defRPr/>
            </a:lvl1pPr>
          </a:lstStyle>
          <a:p>
            <a:pPr>
              <a:defRPr/>
            </a:pPr>
            <a:fld id="{F974DD82-E2C0-40CD-AA8E-D19DCF71CC94}" type="datetimeFigureOut">
              <a:rPr lang="en-GB"/>
              <a:pPr>
                <a:defRPr/>
              </a:pPr>
              <a:t>07/11/2025</a:t>
            </a:fld>
            <a:endParaRPr lang="en-GB"/>
          </a:p>
        </p:txBody>
      </p:sp>
      <p:sp>
        <p:nvSpPr>
          <p:cNvPr id="4" name="Footer Placeholder 4">
            <a:extLst>
              <a:ext uri="{FF2B5EF4-FFF2-40B4-BE49-F238E27FC236}">
                <a16:creationId xmlns:a16="http://schemas.microsoft.com/office/drawing/2014/main" id="{2EE3FB9E-96DD-1A3C-E96F-0CDA5F1882CE}"/>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469498B5-31E9-1290-F950-40809856B9E3}"/>
              </a:ext>
            </a:extLst>
          </p:cNvPr>
          <p:cNvSpPr>
            <a:spLocks noGrp="1"/>
          </p:cNvSpPr>
          <p:nvPr>
            <p:ph type="sldNum" sz="quarter" idx="12"/>
          </p:nvPr>
        </p:nvSpPr>
        <p:spPr/>
        <p:txBody>
          <a:bodyPr/>
          <a:lstStyle>
            <a:lvl1pPr>
              <a:defRPr/>
            </a:lvl1pPr>
          </a:lstStyle>
          <a:p>
            <a:pPr>
              <a:defRPr/>
            </a:pPr>
            <a:fld id="{4DBA88E9-59F4-4CC2-936D-B87E372E619B}" type="slidenum">
              <a:rPr lang="en-GB" altLang="en-US"/>
              <a:pPr>
                <a:defRPr/>
              </a:pPr>
              <a:t>‹#›</a:t>
            </a:fld>
            <a:endParaRPr lang="en-GB" altLang="en-US"/>
          </a:p>
        </p:txBody>
      </p:sp>
    </p:spTree>
    <p:extLst>
      <p:ext uri="{BB962C8B-B14F-4D97-AF65-F5344CB8AC3E}">
        <p14:creationId xmlns:p14="http://schemas.microsoft.com/office/powerpoint/2010/main" val="473932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7F78E91-B57D-6559-4E44-DE0AB018AC2F}"/>
              </a:ext>
            </a:extLst>
          </p:cNvPr>
          <p:cNvSpPr>
            <a:spLocks noGrp="1"/>
          </p:cNvSpPr>
          <p:nvPr>
            <p:ph type="dt" sz="half" idx="10"/>
          </p:nvPr>
        </p:nvSpPr>
        <p:spPr/>
        <p:txBody>
          <a:bodyPr/>
          <a:lstStyle>
            <a:lvl1pPr>
              <a:defRPr/>
            </a:lvl1pPr>
          </a:lstStyle>
          <a:p>
            <a:pPr>
              <a:defRPr/>
            </a:pPr>
            <a:fld id="{793D5D97-5CA4-4520-AFBF-D1C745690D3F}" type="datetimeFigureOut">
              <a:rPr lang="en-GB"/>
              <a:pPr>
                <a:defRPr/>
              </a:pPr>
              <a:t>07/11/2025</a:t>
            </a:fld>
            <a:endParaRPr lang="en-GB"/>
          </a:p>
        </p:txBody>
      </p:sp>
      <p:sp>
        <p:nvSpPr>
          <p:cNvPr id="3" name="Footer Placeholder 4">
            <a:extLst>
              <a:ext uri="{FF2B5EF4-FFF2-40B4-BE49-F238E27FC236}">
                <a16:creationId xmlns:a16="http://schemas.microsoft.com/office/drawing/2014/main" id="{0CA0D2AF-6577-3F0F-87BA-4F9317C81A02}"/>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09D93255-7EDB-4D94-B230-C79E04A50FC1}"/>
              </a:ext>
            </a:extLst>
          </p:cNvPr>
          <p:cNvSpPr>
            <a:spLocks noGrp="1"/>
          </p:cNvSpPr>
          <p:nvPr>
            <p:ph type="sldNum" sz="quarter" idx="12"/>
          </p:nvPr>
        </p:nvSpPr>
        <p:spPr/>
        <p:txBody>
          <a:bodyPr/>
          <a:lstStyle>
            <a:lvl1pPr>
              <a:defRPr/>
            </a:lvl1pPr>
          </a:lstStyle>
          <a:p>
            <a:pPr>
              <a:defRPr/>
            </a:pPr>
            <a:fld id="{3FCC135E-7E53-44B3-A8D0-3FAD5F563BFF}" type="slidenum">
              <a:rPr lang="en-GB" altLang="en-US"/>
              <a:pPr>
                <a:defRPr/>
              </a:pPr>
              <a:t>‹#›</a:t>
            </a:fld>
            <a:endParaRPr lang="en-GB" altLang="en-US"/>
          </a:p>
        </p:txBody>
      </p:sp>
    </p:spTree>
    <p:extLst>
      <p:ext uri="{BB962C8B-B14F-4D97-AF65-F5344CB8AC3E}">
        <p14:creationId xmlns:p14="http://schemas.microsoft.com/office/powerpoint/2010/main" val="2330012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653898A-5090-79F3-8FB2-303662CDC6CC}"/>
              </a:ext>
            </a:extLst>
          </p:cNvPr>
          <p:cNvSpPr>
            <a:spLocks noGrp="1"/>
          </p:cNvSpPr>
          <p:nvPr>
            <p:ph type="dt" sz="half" idx="10"/>
          </p:nvPr>
        </p:nvSpPr>
        <p:spPr/>
        <p:txBody>
          <a:bodyPr/>
          <a:lstStyle>
            <a:lvl1pPr>
              <a:defRPr/>
            </a:lvl1pPr>
          </a:lstStyle>
          <a:p>
            <a:pPr>
              <a:defRPr/>
            </a:pPr>
            <a:fld id="{DF8BB5EE-F3BC-4186-A78C-8B18272615B4}" type="datetimeFigureOut">
              <a:rPr lang="en-GB"/>
              <a:pPr>
                <a:defRPr/>
              </a:pPr>
              <a:t>07/11/2025</a:t>
            </a:fld>
            <a:endParaRPr lang="en-GB"/>
          </a:p>
        </p:txBody>
      </p:sp>
      <p:sp>
        <p:nvSpPr>
          <p:cNvPr id="6" name="Footer Placeholder 4">
            <a:extLst>
              <a:ext uri="{FF2B5EF4-FFF2-40B4-BE49-F238E27FC236}">
                <a16:creationId xmlns:a16="http://schemas.microsoft.com/office/drawing/2014/main" id="{4A8CD2F9-F35C-6F05-9F79-D3CAC423D31C}"/>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F0741F64-501C-3A63-B276-77C43F27FF37}"/>
              </a:ext>
            </a:extLst>
          </p:cNvPr>
          <p:cNvSpPr>
            <a:spLocks noGrp="1"/>
          </p:cNvSpPr>
          <p:nvPr>
            <p:ph type="sldNum" sz="quarter" idx="12"/>
          </p:nvPr>
        </p:nvSpPr>
        <p:spPr/>
        <p:txBody>
          <a:bodyPr/>
          <a:lstStyle>
            <a:lvl1pPr>
              <a:defRPr/>
            </a:lvl1pPr>
          </a:lstStyle>
          <a:p>
            <a:pPr>
              <a:defRPr/>
            </a:pPr>
            <a:fld id="{C8A4067F-DA6B-4D80-BC7B-9EA775154072}" type="slidenum">
              <a:rPr lang="en-GB" altLang="en-US"/>
              <a:pPr>
                <a:defRPr/>
              </a:pPr>
              <a:t>‹#›</a:t>
            </a:fld>
            <a:endParaRPr lang="en-GB" altLang="en-US"/>
          </a:p>
        </p:txBody>
      </p:sp>
    </p:spTree>
    <p:extLst>
      <p:ext uri="{BB962C8B-B14F-4D97-AF65-F5344CB8AC3E}">
        <p14:creationId xmlns:p14="http://schemas.microsoft.com/office/powerpoint/2010/main" val="3301378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4C2F78C-9BDF-DFE4-A204-4EA711BF1167}"/>
              </a:ext>
            </a:extLst>
          </p:cNvPr>
          <p:cNvSpPr>
            <a:spLocks noGrp="1"/>
          </p:cNvSpPr>
          <p:nvPr>
            <p:ph type="dt" sz="half" idx="10"/>
          </p:nvPr>
        </p:nvSpPr>
        <p:spPr/>
        <p:txBody>
          <a:bodyPr/>
          <a:lstStyle>
            <a:lvl1pPr>
              <a:defRPr/>
            </a:lvl1pPr>
          </a:lstStyle>
          <a:p>
            <a:pPr>
              <a:defRPr/>
            </a:pPr>
            <a:fld id="{2DE49DCF-DF37-4265-8953-7BA0880634E2}" type="datetimeFigureOut">
              <a:rPr lang="en-GB"/>
              <a:pPr>
                <a:defRPr/>
              </a:pPr>
              <a:t>07/11/2025</a:t>
            </a:fld>
            <a:endParaRPr lang="en-GB"/>
          </a:p>
        </p:txBody>
      </p:sp>
      <p:sp>
        <p:nvSpPr>
          <p:cNvPr id="6" name="Footer Placeholder 4">
            <a:extLst>
              <a:ext uri="{FF2B5EF4-FFF2-40B4-BE49-F238E27FC236}">
                <a16:creationId xmlns:a16="http://schemas.microsoft.com/office/drawing/2014/main" id="{641341EC-A499-7543-7726-0E8B7997087D}"/>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759751D3-C04B-639F-2A5B-1E8D2F6B80F6}"/>
              </a:ext>
            </a:extLst>
          </p:cNvPr>
          <p:cNvSpPr>
            <a:spLocks noGrp="1"/>
          </p:cNvSpPr>
          <p:nvPr>
            <p:ph type="sldNum" sz="quarter" idx="12"/>
          </p:nvPr>
        </p:nvSpPr>
        <p:spPr/>
        <p:txBody>
          <a:bodyPr/>
          <a:lstStyle>
            <a:lvl1pPr>
              <a:defRPr/>
            </a:lvl1pPr>
          </a:lstStyle>
          <a:p>
            <a:pPr>
              <a:defRPr/>
            </a:pPr>
            <a:fld id="{65885131-665B-4D00-8A5D-3CB6A2BEBD92}" type="slidenum">
              <a:rPr lang="en-GB" altLang="en-US"/>
              <a:pPr>
                <a:defRPr/>
              </a:pPr>
              <a:t>‹#›</a:t>
            </a:fld>
            <a:endParaRPr lang="en-GB" altLang="en-US"/>
          </a:p>
        </p:txBody>
      </p:sp>
    </p:spTree>
    <p:extLst>
      <p:ext uri="{BB962C8B-B14F-4D97-AF65-F5344CB8AC3E}">
        <p14:creationId xmlns:p14="http://schemas.microsoft.com/office/powerpoint/2010/main" val="1929116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E967762-96D6-1B21-233E-EC9FC13F1D78}"/>
              </a:ext>
            </a:extLst>
          </p:cNvPr>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76C86BEA-0C2A-727B-606E-0C649451FDFF}"/>
              </a:ext>
            </a:extLst>
          </p:cNvPr>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8C766F4F-283C-E4C4-2B4C-670BCC0B47AE}"/>
              </a:ext>
            </a:extLst>
          </p:cNvPr>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1265FA65-8C0C-43E3-A9D2-6F9796983F47}" type="datetimeFigureOut">
              <a:rPr lang="en-GB"/>
              <a:pPr>
                <a:defRPr/>
              </a:pPr>
              <a:t>07/11/2025</a:t>
            </a:fld>
            <a:endParaRPr lang="en-GB"/>
          </a:p>
        </p:txBody>
      </p:sp>
      <p:sp>
        <p:nvSpPr>
          <p:cNvPr id="5" name="Footer Placeholder 4">
            <a:extLst>
              <a:ext uri="{FF2B5EF4-FFF2-40B4-BE49-F238E27FC236}">
                <a16:creationId xmlns:a16="http://schemas.microsoft.com/office/drawing/2014/main" id="{91870B42-6DF2-D421-B66E-A15066F02BE5}"/>
              </a:ext>
            </a:extLst>
          </p:cNvPr>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a:extLst>
              <a:ext uri="{FF2B5EF4-FFF2-40B4-BE49-F238E27FC236}">
                <a16:creationId xmlns:a16="http://schemas.microsoft.com/office/drawing/2014/main" id="{FBEC5AF7-AEB2-8CA3-597E-5F7F7F6108F1}"/>
              </a:ext>
            </a:extLst>
          </p:cNvPr>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A928A4B4-030E-4725-8F83-E743EBA3FE4A}"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200822B-AAA3-04F9-04DD-C74B53DB0E0F}"/>
              </a:ext>
            </a:extLst>
          </p:cNvPr>
          <p:cNvGraphicFramePr>
            <a:graphicFrameLocks noGrp="1"/>
          </p:cNvGraphicFramePr>
          <p:nvPr>
            <p:extLst>
              <p:ext uri="{D42A27DB-BD31-4B8C-83A1-F6EECF244321}">
                <p14:modId xmlns:p14="http://schemas.microsoft.com/office/powerpoint/2010/main" val="3003685690"/>
              </p:ext>
            </p:extLst>
          </p:nvPr>
        </p:nvGraphicFramePr>
        <p:xfrm>
          <a:off x="6350" y="3913188"/>
          <a:ext cx="6851650" cy="4694237"/>
        </p:xfrm>
        <a:graphic>
          <a:graphicData uri="http://schemas.openxmlformats.org/drawingml/2006/table">
            <a:tbl>
              <a:tblPr firstRow="1" bandRow="1">
                <a:tableStyleId>{5940675A-B579-460E-94D1-54222C63F5DA}</a:tableStyleId>
              </a:tblPr>
              <a:tblGrid>
                <a:gridCol w="1910483">
                  <a:extLst>
                    <a:ext uri="{9D8B030D-6E8A-4147-A177-3AD203B41FA5}">
                      <a16:colId xmlns:a16="http://schemas.microsoft.com/office/drawing/2014/main" val="20000"/>
                    </a:ext>
                  </a:extLst>
                </a:gridCol>
                <a:gridCol w="1512167">
                  <a:extLst>
                    <a:ext uri="{9D8B030D-6E8A-4147-A177-3AD203B41FA5}">
                      <a16:colId xmlns:a16="http://schemas.microsoft.com/office/drawing/2014/main" val="20001"/>
                    </a:ext>
                  </a:extLst>
                </a:gridCol>
                <a:gridCol w="1440162">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1340766">
                  <a:extLst>
                    <a:ext uri="{9D8B030D-6E8A-4147-A177-3AD203B41FA5}">
                      <a16:colId xmlns:a16="http://schemas.microsoft.com/office/drawing/2014/main" val="20004"/>
                    </a:ext>
                  </a:extLst>
                </a:gridCol>
              </a:tblGrid>
              <a:tr h="243890">
                <a:tc>
                  <a:txBody>
                    <a:bodyPr/>
                    <a:lstStyle/>
                    <a:p>
                      <a:pPr algn="ctr"/>
                      <a:r>
                        <a:rPr lang="en-GB" sz="1000" b="1" dirty="0">
                          <a:solidFill>
                            <a:schemeClr val="bg1"/>
                          </a:solidFill>
                        </a:rPr>
                        <a:t>Computing</a:t>
                      </a:r>
                    </a:p>
                  </a:txBody>
                  <a:tcPr marL="91441" marR="91441" marT="45742" marB="45742">
                    <a:solidFill>
                      <a:srgbClr val="FF3399"/>
                    </a:solidFill>
                  </a:tcPr>
                </a:tc>
                <a:tc gridSpan="2">
                  <a:txBody>
                    <a:bodyPr/>
                    <a:lstStyle/>
                    <a:p>
                      <a:pPr algn="ctr"/>
                      <a:r>
                        <a:rPr lang="en-GB" sz="1000" b="1" dirty="0">
                          <a:solidFill>
                            <a:schemeClr val="bg1"/>
                          </a:solidFill>
                        </a:rPr>
                        <a:t>History</a:t>
                      </a:r>
                      <a:endParaRPr lang="en-GB" sz="1800" dirty="0"/>
                    </a:p>
                  </a:txBody>
                  <a:tcPr marL="91441" marR="91441" marT="45742" marB="45742">
                    <a:solidFill>
                      <a:srgbClr val="FF3399"/>
                    </a:solidFill>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bg1"/>
                          </a:solidFill>
                        </a:rPr>
                        <a:t>RE</a:t>
                      </a:r>
                    </a:p>
                  </a:txBody>
                  <a:tcPr marL="91441" marR="91441" marT="45742" marB="45742">
                    <a:solidFill>
                      <a:srgbClr val="FF3399"/>
                    </a:solidFill>
                  </a:tcPr>
                </a:tc>
                <a:tc hMerge="1">
                  <a:txBody>
                    <a:bodyPr/>
                    <a:lstStyle/>
                    <a:p>
                      <a:endParaRPr lang="en-GB"/>
                    </a:p>
                  </a:txBody>
                  <a:tcPr/>
                </a:tc>
                <a:extLst>
                  <a:ext uri="{0D108BD9-81ED-4DB2-BD59-A6C34878D82A}">
                    <a16:rowId xmlns:a16="http://schemas.microsoft.com/office/drawing/2014/main" val="10000"/>
                  </a:ext>
                </a:extLst>
              </a:tr>
              <a:tr h="2987176">
                <a:tc>
                  <a:txBody>
                    <a:bodyPr/>
                    <a:lstStyle/>
                    <a:p>
                      <a:pPr marL="0" lvl="0" indent="0">
                        <a:buFont typeface="Arial" pitchFamily="34" charset="0"/>
                        <a:buNone/>
                      </a:pPr>
                      <a:r>
                        <a:rPr lang="en-GB" sz="800" b="1" dirty="0">
                          <a:effectLst/>
                          <a:latin typeface="+mj-lt"/>
                          <a:ea typeface="Calibri" panose="020F0502020204030204" pitchFamily="34" charset="0"/>
                          <a:cs typeface="Times New Roman" panose="02020603050405020304" pitchFamily="18" charset="0"/>
                        </a:rPr>
                        <a:t>Digital Literacy – Online Safety: Games</a:t>
                      </a:r>
                    </a:p>
                    <a:p>
                      <a:pPr marL="171450" lvl="0" indent="-171450">
                        <a:buFont typeface="Arial" panose="020B0604020202020204" pitchFamily="34" charset="0"/>
                        <a:buChar char="•"/>
                      </a:pPr>
                      <a:r>
                        <a:rPr lang="en-GB" sz="800" b="0" kern="1200" dirty="0">
                          <a:solidFill>
                            <a:schemeClr val="tx1"/>
                          </a:solidFill>
                          <a:effectLst/>
                          <a:latin typeface="+mn-lt"/>
                          <a:ea typeface="Calibri" panose="020F0502020204030204" pitchFamily="34" charset="0"/>
                          <a:cs typeface="Times New Roman" panose="02020603050405020304" pitchFamily="18" charset="0"/>
                        </a:rPr>
                        <a:t>Websites and online games are designed for different age groups.</a:t>
                      </a:r>
                    </a:p>
                    <a:p>
                      <a:pPr marL="171450" lvl="0" indent="-171450">
                        <a:buFont typeface="Arial" panose="020B0604020202020204" pitchFamily="34" charset="0"/>
                        <a:buChar char="•"/>
                      </a:pPr>
                      <a:r>
                        <a:rPr lang="en-GB" sz="800" b="0" kern="1200" dirty="0">
                          <a:solidFill>
                            <a:schemeClr val="tx1"/>
                          </a:solidFill>
                          <a:effectLst/>
                          <a:latin typeface="+mn-lt"/>
                          <a:ea typeface="Calibri" panose="020F0502020204030204" pitchFamily="34" charset="0"/>
                          <a:cs typeface="Times New Roman" panose="02020603050405020304" pitchFamily="18" charset="0"/>
                        </a:rPr>
                        <a:t>Online games have benefits such as being fun, allowing us to communicate with others and learn new skills.</a:t>
                      </a:r>
                    </a:p>
                    <a:p>
                      <a:pPr marL="171450" lvl="0" indent="-171450">
                        <a:buFont typeface="Arial" panose="020B0604020202020204" pitchFamily="34" charset="0"/>
                        <a:buChar char="•"/>
                      </a:pPr>
                      <a:r>
                        <a:rPr lang="en-GB" sz="800" b="0" kern="1200" dirty="0">
                          <a:solidFill>
                            <a:schemeClr val="tx1"/>
                          </a:solidFill>
                          <a:effectLst/>
                          <a:latin typeface="+mn-lt"/>
                          <a:ea typeface="Calibri" panose="020F0502020204030204" pitchFamily="34" charset="0"/>
                          <a:cs typeface="Times New Roman" panose="02020603050405020304" pitchFamily="18" charset="0"/>
                        </a:rPr>
                        <a:t>Online games can also present problems linked to addiction, in-app purchases, hidden identities and bullying.</a:t>
                      </a:r>
                    </a:p>
                    <a:p>
                      <a:pPr marL="171450" lvl="0" indent="-171450">
                        <a:buFont typeface="Arial" panose="020B0604020202020204" pitchFamily="34" charset="0"/>
                        <a:buChar char="•"/>
                      </a:pPr>
                      <a:endParaRPr lang="en-GB" sz="800" b="1" dirty="0">
                        <a:effectLst/>
                        <a:latin typeface="+mj-lt"/>
                        <a:ea typeface="Calibri" panose="020F0502020204030204" pitchFamily="34" charset="0"/>
                        <a:cs typeface="Times New Roman" panose="02020603050405020304" pitchFamily="18" charset="0"/>
                      </a:endParaRPr>
                    </a:p>
                  </a:txBody>
                  <a:tcPr marL="91441" marR="91441" marT="45742" marB="45742"/>
                </a:tc>
                <a:tc gridSpan="2">
                  <a:txBody>
                    <a:bodyPr/>
                    <a:lstStyle/>
                    <a:p>
                      <a:pPr marL="0" lvl="0" indent="0" algn="l">
                        <a:buFont typeface="Arial" panose="020B0604020202020204" pitchFamily="34" charset="0"/>
                        <a:buNone/>
                      </a:pPr>
                      <a:r>
                        <a:rPr lang="en-GB" sz="800" b="1" u="none" kern="1200" dirty="0">
                          <a:solidFill>
                            <a:schemeClr val="tx1"/>
                          </a:solidFill>
                          <a:effectLst/>
                          <a:latin typeface="+mn-lt"/>
                          <a:ea typeface="+mn-ea"/>
                          <a:cs typeface="+mn-cs"/>
                        </a:rPr>
                        <a:t>Building Britain – Anglo-Saxons and Vikings</a:t>
                      </a:r>
                    </a:p>
                    <a:p>
                      <a:pPr marL="171450" lvl="0" indent="-171450">
                        <a:buFont typeface="Arial" panose="020B0604020202020204" pitchFamily="34" charset="0"/>
                        <a:buChar char="•"/>
                      </a:pPr>
                      <a:r>
                        <a:rPr lang="en-GB" sz="800" b="0" i="0" kern="1200" dirty="0">
                          <a:solidFill>
                            <a:schemeClr val="tx1"/>
                          </a:solidFill>
                          <a:effectLst/>
                          <a:latin typeface="+mn-lt"/>
                          <a:ea typeface="+mn-ea"/>
                          <a:cs typeface="+mn-cs"/>
                        </a:rPr>
                        <a:t>The Anglo-Saxons sailed across the North Sea into ‘Anglo-Land’ (England) and built settlements across the country.</a:t>
                      </a:r>
                    </a:p>
                    <a:p>
                      <a:pPr marL="171450" lvl="0" indent="-171450">
                        <a:buFont typeface="Arial" panose="020B0604020202020204" pitchFamily="34" charset="0"/>
                        <a:buChar char="•"/>
                      </a:pPr>
                      <a:r>
                        <a:rPr lang="en-GB" sz="800" b="0" i="0" kern="1200" dirty="0">
                          <a:solidFill>
                            <a:schemeClr val="tx1"/>
                          </a:solidFill>
                          <a:effectLst/>
                          <a:latin typeface="+mn-lt"/>
                          <a:ea typeface="+mn-ea"/>
                          <a:cs typeface="+mn-cs"/>
                        </a:rPr>
                        <a:t>They were a mix of tribes from Germany, Denmark and the Netherlands known as the Angles, Saxons and Jutes. </a:t>
                      </a:r>
                    </a:p>
                    <a:p>
                      <a:pPr marL="171450" lvl="0" indent="-171450">
                        <a:buFont typeface="Arial" panose="020B0604020202020204" pitchFamily="34" charset="0"/>
                        <a:buChar char="•"/>
                      </a:pPr>
                      <a:r>
                        <a:rPr lang="en-GB" sz="800" b="0" i="0" kern="1200" dirty="0">
                          <a:solidFill>
                            <a:schemeClr val="tx1"/>
                          </a:solidFill>
                          <a:effectLst/>
                          <a:latin typeface="+mn-lt"/>
                          <a:ea typeface="+mn-ea"/>
                          <a:cs typeface="+mn-cs"/>
                        </a:rPr>
                        <a:t>England was split into many kingdoms and this caused unrest across Britain.</a:t>
                      </a:r>
                    </a:p>
                    <a:p>
                      <a:pPr marL="171450" lvl="0" indent="-171450">
                        <a:buFont typeface="Arial" panose="020B0604020202020204" pitchFamily="34" charset="0"/>
                        <a:buChar char="•"/>
                      </a:pPr>
                      <a:r>
                        <a:rPr lang="en-GB" sz="800" b="0" i="0" kern="1200" dirty="0">
                          <a:solidFill>
                            <a:schemeClr val="tx1"/>
                          </a:solidFill>
                          <a:effectLst/>
                          <a:latin typeface="+mn-lt"/>
                          <a:ea typeface="+mn-ea"/>
                          <a:cs typeface="+mn-cs"/>
                        </a:rPr>
                        <a:t>Anglo-Saxons brought Christian beliefs, craft skills and a new lifestyle to Britain. </a:t>
                      </a:r>
                    </a:p>
                    <a:p>
                      <a:pPr marL="171450" lvl="0" indent="-171450">
                        <a:buFont typeface="Arial" panose="020B0604020202020204" pitchFamily="34" charset="0"/>
                        <a:buChar char="•"/>
                      </a:pPr>
                      <a:r>
                        <a:rPr lang="en-GB" sz="800" b="0" i="0" kern="1200" dirty="0">
                          <a:solidFill>
                            <a:schemeClr val="tx1"/>
                          </a:solidFill>
                          <a:effectLst/>
                          <a:latin typeface="+mn-lt"/>
                          <a:ea typeface="+mn-ea"/>
                          <a:cs typeface="+mn-cs"/>
                        </a:rPr>
                        <a:t>Vikings first raided Britain during short trip to steal treasure and take slaves, but over time made Britain their home by driving the Anglo-Saxons out. </a:t>
                      </a:r>
                    </a:p>
                    <a:p>
                      <a:pPr marL="171450" lvl="0" indent="-171450">
                        <a:buFont typeface="Arial" panose="020B0604020202020204" pitchFamily="34" charset="0"/>
                        <a:buChar char="•"/>
                      </a:pPr>
                      <a:r>
                        <a:rPr lang="en-GB" sz="800" b="0" i="0" kern="1200" dirty="0">
                          <a:solidFill>
                            <a:schemeClr val="tx1"/>
                          </a:solidFill>
                          <a:effectLst/>
                          <a:latin typeface="+mn-lt"/>
                          <a:ea typeface="+mn-ea"/>
                          <a:cs typeface="+mn-cs"/>
                        </a:rPr>
                        <a:t>Alfred the Great is one of the most famous Anglo-Saxon kings.</a:t>
                      </a:r>
                    </a:p>
                    <a:p>
                      <a:pPr marL="171450" lvl="0" indent="-171450">
                        <a:buFont typeface="Arial" panose="020B0604020202020204" pitchFamily="34" charset="0"/>
                        <a:buChar char="•"/>
                      </a:pPr>
                      <a:r>
                        <a:rPr lang="en-GB" sz="800" b="0" i="0" kern="1200" dirty="0">
                          <a:solidFill>
                            <a:schemeClr val="tx1"/>
                          </a:solidFill>
                          <a:effectLst/>
                          <a:latin typeface="+mn-lt"/>
                          <a:ea typeface="+mn-ea"/>
                          <a:cs typeface="+mn-cs"/>
                        </a:rPr>
                        <a:t>King Alfred defeated the Vikings but allowed them to settle in Eastern England (Danelaw) as part of a treaty.</a:t>
                      </a:r>
                    </a:p>
                    <a:p>
                      <a:pPr marL="171450" lvl="0" indent="-171450">
                        <a:buFont typeface="Arial" panose="020B0604020202020204" pitchFamily="34" charset="0"/>
                        <a:buChar char="•"/>
                      </a:pPr>
                      <a:r>
                        <a:rPr lang="en-GB" sz="800" b="0" i="0" kern="1200" dirty="0">
                          <a:solidFill>
                            <a:schemeClr val="tx1"/>
                          </a:solidFill>
                          <a:effectLst/>
                          <a:latin typeface="+mn-lt"/>
                          <a:ea typeface="+mn-ea"/>
                          <a:cs typeface="+mn-cs"/>
                        </a:rPr>
                        <a:t>The Battle of Hastings in 1066 marked the end of the Anglo-Saxon reign. </a:t>
                      </a:r>
                    </a:p>
                  </a:txBody>
                  <a:tcPr marL="91441" marR="91441" marT="45742" marB="45742"/>
                </a:tc>
                <a:tc hMerge="1">
                  <a:txBody>
                    <a:bodyPr/>
                    <a:lstStyle/>
                    <a:p>
                      <a:endParaRPr lang="en-GB" dirty="0"/>
                    </a:p>
                  </a:txBody>
                  <a:tcPr/>
                </a:tc>
                <a:tc gridSpan="2">
                  <a:txBody>
                    <a:bodyPr/>
                    <a:lstStyle/>
                    <a:p>
                      <a:pPr marL="0" lvl="0" indent="0">
                        <a:buFont typeface="Arial" panose="020B0604020202020204" pitchFamily="34" charset="0"/>
                        <a:buNone/>
                      </a:pPr>
                      <a:r>
                        <a:rPr lang="en-GB" sz="800" b="1" kern="1200" baseline="0" dirty="0">
                          <a:solidFill>
                            <a:schemeClr val="tx1"/>
                          </a:solidFill>
                          <a:effectLst/>
                          <a:latin typeface="+mn-lt"/>
                          <a:ea typeface="+mn-ea"/>
                          <a:cs typeface="+mn-cs"/>
                        </a:rPr>
                        <a:t>Religious Festivals</a:t>
                      </a:r>
                    </a:p>
                    <a:p>
                      <a:pPr marL="171450" indent="-171450" rtl="0" fontAlgn="base">
                        <a:buFont typeface="Arial" panose="020B0604020202020204" pitchFamily="34" charset="0"/>
                        <a:buChar char="•"/>
                      </a:pPr>
                      <a:r>
                        <a:rPr lang="en-GB" sz="700" b="0" i="0" kern="1200" dirty="0">
                          <a:solidFill>
                            <a:schemeClr val="tx1"/>
                          </a:solidFill>
                          <a:effectLst/>
                          <a:latin typeface="+mn-lt"/>
                          <a:ea typeface="+mn-ea"/>
                          <a:cs typeface="+mn-cs"/>
                        </a:rPr>
                        <a:t>The story of the Passover Festival can be found in the book of Exodus which is in the second book of the Hebrew Torah and Christian Bible. It tells the story of Moses leading the Israelites out of Egypt and the baby boys being saved by the Lord. </a:t>
                      </a:r>
                    </a:p>
                    <a:p>
                      <a:pPr marL="171450" indent="-171450" rtl="0" fontAlgn="base">
                        <a:buFont typeface="Arial" panose="020B0604020202020204" pitchFamily="34" charset="0"/>
                        <a:buChar char="•"/>
                      </a:pPr>
                      <a:r>
                        <a:rPr lang="en-GB" sz="700" b="0" i="0" kern="1200" dirty="0">
                          <a:solidFill>
                            <a:schemeClr val="tx1"/>
                          </a:solidFill>
                          <a:effectLst/>
                          <a:latin typeface="+mn-lt"/>
                          <a:ea typeface="+mn-ea"/>
                          <a:cs typeface="+mn-cs"/>
                        </a:rPr>
                        <a:t>Jews celebrate the Passover by having a Sedar meal which includes foods which have a significance to them.</a:t>
                      </a:r>
                    </a:p>
                    <a:p>
                      <a:pPr marL="171450" indent="-171450" rtl="0" fontAlgn="base">
                        <a:buFont typeface="Arial" panose="020B0604020202020204" pitchFamily="34" charset="0"/>
                        <a:buChar char="•"/>
                      </a:pPr>
                      <a:r>
                        <a:rPr lang="en-GB" sz="700" b="0" i="0" kern="1200" dirty="0">
                          <a:solidFill>
                            <a:schemeClr val="tx1"/>
                          </a:solidFill>
                          <a:effectLst/>
                          <a:latin typeface="+mn-lt"/>
                          <a:ea typeface="+mn-ea"/>
                          <a:cs typeface="+mn-cs"/>
                        </a:rPr>
                        <a:t>The story of Rama and Sita is the basis for the meaning of Diwali. It is about the struggle between good and evil /light and dark. Good overcomes evil.  </a:t>
                      </a:r>
                    </a:p>
                    <a:p>
                      <a:pPr marL="171450" indent="-171450" rtl="0" fontAlgn="base">
                        <a:buFont typeface="Arial" panose="020B0604020202020204" pitchFamily="34" charset="0"/>
                        <a:buChar char="•"/>
                      </a:pPr>
                      <a:r>
                        <a:rPr lang="en-GB" sz="700" b="0" i="0" kern="1200" dirty="0">
                          <a:solidFill>
                            <a:schemeClr val="tx1"/>
                          </a:solidFill>
                          <a:effectLst/>
                          <a:latin typeface="+mn-lt"/>
                          <a:ea typeface="+mn-ea"/>
                          <a:cs typeface="+mn-cs"/>
                        </a:rPr>
                        <a:t>Hindus use Diwali to think about the temptations they face in life. At Diwali any arguments and differences are forgotten, and friendships are rekindled for the New Year. </a:t>
                      </a:r>
                      <a:endParaRPr lang="en-GB" sz="800" b="1" i="0" kern="1200" baseline="0" dirty="0">
                        <a:solidFill>
                          <a:schemeClr val="tx1"/>
                        </a:solidFill>
                        <a:effectLst/>
                        <a:latin typeface="+mn-lt"/>
                        <a:ea typeface="+mn-ea"/>
                        <a:cs typeface="+mn-cs"/>
                      </a:endParaRPr>
                    </a:p>
                    <a:p>
                      <a:pPr marL="171450" indent="-171450" rtl="0" fontAlgn="base">
                        <a:buFont typeface="Arial" panose="020B0604020202020204" pitchFamily="34" charset="0"/>
                        <a:buChar char="•"/>
                      </a:pPr>
                      <a:r>
                        <a:rPr lang="en-GB" sz="700" b="0" i="0" kern="1200" dirty="0">
                          <a:solidFill>
                            <a:schemeClr val="tx1"/>
                          </a:solidFill>
                          <a:effectLst/>
                          <a:latin typeface="+mn-lt"/>
                          <a:ea typeface="+mn-ea"/>
                          <a:cs typeface="+mn-cs"/>
                        </a:rPr>
                        <a:t>Diwali is a time when Hindus also remember the goddess, Lakshmi. </a:t>
                      </a:r>
                    </a:p>
                    <a:p>
                      <a:pPr marL="171450" indent="-171450" rtl="0" fontAlgn="base">
                        <a:buFont typeface="Arial" panose="020B0604020202020204" pitchFamily="34" charset="0"/>
                        <a:buChar char="•"/>
                      </a:pPr>
                      <a:r>
                        <a:rPr lang="en-GB" sz="700" b="0" i="0" kern="1200" dirty="0">
                          <a:solidFill>
                            <a:schemeClr val="tx1"/>
                          </a:solidFill>
                          <a:effectLst/>
                          <a:latin typeface="+mn-lt"/>
                          <a:ea typeface="+mn-ea"/>
                          <a:cs typeface="+mn-cs"/>
                        </a:rPr>
                        <a:t>Eid-al-Fitr is a festival celebrated by Muslim at the end of their fasting at Ramadan. During this time Muslims fast and spend extra time with God. They see this as a discipline that will develop them physically, mentally and spiritually.</a:t>
                      </a:r>
                    </a:p>
                  </a:txBody>
                  <a:tcPr marL="91441" marR="91441" marT="45742" marB="45742"/>
                </a:tc>
                <a:tc hMerge="1">
                  <a:txBody>
                    <a:bodyPr/>
                    <a:lstStyle/>
                    <a:p>
                      <a:endParaRPr lang="en-GB"/>
                    </a:p>
                  </a:txBody>
                  <a:tcPr/>
                </a:tc>
                <a:extLst>
                  <a:ext uri="{0D108BD9-81ED-4DB2-BD59-A6C34878D82A}">
                    <a16:rowId xmlns:a16="http://schemas.microsoft.com/office/drawing/2014/main" val="10001"/>
                  </a:ext>
                </a:extLst>
              </a:tr>
              <a:tr h="243890">
                <a:tc>
                  <a:txBody>
                    <a:bodyPr/>
                    <a:lstStyle/>
                    <a:p>
                      <a:pPr marL="0" lvl="0" indent="0" algn="ctr">
                        <a:buFont typeface="Arial" pitchFamily="34" charset="0"/>
                        <a:buNone/>
                      </a:pPr>
                      <a:r>
                        <a:rPr lang="en-GB" sz="1000" b="1" kern="1200" baseline="0" dirty="0">
                          <a:solidFill>
                            <a:schemeClr val="bg1"/>
                          </a:solidFill>
                          <a:effectLst/>
                          <a:latin typeface="+mn-lt"/>
                          <a:ea typeface="+mn-ea"/>
                          <a:cs typeface="+mn-cs"/>
                        </a:rPr>
                        <a:t>Design &amp; Technology</a:t>
                      </a:r>
                    </a:p>
                  </a:txBody>
                  <a:tcPr marL="91441" marR="91441" marT="45742" marB="45742">
                    <a:lnB w="12700" cap="flat" cmpd="sng" algn="ctr">
                      <a:solidFill>
                        <a:schemeClr val="tx1"/>
                      </a:solidFill>
                      <a:prstDash val="solid"/>
                      <a:round/>
                      <a:headEnd type="none" w="med" len="med"/>
                      <a:tailEnd type="none" w="med" len="med"/>
                    </a:lnB>
                    <a:solidFill>
                      <a:srgbClr val="FF3399"/>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GB" sz="1000" b="1" dirty="0">
                          <a:solidFill>
                            <a:schemeClr val="bg1"/>
                          </a:solidFill>
                        </a:rPr>
                        <a:t>RHE</a:t>
                      </a:r>
                    </a:p>
                  </a:txBody>
                  <a:tcPr marL="91441" marR="91441" marT="45742" marB="45742">
                    <a:lnB w="12700" cap="flat" cmpd="sng" algn="ctr">
                      <a:solidFill>
                        <a:schemeClr val="tx1"/>
                      </a:solidFill>
                      <a:prstDash val="solid"/>
                      <a:round/>
                      <a:headEnd type="none" w="med" len="med"/>
                      <a:tailEnd type="none" w="med" len="med"/>
                    </a:lnB>
                    <a:solidFill>
                      <a:srgbClr val="FF3399"/>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GB" sz="1000" b="1" kern="1200" dirty="0">
                          <a:solidFill>
                            <a:schemeClr val="bg1"/>
                          </a:solidFill>
                          <a:effectLst/>
                          <a:latin typeface="+mn-lt"/>
                          <a:ea typeface="+mn-ea"/>
                          <a:cs typeface="+mn-cs"/>
                        </a:rPr>
                        <a:t>Music</a:t>
                      </a:r>
                      <a:endParaRPr lang="en-GB" sz="1000" b="1" dirty="0">
                        <a:solidFill>
                          <a:schemeClr val="bg1"/>
                        </a:solidFill>
                      </a:endParaRPr>
                    </a:p>
                  </a:txBody>
                  <a:tcPr marL="91441" marR="91441" marT="45742" marB="45742">
                    <a:lnB w="12700" cap="flat" cmpd="sng" algn="ctr">
                      <a:solidFill>
                        <a:schemeClr val="tx1"/>
                      </a:solidFill>
                      <a:prstDash val="solid"/>
                      <a:round/>
                      <a:headEnd type="none" w="med" len="med"/>
                      <a:tailEnd type="none" w="med" len="med"/>
                    </a:lnB>
                    <a:solidFill>
                      <a:srgbClr val="FF3399"/>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GB" sz="1000" b="1" dirty="0">
                          <a:solidFill>
                            <a:schemeClr val="bg1"/>
                          </a:solidFill>
                        </a:rPr>
                        <a:t>German</a:t>
                      </a:r>
                    </a:p>
                  </a:txBody>
                  <a:tcPr marL="91441" marR="91441" marT="45742" marB="45742">
                    <a:lnB w="12700" cap="flat" cmpd="sng" algn="ctr">
                      <a:solidFill>
                        <a:schemeClr val="tx1"/>
                      </a:solidFill>
                      <a:prstDash val="solid"/>
                      <a:round/>
                      <a:headEnd type="none" w="med" len="med"/>
                      <a:tailEnd type="none" w="med" len="med"/>
                    </a:lnB>
                    <a:solidFill>
                      <a:srgbClr val="FF3399"/>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GB" sz="1000" b="1" dirty="0">
                          <a:solidFill>
                            <a:schemeClr val="bg1"/>
                          </a:solidFill>
                        </a:rPr>
                        <a:t>PE</a:t>
                      </a:r>
                    </a:p>
                  </a:txBody>
                  <a:tcPr marL="91441" marR="91441" marT="45742" marB="45742">
                    <a:lnB w="12700" cap="flat" cmpd="sng" algn="ctr">
                      <a:solidFill>
                        <a:schemeClr val="tx1"/>
                      </a:solidFill>
                      <a:prstDash val="solid"/>
                      <a:round/>
                      <a:headEnd type="none" w="med" len="med"/>
                      <a:tailEnd type="none" w="med" len="med"/>
                    </a:lnB>
                    <a:solidFill>
                      <a:srgbClr val="FF3399"/>
                    </a:solidFill>
                  </a:tcPr>
                </a:tc>
                <a:extLst>
                  <a:ext uri="{0D108BD9-81ED-4DB2-BD59-A6C34878D82A}">
                    <a16:rowId xmlns:a16="http://schemas.microsoft.com/office/drawing/2014/main" val="10002"/>
                  </a:ext>
                </a:extLst>
              </a:tr>
              <a:tr h="1219281">
                <a:tc>
                  <a:txBody>
                    <a:bodyPr/>
                    <a:lstStyle/>
                    <a:p>
                      <a:pPr marL="0" lvl="0" indent="0">
                        <a:buFont typeface="Arial" panose="020B0604020202020204" pitchFamily="34" charset="0"/>
                        <a:buNone/>
                      </a:pPr>
                      <a:r>
                        <a:rPr lang="en-GB" sz="800" b="1" kern="1200" baseline="0" dirty="0">
                          <a:solidFill>
                            <a:schemeClr val="tx1"/>
                          </a:solidFill>
                          <a:effectLst/>
                          <a:latin typeface="+mn-lt"/>
                          <a:ea typeface="+mn-ea"/>
                          <a:cs typeface="+mn-cs"/>
                        </a:rPr>
                        <a:t>Design and Technology – Structures</a:t>
                      </a:r>
                    </a:p>
                    <a:p>
                      <a:pPr marL="171450" indent="-171450">
                        <a:buFont typeface="Arial" panose="020B0604020202020204" pitchFamily="34" charset="0"/>
                        <a:buChar char="•"/>
                      </a:pPr>
                      <a:r>
                        <a:rPr lang="en-GB" sz="800" b="0" i="0" kern="1200" dirty="0">
                          <a:solidFill>
                            <a:schemeClr val="tx1"/>
                          </a:solidFill>
                          <a:effectLst/>
                          <a:latin typeface="+mn-lt"/>
                          <a:ea typeface="+mn-ea"/>
                          <a:cs typeface="+mn-cs"/>
                        </a:rPr>
                        <a:t>Design a pavilion that is strong, stable and aesthetically pleasing.</a:t>
                      </a:r>
                    </a:p>
                    <a:p>
                      <a:pPr marL="171450" indent="-171450">
                        <a:buFont typeface="Arial" panose="020B0604020202020204" pitchFamily="34" charset="0"/>
                        <a:buChar char="•"/>
                      </a:pPr>
                      <a:r>
                        <a:rPr lang="en-GB" sz="800" b="0" i="0" kern="1200" dirty="0">
                          <a:solidFill>
                            <a:schemeClr val="tx1"/>
                          </a:solidFill>
                          <a:effectLst/>
                          <a:latin typeface="+mn-lt"/>
                          <a:ea typeface="+mn-ea"/>
                          <a:cs typeface="+mn-cs"/>
                        </a:rPr>
                        <a:t>Select appropriate materials and construction techniques to create a stable, free-standing frame structure.</a:t>
                      </a:r>
                    </a:p>
                    <a:p>
                      <a:pPr marL="0" lvl="0" indent="0">
                        <a:buFont typeface="Arial" panose="020B0604020202020204" pitchFamily="34" charset="0"/>
                        <a:buNone/>
                      </a:pPr>
                      <a:endParaRPr lang="en-GB" sz="800" b="0" kern="1200" baseline="0" dirty="0">
                        <a:solidFill>
                          <a:schemeClr val="tx1"/>
                        </a:solidFill>
                        <a:effectLst/>
                        <a:latin typeface="+mn-lt"/>
                        <a:ea typeface="+mn-ea"/>
                        <a:cs typeface="+mn-cs"/>
                      </a:endParaRPr>
                    </a:p>
                  </a:txBody>
                  <a:tcPr marL="91441" marR="91441" marT="45742" marB="45742">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1" dirty="0">
                          <a:effectLst/>
                          <a:latin typeface="+mj-lt"/>
                          <a:ea typeface="Calibri" panose="020F0502020204030204" pitchFamily="34" charset="0"/>
                          <a:cs typeface="Times New Roman" panose="02020603050405020304" pitchFamily="18" charset="0"/>
                        </a:rPr>
                        <a:t>Health and Wellbeing:</a:t>
                      </a:r>
                    </a:p>
                    <a:p>
                      <a:pPr marL="0" indent="0">
                        <a:buFont typeface="Arial" panose="020B0604020202020204" pitchFamily="34" charset="0"/>
                        <a:buNone/>
                      </a:pPr>
                      <a:r>
                        <a:rPr lang="en-GB" sz="800" b="0" kern="1200" baseline="0" dirty="0">
                          <a:solidFill>
                            <a:schemeClr val="tx1"/>
                          </a:solidFill>
                          <a:effectLst/>
                          <a:latin typeface="+mn-lt"/>
                          <a:ea typeface="+mn-ea"/>
                          <a:cs typeface="+mn-cs"/>
                        </a:rPr>
                        <a:t>My healthy diary</a:t>
                      </a:r>
                    </a:p>
                    <a:p>
                      <a:pPr marL="0" indent="0">
                        <a:buFont typeface="Arial" panose="020B0604020202020204" pitchFamily="34" charset="0"/>
                        <a:buNone/>
                      </a:pPr>
                      <a:r>
                        <a:rPr lang="en-GB" sz="800" b="0" kern="1200" baseline="0" dirty="0">
                          <a:solidFill>
                            <a:schemeClr val="tx1"/>
                          </a:solidFill>
                          <a:effectLst/>
                          <a:latin typeface="+mn-lt"/>
                          <a:ea typeface="+mn-ea"/>
                          <a:cs typeface="+mn-cs"/>
                        </a:rPr>
                        <a:t>Wonderful me</a:t>
                      </a:r>
                    </a:p>
                    <a:p>
                      <a:pPr marL="0" indent="0">
                        <a:buFont typeface="Arial" panose="020B0604020202020204" pitchFamily="34" charset="0"/>
                        <a:buNone/>
                      </a:pPr>
                      <a:r>
                        <a:rPr lang="en-GB" sz="800" b="0" kern="1200" baseline="0" dirty="0">
                          <a:solidFill>
                            <a:schemeClr val="tx1"/>
                          </a:solidFill>
                          <a:effectLst/>
                          <a:latin typeface="+mn-lt"/>
                          <a:ea typeface="+mn-ea"/>
                          <a:cs typeface="+mn-cs"/>
                        </a:rPr>
                        <a:t>My superpowers</a:t>
                      </a:r>
                    </a:p>
                    <a:p>
                      <a:pPr marL="0" indent="0">
                        <a:buFont typeface="Arial" panose="020B0604020202020204" pitchFamily="34" charset="0"/>
                        <a:buNone/>
                      </a:pPr>
                      <a:r>
                        <a:rPr lang="en-GB" sz="800" b="0" kern="1200" baseline="0" dirty="0">
                          <a:solidFill>
                            <a:schemeClr val="tx1"/>
                          </a:solidFill>
                          <a:effectLst/>
                          <a:latin typeface="+mn-lt"/>
                          <a:ea typeface="+mn-ea"/>
                          <a:cs typeface="+mn-cs"/>
                        </a:rPr>
                        <a:t>Resilience</a:t>
                      </a:r>
                      <a:endParaRPr lang="en-US" sz="800" b="1" dirty="0">
                        <a:effectLst/>
                        <a:latin typeface="+mj-lt"/>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800" b="1" dirty="0">
                          <a:effectLst/>
                          <a:latin typeface="+mj-lt"/>
                          <a:ea typeface="Calibri" panose="020F0502020204030204" pitchFamily="34" charset="0"/>
                          <a:cs typeface="Times New Roman" panose="02020603050405020304" pitchFamily="18" charset="0"/>
                        </a:rPr>
                        <a:t>Zones of Regulation</a:t>
                      </a:r>
                    </a:p>
                    <a:p>
                      <a:pPr marL="171450" indent="-171450">
                        <a:buFont typeface="Arial" panose="020B0604020202020204" pitchFamily="34" charset="0"/>
                        <a:buChar char="•"/>
                      </a:pPr>
                      <a:endParaRPr lang="en-GB" sz="800" b="0" kern="1200" baseline="0" dirty="0">
                        <a:solidFill>
                          <a:schemeClr val="tx1"/>
                        </a:solidFill>
                        <a:effectLst/>
                        <a:latin typeface="+mn-lt"/>
                        <a:ea typeface="+mn-ea"/>
                        <a:cs typeface="+mn-cs"/>
                      </a:endParaRPr>
                    </a:p>
                    <a:p>
                      <a:pPr marL="171450" indent="-171450">
                        <a:buFont typeface="Arial" panose="020B0604020202020204" pitchFamily="34" charset="0"/>
                        <a:buChar char="•"/>
                      </a:pPr>
                      <a:endParaRPr lang="en-GB" sz="900" b="0" kern="1200" baseline="0" dirty="0">
                        <a:solidFill>
                          <a:schemeClr val="tx1"/>
                        </a:solidFill>
                        <a:effectLst/>
                        <a:latin typeface="+mn-lt"/>
                        <a:ea typeface="+mn-ea"/>
                        <a:cs typeface="+mn-cs"/>
                      </a:endParaRPr>
                    </a:p>
                    <a:p>
                      <a:pPr>
                        <a:lnSpc>
                          <a:spcPct val="100000"/>
                        </a:lnSpc>
                        <a:spcAft>
                          <a:spcPts val="800"/>
                        </a:spcAft>
                      </a:pPr>
                      <a:endParaRPr lang="en-US" sz="900" b="1" dirty="0">
                        <a:effectLst/>
                        <a:latin typeface="+mj-lt"/>
                        <a:ea typeface="Calibri" panose="020F0502020204030204" pitchFamily="34" charset="0"/>
                        <a:cs typeface="Times New Roman" panose="02020603050405020304" pitchFamily="18" charset="0"/>
                      </a:endParaRPr>
                    </a:p>
                  </a:txBody>
                  <a:tcPr marL="91441" marR="91441" marT="45742" marB="45742">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endParaRPr lang="en-GB" sz="200" b="0" kern="1200" baseline="0" dirty="0">
                        <a:solidFill>
                          <a:schemeClr val="tx1"/>
                        </a:solidFill>
                        <a:effectLst/>
                        <a:latin typeface="+mn-lt"/>
                        <a:ea typeface="+mn-ea"/>
                        <a:cs typeface="+mn-cs"/>
                      </a:endParaRPr>
                    </a:p>
                    <a:p>
                      <a:pPr marL="171450" indent="-171450">
                        <a:buFont typeface="Arial" panose="020B0604020202020204" pitchFamily="34" charset="0"/>
                        <a:buChar char="•"/>
                      </a:pPr>
                      <a:r>
                        <a:rPr lang="en-GB" sz="800" b="1" kern="1200" baseline="0" dirty="0">
                          <a:solidFill>
                            <a:schemeClr val="tx1"/>
                          </a:solidFill>
                          <a:effectLst/>
                          <a:latin typeface="+mn-lt"/>
                          <a:ea typeface="+mn-ea"/>
                          <a:cs typeface="+mn-cs"/>
                        </a:rPr>
                        <a:t>Derby Cathedral Music in Schools Programme</a:t>
                      </a:r>
                    </a:p>
                    <a:p>
                      <a:pPr marL="171450" indent="-171450">
                        <a:buFont typeface="Arial" panose="020B0604020202020204" pitchFamily="34" charset="0"/>
                        <a:buChar char="•"/>
                      </a:pPr>
                      <a:r>
                        <a:rPr lang="en-GB" sz="800" b="1" kern="1200" baseline="0" dirty="0">
                          <a:solidFill>
                            <a:schemeClr val="tx1"/>
                          </a:solidFill>
                          <a:effectLst/>
                          <a:latin typeface="+mn-lt"/>
                          <a:ea typeface="+mn-ea"/>
                          <a:cs typeface="+mn-cs"/>
                        </a:rPr>
                        <a:t>Ballads</a:t>
                      </a:r>
                    </a:p>
                    <a:p>
                      <a:pPr marL="171450" indent="-171450">
                        <a:buFont typeface="Arial" panose="020B0604020202020204" pitchFamily="34" charset="0"/>
                        <a:buChar char="•"/>
                      </a:pPr>
                      <a:r>
                        <a:rPr lang="en-GB" sz="800" b="0" kern="1200" baseline="0" dirty="0">
                          <a:solidFill>
                            <a:schemeClr val="tx1"/>
                          </a:solidFill>
                          <a:effectLst/>
                          <a:latin typeface="+mn-lt"/>
                          <a:ea typeface="+mn-ea"/>
                          <a:cs typeface="+mn-cs"/>
                        </a:rPr>
                        <a:t>Sing in time and in tune with a song and incorporate actions.</a:t>
                      </a:r>
                    </a:p>
                    <a:p>
                      <a:pPr marL="171450" indent="-171450">
                        <a:buFont typeface="Arial" panose="020B0604020202020204" pitchFamily="34" charset="0"/>
                        <a:buChar char="•"/>
                      </a:pPr>
                      <a:r>
                        <a:rPr lang="en-GB" sz="800" b="0" kern="1200" baseline="0" dirty="0">
                          <a:solidFill>
                            <a:schemeClr val="tx1"/>
                          </a:solidFill>
                          <a:effectLst/>
                          <a:latin typeface="+mn-lt"/>
                          <a:ea typeface="+mn-ea"/>
                          <a:cs typeface="+mn-cs"/>
                        </a:rPr>
                        <a:t>Write a verse.</a:t>
                      </a:r>
                    </a:p>
                  </a:txBody>
                  <a:tcPr marL="91441" marR="91441" marT="45742" marB="45742">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Arial" panose="020B0604020202020204" pitchFamily="34" charset="0"/>
                        <a:buNone/>
                      </a:pPr>
                      <a:endParaRPr lang="en-GB" sz="200" baseline="0" dirty="0"/>
                    </a:p>
                    <a:p>
                      <a:pPr marL="0" indent="0">
                        <a:buFont typeface="Arial" panose="020B0604020202020204" pitchFamily="34" charset="0"/>
                        <a:buNone/>
                      </a:pPr>
                      <a:r>
                        <a:rPr lang="en-GB" sz="800" b="1" baseline="0" dirty="0"/>
                        <a:t>Alphabet </a:t>
                      </a:r>
                    </a:p>
                    <a:p>
                      <a:pPr marL="0" indent="0">
                        <a:buFont typeface="Arial" panose="020B0604020202020204" pitchFamily="34" charset="0"/>
                        <a:buNone/>
                      </a:pPr>
                      <a:endParaRPr lang="en-GB" sz="800" b="1" baseline="0" dirty="0"/>
                    </a:p>
                    <a:p>
                      <a:pPr marL="0" indent="0">
                        <a:buFont typeface="Arial" panose="020B0604020202020204" pitchFamily="34" charset="0"/>
                        <a:buNone/>
                      </a:pPr>
                      <a:r>
                        <a:rPr lang="en-GB" sz="800" b="1" baseline="0" dirty="0"/>
                        <a:t>Greetings</a:t>
                      </a:r>
                    </a:p>
                  </a:txBody>
                  <a:tcPr marL="91441" marR="91441" marT="45742" marB="45742">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800" b="1" dirty="0">
                          <a:solidFill>
                            <a:schemeClr val="tx1"/>
                          </a:solidFill>
                        </a:rPr>
                        <a:t>Handball</a:t>
                      </a:r>
                    </a:p>
                  </a:txBody>
                  <a:tcPr marL="91441" marR="91441" marT="45742" marB="45742">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23" name="Rectangle 22">
            <a:extLst>
              <a:ext uri="{FF2B5EF4-FFF2-40B4-BE49-F238E27FC236}">
                <a16:creationId xmlns:a16="http://schemas.microsoft.com/office/drawing/2014/main" id="{D6702B93-AABB-C55E-6003-C321FBB0D6D5}"/>
              </a:ext>
            </a:extLst>
          </p:cNvPr>
          <p:cNvSpPr/>
          <p:nvPr/>
        </p:nvSpPr>
        <p:spPr bwMode="auto">
          <a:xfrm>
            <a:off x="0" y="0"/>
            <a:ext cx="1268413" cy="1473200"/>
          </a:xfrm>
          <a:prstGeom prst="rect">
            <a:avLst/>
          </a:prstGeom>
          <a:solidFill>
            <a:srgbClr val="FFFF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aphicFrame>
        <p:nvGraphicFramePr>
          <p:cNvPr id="27" name="Table 26">
            <a:extLst>
              <a:ext uri="{FF2B5EF4-FFF2-40B4-BE49-F238E27FC236}">
                <a16:creationId xmlns:a16="http://schemas.microsoft.com/office/drawing/2014/main" id="{D5323398-5BE9-2AA6-6AA2-85DBD941FB7D}"/>
              </a:ext>
            </a:extLst>
          </p:cNvPr>
          <p:cNvGraphicFramePr>
            <a:graphicFrameLocks noGrp="1"/>
          </p:cNvGraphicFramePr>
          <p:nvPr/>
        </p:nvGraphicFramePr>
        <p:xfrm>
          <a:off x="1125538" y="4763"/>
          <a:ext cx="4606925" cy="1493838"/>
        </p:xfrm>
        <a:graphic>
          <a:graphicData uri="http://schemas.openxmlformats.org/drawingml/2006/table">
            <a:tbl>
              <a:tblPr firstRow="1" bandRow="1">
                <a:tableStyleId>{2D5ABB26-0587-4C30-8999-92F81FD0307C}</a:tableStyleId>
              </a:tblPr>
              <a:tblGrid>
                <a:gridCol w="1583630">
                  <a:extLst>
                    <a:ext uri="{9D8B030D-6E8A-4147-A177-3AD203B41FA5}">
                      <a16:colId xmlns:a16="http://schemas.microsoft.com/office/drawing/2014/main" val="20000"/>
                    </a:ext>
                  </a:extLst>
                </a:gridCol>
                <a:gridCol w="719832">
                  <a:extLst>
                    <a:ext uri="{9D8B030D-6E8A-4147-A177-3AD203B41FA5}">
                      <a16:colId xmlns:a16="http://schemas.microsoft.com/office/drawing/2014/main" val="20001"/>
                    </a:ext>
                  </a:extLst>
                </a:gridCol>
                <a:gridCol w="2303463">
                  <a:extLst>
                    <a:ext uri="{9D8B030D-6E8A-4147-A177-3AD203B41FA5}">
                      <a16:colId xmlns:a16="http://schemas.microsoft.com/office/drawing/2014/main" val="20002"/>
                    </a:ext>
                  </a:extLst>
                </a:gridCol>
              </a:tblGrid>
              <a:tr h="274380">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a:t>William Gilbert Endowed Church of England Aided Primary School</a:t>
                      </a:r>
                      <a:endParaRPr lang="en-GB" sz="1200" i="1" dirty="0"/>
                    </a:p>
                  </a:txBody>
                  <a:tcPr marL="91393" marR="91393" marT="45737" marB="45737"/>
                </a:tc>
                <a:tc hMerge="1">
                  <a:txBody>
                    <a:bodyPr/>
                    <a:lstStyle/>
                    <a:p>
                      <a:endParaRPr lang="en-GB"/>
                    </a:p>
                  </a:txBody>
                  <a:tcPr/>
                </a:tc>
                <a:tc hMerge="1">
                  <a:txBody>
                    <a:bodyPr/>
                    <a:lstStyle/>
                    <a:p>
                      <a:endParaRPr lang="en-GB" sz="1200" dirty="0"/>
                    </a:p>
                  </a:txBody>
                  <a:tcPr/>
                </a:tc>
                <a:extLst>
                  <a:ext uri="{0D108BD9-81ED-4DB2-BD59-A6C34878D82A}">
                    <a16:rowId xmlns:a16="http://schemas.microsoft.com/office/drawing/2014/main" val="10000"/>
                  </a:ext>
                </a:extLst>
              </a:tr>
              <a:tr h="335349">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u="sng" dirty="0"/>
                        <a:t>Curriculum Overview For Parents</a:t>
                      </a:r>
                    </a:p>
                  </a:txBody>
                  <a:tcPr marL="91393" marR="91393" marT="45737" marB="45737"/>
                </a:tc>
                <a:tc hMerge="1">
                  <a:txBody>
                    <a:bodyPr/>
                    <a:lstStyle/>
                    <a:p>
                      <a:endParaRPr lang="en-GB"/>
                    </a:p>
                  </a:txBody>
                  <a:tcPr/>
                </a:tc>
                <a:tc hMerge="1">
                  <a:txBody>
                    <a:bodyPr/>
                    <a:lstStyle/>
                    <a:p>
                      <a:endParaRPr lang="en-GB" sz="1200" dirty="0"/>
                    </a:p>
                  </a:txBody>
                  <a:tcPr/>
                </a:tc>
                <a:extLst>
                  <a:ext uri="{0D108BD9-81ED-4DB2-BD59-A6C34878D82A}">
                    <a16:rowId xmlns:a16="http://schemas.microsoft.com/office/drawing/2014/main" val="10001"/>
                  </a:ext>
                </a:extLst>
              </a:tr>
              <a:tr h="274380">
                <a:tc gridSpan="2">
                  <a:txBody>
                    <a:bodyPr/>
                    <a:lstStyle/>
                    <a:p>
                      <a:pPr algn="ctr"/>
                      <a:r>
                        <a:rPr lang="en-GB" sz="1200" b="0" dirty="0">
                          <a:solidFill>
                            <a:schemeClr val="tx1"/>
                          </a:solidFill>
                        </a:rPr>
                        <a:t>            Term –</a:t>
                      </a:r>
                      <a:r>
                        <a:rPr lang="en-GB" sz="1200" b="0" baseline="0" dirty="0">
                          <a:solidFill>
                            <a:schemeClr val="tx1"/>
                          </a:solidFill>
                        </a:rPr>
                        <a:t> Autumn 2 2025</a:t>
                      </a:r>
                      <a:endParaRPr lang="en-GB" sz="1200" b="0" dirty="0">
                        <a:solidFill>
                          <a:schemeClr val="tx1"/>
                        </a:solidFill>
                      </a:endParaRPr>
                    </a:p>
                  </a:txBody>
                  <a:tcPr marL="91393" marR="91393" marT="45737" marB="45737"/>
                </a:tc>
                <a:tc hMerge="1">
                  <a:txBody>
                    <a:bodyPr/>
                    <a:lstStyle/>
                    <a:p>
                      <a:endParaRPr lang="en-GB"/>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a:t>Year: </a:t>
                      </a:r>
                      <a:r>
                        <a:rPr lang="en-GB" sz="1200" baseline="0" dirty="0"/>
                        <a:t>3</a:t>
                      </a:r>
                      <a:endParaRPr lang="en-GB" sz="1200" dirty="0"/>
                    </a:p>
                  </a:txBody>
                  <a:tcPr marL="91393" marR="91393" marT="45737" marB="45737"/>
                </a:tc>
                <a:extLst>
                  <a:ext uri="{0D108BD9-81ED-4DB2-BD59-A6C34878D82A}">
                    <a16:rowId xmlns:a16="http://schemas.microsoft.com/office/drawing/2014/main" val="10002"/>
                  </a:ext>
                </a:extLst>
              </a:tr>
              <a:tr h="335349">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dirty="0"/>
                        <a:t>Theme: Building Britain</a:t>
                      </a:r>
                      <a:endParaRPr lang="en-GB" sz="1600" b="1" i="1" dirty="0"/>
                    </a:p>
                  </a:txBody>
                  <a:tcPr marL="91393" marR="91393" marT="45737" marB="45737"/>
                </a:tc>
                <a:tc hMerge="1">
                  <a:txBody>
                    <a:bodyPr/>
                    <a:lstStyle/>
                    <a:p>
                      <a:endParaRPr lang="en-GB"/>
                    </a:p>
                  </a:txBody>
                  <a:tcPr/>
                </a:tc>
                <a:tc hMerge="1">
                  <a:txBody>
                    <a:bodyPr/>
                    <a:lstStyle/>
                    <a:p>
                      <a:endParaRPr lang="en-GB" sz="1200" dirty="0"/>
                    </a:p>
                  </a:txBody>
                  <a:tcPr/>
                </a:tc>
                <a:extLst>
                  <a:ext uri="{0D108BD9-81ED-4DB2-BD59-A6C34878D82A}">
                    <a16:rowId xmlns:a16="http://schemas.microsoft.com/office/drawing/2014/main" val="10003"/>
                  </a:ext>
                </a:extLst>
              </a:tr>
              <a:tr h="274380">
                <a:tc>
                  <a:txBody>
                    <a:bodyPr/>
                    <a:lstStyle/>
                    <a:p>
                      <a:pPr algn="ctr"/>
                      <a:r>
                        <a:rPr lang="en-GB" sz="1200" dirty="0"/>
                        <a:t>Class: Year</a:t>
                      </a:r>
                      <a:r>
                        <a:rPr lang="en-GB" sz="1200" baseline="0" dirty="0"/>
                        <a:t> 3</a:t>
                      </a:r>
                      <a:endParaRPr lang="en-GB" sz="1200" dirty="0"/>
                    </a:p>
                  </a:txBody>
                  <a:tcPr marL="91393" marR="91393" marT="45737" marB="45737"/>
                </a:tc>
                <a:tc gridSpan="2">
                  <a:txBody>
                    <a:bodyPr/>
                    <a:lstStyle/>
                    <a:p>
                      <a:pPr algn="ctr"/>
                      <a:r>
                        <a:rPr lang="en-GB" sz="1200" dirty="0"/>
                        <a:t>Miss Pearce</a:t>
                      </a:r>
                    </a:p>
                  </a:txBody>
                  <a:tcPr marL="91393" marR="91393" marT="45737" marB="45737"/>
                </a:tc>
                <a:tc hMerge="1">
                  <a:txBody>
                    <a:bodyPr/>
                    <a:lstStyle/>
                    <a:p>
                      <a:endParaRPr lang="en-GB" sz="1200" dirty="0"/>
                    </a:p>
                  </a:txBody>
                  <a:tcPr/>
                </a:tc>
                <a:extLst>
                  <a:ext uri="{0D108BD9-81ED-4DB2-BD59-A6C34878D82A}">
                    <a16:rowId xmlns:a16="http://schemas.microsoft.com/office/drawing/2014/main" val="10004"/>
                  </a:ext>
                </a:extLst>
              </a:tr>
            </a:tbl>
          </a:graphicData>
        </a:graphic>
      </p:graphicFrame>
      <p:sp>
        <p:nvSpPr>
          <p:cNvPr id="2087" name="TextBox 31">
            <a:extLst>
              <a:ext uri="{FF2B5EF4-FFF2-40B4-BE49-F238E27FC236}">
                <a16:creationId xmlns:a16="http://schemas.microsoft.com/office/drawing/2014/main" id="{47CA254F-C713-BAF8-9E4D-DC341185DFFC}"/>
              </a:ext>
            </a:extLst>
          </p:cNvPr>
          <p:cNvSpPr txBox="1">
            <a:spLocks noChangeArrowheads="1"/>
          </p:cNvSpPr>
          <p:nvPr/>
        </p:nvSpPr>
        <p:spPr bwMode="auto">
          <a:xfrm>
            <a:off x="0" y="3175"/>
            <a:ext cx="1268413" cy="1538288"/>
          </a:xfrm>
          <a:prstGeom prst="rect">
            <a:avLst/>
          </a:prstGeom>
          <a:solidFill>
            <a:srgbClr val="FF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1100" b="1">
                <a:solidFill>
                  <a:schemeClr val="bg1"/>
                </a:solidFill>
                <a:latin typeface="Arial" panose="020B0604020202020204" pitchFamily="34" charset="0"/>
              </a:rPr>
              <a:t>Curriculum Overview</a:t>
            </a:r>
          </a:p>
          <a:p>
            <a:pPr algn="ctr">
              <a:spcBef>
                <a:spcPct val="0"/>
              </a:spcBef>
              <a:buFontTx/>
              <a:buNone/>
            </a:pPr>
            <a:endParaRPr lang="en-GB" altLang="en-US" sz="1100" b="1">
              <a:solidFill>
                <a:schemeClr val="bg1"/>
              </a:solidFill>
              <a:latin typeface="Arial" panose="020B0604020202020204" pitchFamily="34" charset="0"/>
            </a:endParaRPr>
          </a:p>
          <a:p>
            <a:pPr algn="ctr">
              <a:spcBef>
                <a:spcPct val="0"/>
              </a:spcBef>
              <a:buFontTx/>
              <a:buNone/>
            </a:pPr>
            <a:endParaRPr lang="en-GB" altLang="en-US" sz="800" b="1">
              <a:solidFill>
                <a:schemeClr val="bg1"/>
              </a:solidFill>
              <a:latin typeface="Arial" panose="020B0604020202020204" pitchFamily="34" charset="0"/>
            </a:endParaRPr>
          </a:p>
          <a:p>
            <a:pPr algn="ctr">
              <a:spcBef>
                <a:spcPct val="0"/>
              </a:spcBef>
              <a:buFontTx/>
              <a:buNone/>
            </a:pPr>
            <a:endParaRPr lang="en-GB" altLang="en-US" sz="1100" b="1">
              <a:solidFill>
                <a:schemeClr val="bg1"/>
              </a:solidFill>
              <a:latin typeface="Arial" panose="020B0604020202020204" pitchFamily="34" charset="0"/>
            </a:endParaRPr>
          </a:p>
          <a:p>
            <a:pPr algn="ctr">
              <a:spcBef>
                <a:spcPct val="0"/>
              </a:spcBef>
              <a:buFontTx/>
              <a:buNone/>
            </a:pPr>
            <a:endParaRPr lang="en-GB" altLang="en-US" sz="1100" b="1">
              <a:solidFill>
                <a:schemeClr val="bg1"/>
              </a:solidFill>
              <a:latin typeface="Arial" panose="020B0604020202020204" pitchFamily="34" charset="0"/>
            </a:endParaRPr>
          </a:p>
          <a:p>
            <a:pPr algn="ctr">
              <a:spcBef>
                <a:spcPct val="0"/>
              </a:spcBef>
              <a:buFontTx/>
              <a:buNone/>
            </a:pPr>
            <a:endParaRPr lang="en-GB" altLang="en-US" sz="1100" b="1">
              <a:solidFill>
                <a:schemeClr val="bg1"/>
              </a:solidFill>
              <a:latin typeface="Arial" panose="020B0604020202020204" pitchFamily="34" charset="0"/>
            </a:endParaRPr>
          </a:p>
          <a:p>
            <a:pPr algn="ctr">
              <a:spcBef>
                <a:spcPct val="0"/>
              </a:spcBef>
              <a:buFontTx/>
              <a:buNone/>
            </a:pPr>
            <a:r>
              <a:rPr lang="en-GB" altLang="en-US" sz="1100" b="1">
                <a:solidFill>
                  <a:schemeClr val="bg1"/>
                </a:solidFill>
                <a:latin typeface="Arial" panose="020B0604020202020204" pitchFamily="34" charset="0"/>
              </a:rPr>
              <a:t>Term: Autumn</a:t>
            </a:r>
          </a:p>
          <a:p>
            <a:pPr algn="ctr">
              <a:spcBef>
                <a:spcPct val="0"/>
              </a:spcBef>
              <a:buFontTx/>
              <a:buNone/>
            </a:pPr>
            <a:r>
              <a:rPr lang="en-GB" altLang="en-US" sz="800" b="1">
                <a:solidFill>
                  <a:schemeClr val="bg1"/>
                </a:solidFill>
                <a:latin typeface="Arial" panose="020B0604020202020204" pitchFamily="34" charset="0"/>
              </a:rPr>
              <a:t>Class: Year 3</a:t>
            </a:r>
          </a:p>
        </p:txBody>
      </p:sp>
      <p:sp>
        <p:nvSpPr>
          <p:cNvPr id="29" name="Rectangle 28">
            <a:extLst>
              <a:ext uri="{FF2B5EF4-FFF2-40B4-BE49-F238E27FC236}">
                <a16:creationId xmlns:a16="http://schemas.microsoft.com/office/drawing/2014/main" id="{6716C35F-B2DD-4016-D3B7-29E973C3781C}"/>
              </a:ext>
            </a:extLst>
          </p:cNvPr>
          <p:cNvSpPr/>
          <p:nvPr/>
        </p:nvSpPr>
        <p:spPr bwMode="auto">
          <a:xfrm>
            <a:off x="5588000" y="3175"/>
            <a:ext cx="1268413" cy="1473200"/>
          </a:xfrm>
          <a:prstGeom prst="rect">
            <a:avLst/>
          </a:prstGeom>
          <a:solidFill>
            <a:srgbClr val="FFFF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089" name="TextBox 31">
            <a:extLst>
              <a:ext uri="{FF2B5EF4-FFF2-40B4-BE49-F238E27FC236}">
                <a16:creationId xmlns:a16="http://schemas.microsoft.com/office/drawing/2014/main" id="{73DB2889-14EB-F805-855C-9BA0B13390BA}"/>
              </a:ext>
            </a:extLst>
          </p:cNvPr>
          <p:cNvSpPr txBox="1">
            <a:spLocks noChangeArrowheads="1"/>
          </p:cNvSpPr>
          <p:nvPr/>
        </p:nvSpPr>
        <p:spPr bwMode="auto">
          <a:xfrm>
            <a:off x="5588000" y="3175"/>
            <a:ext cx="1268413" cy="1524000"/>
          </a:xfrm>
          <a:prstGeom prst="rect">
            <a:avLst/>
          </a:prstGeom>
          <a:solidFill>
            <a:srgbClr val="FF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1100" b="1">
                <a:solidFill>
                  <a:schemeClr val="bg1"/>
                </a:solidFill>
                <a:latin typeface="Arial" panose="020B0604020202020204" pitchFamily="34" charset="0"/>
              </a:rPr>
              <a:t>Curriculum Overview</a:t>
            </a:r>
          </a:p>
          <a:p>
            <a:pPr algn="ctr">
              <a:spcBef>
                <a:spcPct val="0"/>
              </a:spcBef>
              <a:buFontTx/>
              <a:buNone/>
            </a:pPr>
            <a:endParaRPr lang="en-GB" altLang="en-US" sz="1100" b="1">
              <a:latin typeface="Arial" panose="020B0604020202020204" pitchFamily="34" charset="0"/>
            </a:endParaRPr>
          </a:p>
          <a:p>
            <a:pPr algn="ctr">
              <a:spcBef>
                <a:spcPct val="0"/>
              </a:spcBef>
              <a:buFontTx/>
              <a:buNone/>
            </a:pPr>
            <a:endParaRPr lang="en-GB" altLang="en-US" sz="800" b="1">
              <a:latin typeface="Arial" panose="020B0604020202020204" pitchFamily="34" charset="0"/>
            </a:endParaRPr>
          </a:p>
          <a:p>
            <a:pPr algn="ctr">
              <a:spcBef>
                <a:spcPct val="0"/>
              </a:spcBef>
              <a:buFontTx/>
              <a:buNone/>
            </a:pPr>
            <a:endParaRPr lang="en-GB" altLang="en-US" sz="1100" b="1">
              <a:latin typeface="Arial" panose="020B0604020202020204" pitchFamily="34" charset="0"/>
            </a:endParaRPr>
          </a:p>
          <a:p>
            <a:pPr algn="ctr">
              <a:spcBef>
                <a:spcPct val="0"/>
              </a:spcBef>
              <a:buFontTx/>
              <a:buNone/>
            </a:pPr>
            <a:endParaRPr lang="en-GB" altLang="en-US" sz="1100" b="1">
              <a:latin typeface="Arial" panose="020B0604020202020204" pitchFamily="34" charset="0"/>
            </a:endParaRPr>
          </a:p>
          <a:p>
            <a:pPr algn="ctr">
              <a:spcBef>
                <a:spcPct val="0"/>
              </a:spcBef>
              <a:buFontTx/>
              <a:buNone/>
            </a:pPr>
            <a:endParaRPr lang="en-GB" altLang="en-US" sz="1100" b="1">
              <a:latin typeface="Arial" panose="020B0604020202020204" pitchFamily="34" charset="0"/>
            </a:endParaRPr>
          </a:p>
          <a:p>
            <a:pPr algn="ctr">
              <a:spcBef>
                <a:spcPct val="0"/>
              </a:spcBef>
              <a:buFontTx/>
              <a:buNone/>
            </a:pPr>
            <a:r>
              <a:rPr lang="en-GB" altLang="en-US" sz="1100" b="1">
                <a:solidFill>
                  <a:schemeClr val="bg1"/>
                </a:solidFill>
                <a:latin typeface="Arial" panose="020B0604020202020204" pitchFamily="34" charset="0"/>
              </a:rPr>
              <a:t>Term: Autumn </a:t>
            </a:r>
            <a:r>
              <a:rPr lang="en-GB" altLang="en-US" sz="800" b="1">
                <a:solidFill>
                  <a:schemeClr val="bg1"/>
                </a:solidFill>
                <a:latin typeface="Arial" panose="020B0604020202020204" pitchFamily="34" charset="0"/>
              </a:rPr>
              <a:t>Class: Year 3</a:t>
            </a:r>
          </a:p>
        </p:txBody>
      </p:sp>
      <p:graphicFrame>
        <p:nvGraphicFramePr>
          <p:cNvPr id="9" name="Table 8">
            <a:extLst>
              <a:ext uri="{FF2B5EF4-FFF2-40B4-BE49-F238E27FC236}">
                <a16:creationId xmlns:a16="http://schemas.microsoft.com/office/drawing/2014/main" id="{8AEE154C-6446-77AF-95C2-851B2C066BDF}"/>
              </a:ext>
            </a:extLst>
          </p:cNvPr>
          <p:cNvGraphicFramePr>
            <a:graphicFrameLocks noGrp="1"/>
          </p:cNvGraphicFramePr>
          <p:nvPr/>
        </p:nvGraphicFramePr>
        <p:xfrm>
          <a:off x="7938" y="1504950"/>
          <a:ext cx="6848474" cy="2408238"/>
        </p:xfrm>
        <a:graphic>
          <a:graphicData uri="http://schemas.openxmlformats.org/drawingml/2006/table">
            <a:tbl>
              <a:tblPr firstRow="1" bandRow="1">
                <a:tableStyleId>{5940675A-B579-460E-94D1-54222C63F5DA}</a:tableStyleId>
              </a:tblPr>
              <a:tblGrid>
                <a:gridCol w="2844997">
                  <a:extLst>
                    <a:ext uri="{9D8B030D-6E8A-4147-A177-3AD203B41FA5}">
                      <a16:colId xmlns:a16="http://schemas.microsoft.com/office/drawing/2014/main" val="20000"/>
                    </a:ext>
                  </a:extLst>
                </a:gridCol>
                <a:gridCol w="2159081">
                  <a:extLst>
                    <a:ext uri="{9D8B030D-6E8A-4147-A177-3AD203B41FA5}">
                      <a16:colId xmlns:a16="http://schemas.microsoft.com/office/drawing/2014/main" val="20001"/>
                    </a:ext>
                  </a:extLst>
                </a:gridCol>
                <a:gridCol w="1844396">
                  <a:extLst>
                    <a:ext uri="{9D8B030D-6E8A-4147-A177-3AD203B41FA5}">
                      <a16:colId xmlns:a16="http://schemas.microsoft.com/office/drawing/2014/main" val="20002"/>
                    </a:ext>
                  </a:extLst>
                </a:gridCol>
              </a:tblGrid>
              <a:tr h="243778">
                <a:tc>
                  <a:txBody>
                    <a:bodyPr/>
                    <a:lstStyle/>
                    <a:p>
                      <a:pPr algn="ctr"/>
                      <a:r>
                        <a:rPr lang="en-GB" sz="1000" b="1" dirty="0">
                          <a:solidFill>
                            <a:schemeClr val="bg1"/>
                          </a:solidFill>
                        </a:rPr>
                        <a:t>English</a:t>
                      </a:r>
                    </a:p>
                  </a:txBody>
                  <a:tcPr marT="45672" marB="45672">
                    <a:solidFill>
                      <a:srgbClr val="FF3399"/>
                    </a:solidFill>
                  </a:tcPr>
                </a:tc>
                <a:tc>
                  <a:txBody>
                    <a:bodyPr/>
                    <a:lstStyle/>
                    <a:p>
                      <a:pPr algn="ctr"/>
                      <a:r>
                        <a:rPr lang="en-GB" sz="1000" b="1" dirty="0">
                          <a:solidFill>
                            <a:schemeClr val="bg1"/>
                          </a:solidFill>
                        </a:rPr>
                        <a:t>Mathematics</a:t>
                      </a:r>
                    </a:p>
                  </a:txBody>
                  <a:tcPr marT="45672" marB="45672">
                    <a:solidFill>
                      <a:srgbClr val="FF3399"/>
                    </a:solidFill>
                  </a:tcPr>
                </a:tc>
                <a:tc>
                  <a:txBody>
                    <a:bodyPr/>
                    <a:lstStyle/>
                    <a:p>
                      <a:pPr algn="ctr"/>
                      <a:r>
                        <a:rPr lang="en-GB" sz="1000" b="1" dirty="0">
                          <a:solidFill>
                            <a:schemeClr val="bg1"/>
                          </a:solidFill>
                        </a:rPr>
                        <a:t>Science</a:t>
                      </a:r>
                    </a:p>
                  </a:txBody>
                  <a:tcPr marT="45672" marB="45672">
                    <a:solidFill>
                      <a:srgbClr val="FF3399"/>
                    </a:solidFill>
                  </a:tcPr>
                </a:tc>
                <a:extLst>
                  <a:ext uri="{0D108BD9-81ED-4DB2-BD59-A6C34878D82A}">
                    <a16:rowId xmlns:a16="http://schemas.microsoft.com/office/drawing/2014/main" val="10000"/>
                  </a:ext>
                </a:extLst>
              </a:tr>
              <a:tr h="2164460">
                <a:tc>
                  <a:txBody>
                    <a:bodyPr/>
                    <a:lstStyle/>
                    <a:p>
                      <a:pPr marL="0" lvl="0" indent="0">
                        <a:buFont typeface="Arial" pitchFamily="34" charset="0"/>
                        <a:buNone/>
                      </a:pPr>
                      <a:r>
                        <a:rPr lang="en-GB" sz="800" b="1" kern="1200" dirty="0">
                          <a:solidFill>
                            <a:schemeClr val="tx1"/>
                          </a:solidFill>
                          <a:effectLst/>
                          <a:latin typeface="+mn-lt"/>
                          <a:ea typeface="+mn-ea"/>
                          <a:cs typeface="+mn-cs"/>
                        </a:rPr>
                        <a:t>Writing</a:t>
                      </a:r>
                    </a:p>
                    <a:p>
                      <a:pPr marL="171450" lvl="0" indent="-171450">
                        <a:buFont typeface="Arial" pitchFamily="34" charset="0"/>
                        <a:buChar char="•"/>
                      </a:pPr>
                      <a:r>
                        <a:rPr lang="en-GB" sz="800" kern="1200" baseline="0" dirty="0">
                          <a:solidFill>
                            <a:schemeClr val="tx1"/>
                          </a:solidFill>
                          <a:effectLst/>
                          <a:latin typeface="+mn-lt"/>
                          <a:ea typeface="+mn-ea"/>
                          <a:cs typeface="+mn-cs"/>
                        </a:rPr>
                        <a:t>Poetry</a:t>
                      </a:r>
                    </a:p>
                    <a:p>
                      <a:pPr marL="171450" lvl="0" indent="-171450">
                        <a:buFont typeface="Arial" pitchFamily="34" charset="0"/>
                        <a:buChar char="•"/>
                      </a:pPr>
                      <a:r>
                        <a:rPr lang="en-GB" sz="800" kern="1200" baseline="0" dirty="0">
                          <a:solidFill>
                            <a:schemeClr val="tx1"/>
                          </a:solidFill>
                          <a:effectLst/>
                          <a:latin typeface="+mn-lt"/>
                          <a:ea typeface="+mn-ea"/>
                          <a:cs typeface="+mn-cs"/>
                        </a:rPr>
                        <a:t>Using conjunctions, adverbs and prepositions to express time and cause</a:t>
                      </a:r>
                    </a:p>
                    <a:p>
                      <a:pPr marL="171450" lvl="0" indent="-171450">
                        <a:buFont typeface="Arial" pitchFamily="34" charset="0"/>
                        <a:buChar char="•"/>
                      </a:pPr>
                      <a:r>
                        <a:rPr lang="en-GB" sz="800" kern="1200" baseline="0" dirty="0">
                          <a:solidFill>
                            <a:schemeClr val="tx1"/>
                          </a:solidFill>
                          <a:effectLst/>
                          <a:latin typeface="+mn-lt"/>
                          <a:ea typeface="+mn-ea"/>
                          <a:cs typeface="+mn-cs"/>
                        </a:rPr>
                        <a:t>Setting description</a:t>
                      </a:r>
                    </a:p>
                    <a:p>
                      <a:pPr marL="171450" lvl="0" indent="-171450">
                        <a:buFont typeface="Arial" pitchFamily="34" charset="0"/>
                        <a:buChar char="•"/>
                      </a:pPr>
                      <a:r>
                        <a:rPr lang="en-GB" sz="800" kern="1200" baseline="0" dirty="0">
                          <a:solidFill>
                            <a:schemeClr val="tx1"/>
                          </a:solidFill>
                          <a:effectLst/>
                          <a:latin typeface="+mn-lt"/>
                          <a:ea typeface="+mn-ea"/>
                          <a:cs typeface="+mn-cs"/>
                        </a:rPr>
                        <a:t>Non-chronological report</a:t>
                      </a:r>
                    </a:p>
                    <a:p>
                      <a:pPr marL="0" lvl="0" indent="0">
                        <a:buFont typeface="Arial" pitchFamily="34" charset="0"/>
                        <a:buNone/>
                      </a:pPr>
                      <a:r>
                        <a:rPr lang="en-GB" sz="800" b="1" kern="1200" baseline="0" dirty="0">
                          <a:solidFill>
                            <a:schemeClr val="tx1"/>
                          </a:solidFill>
                          <a:effectLst/>
                          <a:latin typeface="+mn-lt"/>
                          <a:ea typeface="+mn-ea"/>
                          <a:cs typeface="+mn-cs"/>
                        </a:rPr>
                        <a:t>Reading</a:t>
                      </a:r>
                    </a:p>
                    <a:p>
                      <a:pPr marL="171450" lvl="0" indent="-171450">
                        <a:buFont typeface="Arial" panose="020B0604020202020204" pitchFamily="34" charset="0"/>
                        <a:buChar char="•"/>
                      </a:pPr>
                      <a:r>
                        <a:rPr lang="en-GB" sz="800" kern="1200" dirty="0">
                          <a:solidFill>
                            <a:schemeClr val="tx1"/>
                          </a:solidFill>
                          <a:effectLst/>
                          <a:latin typeface="+mn-lt"/>
                          <a:ea typeface="+mn-ea"/>
                          <a:cs typeface="+mn-cs"/>
                        </a:rPr>
                        <a:t>Identify language features from non-fiction and explain their function and how they help the reader gain information</a:t>
                      </a:r>
                    </a:p>
                    <a:p>
                      <a:pPr marL="171450" lvl="0" indent="-171450">
                        <a:buFont typeface="Arial" panose="020B0604020202020204" pitchFamily="34" charset="0"/>
                        <a:buChar char="•"/>
                      </a:pPr>
                      <a:r>
                        <a:rPr lang="en-GB" sz="800" b="0" kern="1200" baseline="0" dirty="0">
                          <a:solidFill>
                            <a:schemeClr val="tx1"/>
                          </a:solidFill>
                          <a:effectLst/>
                          <a:latin typeface="+mn-lt"/>
                          <a:ea typeface="+mn-ea"/>
                          <a:cs typeface="+mn-cs"/>
                        </a:rPr>
                        <a:t>Discuss the plot, setting, themes in a wide range of age-appropriate books, retelling some of these orally</a:t>
                      </a:r>
                      <a:endParaRPr lang="en-GB" sz="800" kern="1200" baseline="0" dirty="0">
                        <a:solidFill>
                          <a:schemeClr val="tx1"/>
                        </a:solidFill>
                        <a:effectLst/>
                        <a:latin typeface="+mn-lt"/>
                        <a:ea typeface="+mn-ea"/>
                        <a:cs typeface="+mn-cs"/>
                      </a:endParaRPr>
                    </a:p>
                    <a:p>
                      <a:pPr marL="0" lvl="0" indent="0">
                        <a:buFont typeface="Arial" pitchFamily="34" charset="0"/>
                        <a:buNone/>
                      </a:pPr>
                      <a:r>
                        <a:rPr lang="en-GB" sz="800" b="1" kern="1200" baseline="0" dirty="0">
                          <a:solidFill>
                            <a:schemeClr val="tx1"/>
                          </a:solidFill>
                          <a:effectLst/>
                          <a:latin typeface="+mn-lt"/>
                          <a:ea typeface="+mn-ea"/>
                          <a:cs typeface="+mn-cs"/>
                        </a:rPr>
                        <a:t>Grammar</a:t>
                      </a:r>
                      <a:r>
                        <a:rPr lang="en-GB" sz="800" kern="1200" baseline="0" dirty="0">
                          <a:solidFill>
                            <a:schemeClr val="tx1"/>
                          </a:solidFill>
                          <a:effectLst/>
                          <a:latin typeface="+mn-lt"/>
                          <a:ea typeface="+mn-ea"/>
                          <a:cs typeface="+mn-cs"/>
                        </a:rPr>
                        <a:t> </a:t>
                      </a:r>
                    </a:p>
                    <a:p>
                      <a:pPr marL="171450" lvl="0" indent="-171450">
                        <a:buFont typeface="Arial" pitchFamily="34" charset="0"/>
                        <a:buChar char="•"/>
                      </a:pPr>
                      <a:r>
                        <a:rPr lang="en-GB" sz="800" kern="1200" baseline="0" dirty="0">
                          <a:solidFill>
                            <a:schemeClr val="tx1"/>
                          </a:solidFill>
                          <a:effectLst/>
                          <a:latin typeface="+mn-lt"/>
                          <a:ea typeface="+mn-ea"/>
                          <a:cs typeface="+mn-cs"/>
                        </a:rPr>
                        <a:t>Using a or an when there is a vowel</a:t>
                      </a:r>
                    </a:p>
                    <a:p>
                      <a:pPr marL="171450" lvl="0" indent="-171450">
                        <a:buFont typeface="Arial" pitchFamily="34" charset="0"/>
                        <a:buChar char="•"/>
                      </a:pPr>
                      <a:r>
                        <a:rPr lang="en-GB" sz="800" kern="1200" baseline="0" dirty="0">
                          <a:solidFill>
                            <a:schemeClr val="tx1"/>
                          </a:solidFill>
                          <a:effectLst/>
                          <a:latin typeface="+mn-lt"/>
                          <a:ea typeface="+mn-ea"/>
                          <a:cs typeface="+mn-cs"/>
                        </a:rPr>
                        <a:t>Using contracted apostrophes (e.g. don’t)</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800" kern="1200" dirty="0">
                          <a:solidFill>
                            <a:schemeClr val="tx1"/>
                          </a:solidFill>
                          <a:effectLst/>
                          <a:latin typeface="+mn-lt"/>
                          <a:ea typeface="Calibri" panose="020F0502020204030204" pitchFamily="34" charset="0"/>
                          <a:cs typeface="Times New Roman" panose="02020603050405020304" pitchFamily="18" charset="0"/>
                        </a:rPr>
                        <a:t>Use subordinating conjunctions to express time and clause, including: if, when, because, although</a:t>
                      </a:r>
                    </a:p>
                  </a:txBody>
                  <a:tcPr marT="45672" marB="45672"/>
                </a:tc>
                <a:tc>
                  <a:txBody>
                    <a:bodyPr/>
                    <a:lstStyle/>
                    <a:p>
                      <a:pPr marL="0" indent="0">
                        <a:buFont typeface="Arial" panose="020B0604020202020204" pitchFamily="34" charset="0"/>
                        <a:buNone/>
                      </a:pPr>
                      <a:r>
                        <a:rPr lang="en-GB" sz="800" b="1" kern="1200" baseline="0" dirty="0">
                          <a:solidFill>
                            <a:schemeClr val="tx1"/>
                          </a:solidFill>
                          <a:effectLst/>
                          <a:latin typeface="+mn-lt"/>
                          <a:ea typeface="+mn-ea"/>
                          <a:cs typeface="+mn-cs"/>
                        </a:rPr>
                        <a:t>Multiplication and Division</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Recognise unequal groups.</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Understand how an array can show two multiplications.</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Work out multiples of 2. 5 and 10.</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Learn the 3-, 4-, 8- and 11-times tables.</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Find a simple remainder when a number is divided.</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Use a bar model to solve multiplication and division problems.</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Compare multiplication and division statements using inequality signs.</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Use known multiplication facts to solve other multiplication problems.</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Find multiplication and division fact families.</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Learn to multiply and divide by partitioning.</a:t>
                      </a:r>
                    </a:p>
                    <a:p>
                      <a:pPr marL="171450" indent="-171450">
                        <a:buFont typeface="Arial" panose="020B0604020202020204" pitchFamily="34" charset="0"/>
                        <a:buChar char="•"/>
                      </a:pPr>
                      <a:r>
                        <a:rPr lang="en-GB" sz="700" b="0" kern="1200" baseline="0" dirty="0">
                          <a:solidFill>
                            <a:schemeClr val="tx1"/>
                          </a:solidFill>
                          <a:effectLst/>
                          <a:latin typeface="+mn-lt"/>
                          <a:ea typeface="+mn-ea"/>
                          <a:cs typeface="+mn-cs"/>
                        </a:rPr>
                        <a:t>Solve mixed multiplication and division problems including multi-step word problems.</a:t>
                      </a:r>
                    </a:p>
                  </a:txBody>
                  <a:tcPr marT="45672" marB="45672"/>
                </a:tc>
                <a:tc>
                  <a:txBody>
                    <a:bodyPr/>
                    <a:lstStyle/>
                    <a:p>
                      <a:pPr marL="0" indent="0">
                        <a:buFont typeface="Arial" panose="020B0604020202020204" pitchFamily="34" charset="0"/>
                        <a:buNone/>
                      </a:pPr>
                      <a:r>
                        <a:rPr lang="en-GB" sz="800" b="1" dirty="0"/>
                        <a:t>Magnets and Forces</a:t>
                      </a:r>
                    </a:p>
                    <a:p>
                      <a:pPr marL="171450" indent="-171450">
                        <a:buFont typeface="Arial" panose="020B0604020202020204" pitchFamily="34" charset="0"/>
                        <a:buChar char="•"/>
                      </a:pPr>
                      <a:r>
                        <a:rPr lang="en-GB" sz="800" dirty="0"/>
                        <a:t>Some forces need contact between two objects, whereas magnetic forces can act at a distance.</a:t>
                      </a:r>
                    </a:p>
                    <a:p>
                      <a:pPr marL="171450" indent="-171450">
                        <a:buFont typeface="Arial" panose="020B0604020202020204" pitchFamily="34" charset="0"/>
                        <a:buChar char="•"/>
                      </a:pPr>
                      <a:r>
                        <a:rPr lang="en-GB" sz="800" dirty="0"/>
                        <a:t>Friction is a type of force and can increase depending on the surface.  </a:t>
                      </a:r>
                    </a:p>
                    <a:p>
                      <a:pPr marL="171450" indent="-171450">
                        <a:buFont typeface="Arial" panose="020B0604020202020204" pitchFamily="34" charset="0"/>
                        <a:buChar char="•"/>
                      </a:pPr>
                      <a:r>
                        <a:rPr lang="en-GB" sz="800" dirty="0"/>
                        <a:t>Magnets have two poles: north and south.</a:t>
                      </a:r>
                    </a:p>
                    <a:p>
                      <a:pPr marL="171450" indent="-171450">
                        <a:buFont typeface="Arial" panose="020B0604020202020204" pitchFamily="34" charset="0"/>
                        <a:buChar char="•"/>
                      </a:pPr>
                      <a:r>
                        <a:rPr lang="en-GB" sz="800" dirty="0"/>
                        <a:t>When the north and south pole are facing, the magnets attract.</a:t>
                      </a:r>
                    </a:p>
                    <a:p>
                      <a:pPr marL="171450" indent="-171450">
                        <a:buFont typeface="Arial" panose="020B0604020202020204" pitchFamily="34" charset="0"/>
                        <a:buChar char="•"/>
                      </a:pPr>
                      <a:r>
                        <a:rPr lang="en-GB" sz="800" dirty="0"/>
                        <a:t>When the same poles are facing, the magnets repel.</a:t>
                      </a:r>
                    </a:p>
                    <a:p>
                      <a:pPr marL="171450" indent="-171450">
                        <a:buFont typeface="Arial" panose="020B0604020202020204" pitchFamily="34" charset="0"/>
                        <a:buChar char="•"/>
                      </a:pPr>
                      <a:r>
                        <a:rPr lang="en-GB" sz="800" dirty="0"/>
                        <a:t>Some materials attract towards magnets and others do not.</a:t>
                      </a:r>
                    </a:p>
                  </a:txBody>
                  <a:tcPr marL="114300" marR="114300" marT="0" marB="0"/>
                </a:tc>
                <a:extLst>
                  <a:ext uri="{0D108BD9-81ED-4DB2-BD59-A6C34878D82A}">
                    <a16:rowId xmlns:a16="http://schemas.microsoft.com/office/drawing/2014/main" val="10001"/>
                  </a:ext>
                </a:extLst>
              </a:tr>
            </a:tbl>
          </a:graphicData>
        </a:graphic>
      </p:graphicFrame>
      <p:graphicFrame>
        <p:nvGraphicFramePr>
          <p:cNvPr id="14" name="Table 13">
            <a:extLst>
              <a:ext uri="{FF2B5EF4-FFF2-40B4-BE49-F238E27FC236}">
                <a16:creationId xmlns:a16="http://schemas.microsoft.com/office/drawing/2014/main" id="{9A342A83-DD4F-65C4-081D-85F4BCBCA9D9}"/>
              </a:ext>
            </a:extLst>
          </p:cNvPr>
          <p:cNvGraphicFramePr>
            <a:graphicFrameLocks noGrp="1"/>
          </p:cNvGraphicFramePr>
          <p:nvPr/>
        </p:nvGraphicFramePr>
        <p:xfrm>
          <a:off x="7938" y="8316913"/>
          <a:ext cx="6850062" cy="852540"/>
        </p:xfrm>
        <a:graphic>
          <a:graphicData uri="http://schemas.openxmlformats.org/drawingml/2006/table">
            <a:tbl>
              <a:tblPr firstRow="1" bandRow="1">
                <a:tableStyleId>{5940675A-B579-460E-94D1-54222C63F5DA}</a:tableStyleId>
              </a:tblPr>
              <a:tblGrid>
                <a:gridCol w="6850062">
                  <a:extLst>
                    <a:ext uri="{9D8B030D-6E8A-4147-A177-3AD203B41FA5}">
                      <a16:colId xmlns:a16="http://schemas.microsoft.com/office/drawing/2014/main" val="20000"/>
                    </a:ext>
                  </a:extLst>
                </a:gridCol>
              </a:tblGrid>
              <a:tr h="273855">
                <a:tc>
                  <a:txBody>
                    <a:bodyPr/>
                    <a:lstStyle/>
                    <a:p>
                      <a:pPr algn="ctr"/>
                      <a:r>
                        <a:rPr lang="en-GB" sz="1200" b="1" dirty="0">
                          <a:solidFill>
                            <a:schemeClr val="bg1"/>
                          </a:solidFill>
                        </a:rPr>
                        <a:t>Things to look for and do at home:</a:t>
                      </a:r>
                    </a:p>
                  </a:txBody>
                  <a:tcPr marL="91427" marR="91427" marT="45495" marB="45495">
                    <a:solidFill>
                      <a:srgbClr val="FF3399"/>
                    </a:solidFill>
                  </a:tcPr>
                </a:tc>
                <a:extLst>
                  <a:ext uri="{0D108BD9-81ED-4DB2-BD59-A6C34878D82A}">
                    <a16:rowId xmlns:a16="http://schemas.microsoft.com/office/drawing/2014/main" val="10000"/>
                  </a:ext>
                </a:extLst>
              </a:tr>
              <a:tr h="578632">
                <a:tc>
                  <a:txBody>
                    <a:bodyPr/>
                    <a:lstStyle/>
                    <a:p>
                      <a:pPr marL="171450" lvl="0" indent="-171450">
                        <a:buFont typeface="Arial" panose="020B0604020202020204" pitchFamily="34" charset="0"/>
                        <a:buChar char="•"/>
                      </a:pPr>
                      <a:r>
                        <a:rPr lang="en-GB" sz="800" b="1" kern="1200" baseline="0" dirty="0">
                          <a:solidFill>
                            <a:schemeClr val="tx1"/>
                          </a:solidFill>
                          <a:effectLst/>
                          <a:latin typeface="+mn-lt"/>
                          <a:ea typeface="+mn-ea"/>
                          <a:cs typeface="+mn-cs"/>
                        </a:rPr>
                        <a:t>Reading </a:t>
                      </a:r>
                      <a:r>
                        <a:rPr lang="en-GB" sz="800" kern="1200" baseline="0" dirty="0">
                          <a:solidFill>
                            <a:schemeClr val="tx1"/>
                          </a:solidFill>
                          <a:effectLst/>
                          <a:latin typeface="+mn-lt"/>
                          <a:ea typeface="+mn-ea"/>
                          <a:cs typeface="+mn-cs"/>
                        </a:rPr>
                        <a:t>with an adult multiple times at home – </a:t>
                      </a:r>
                      <a:r>
                        <a:rPr lang="en-GB" sz="800" b="1" kern="1200" baseline="0" dirty="0">
                          <a:solidFill>
                            <a:schemeClr val="tx1"/>
                          </a:solidFill>
                          <a:effectLst/>
                          <a:latin typeface="+mn-lt"/>
                          <a:ea typeface="+mn-ea"/>
                          <a:cs typeface="+mn-cs"/>
                        </a:rPr>
                        <a:t>asking questions, discussing what has been read and engaging with reading record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b="1" kern="1200" baseline="0" dirty="0">
                          <a:solidFill>
                            <a:schemeClr val="tx1"/>
                          </a:solidFill>
                          <a:effectLst/>
                          <a:latin typeface="+mn-lt"/>
                          <a:ea typeface="+mn-ea"/>
                          <a:cs typeface="+mn-cs"/>
                        </a:rPr>
                        <a:t>Maths homework </a:t>
                      </a:r>
                      <a:r>
                        <a:rPr lang="en-GB" sz="800" b="0" kern="1200" baseline="0" dirty="0">
                          <a:solidFill>
                            <a:schemeClr val="tx1"/>
                          </a:solidFill>
                          <a:effectLst/>
                          <a:latin typeface="+mn-lt"/>
                          <a:ea typeface="+mn-ea"/>
                          <a:cs typeface="+mn-cs"/>
                        </a:rPr>
                        <a:t>is 3 blue gems on </a:t>
                      </a:r>
                      <a:r>
                        <a:rPr lang="en-GB" sz="800" b="1" kern="1200" baseline="0" dirty="0">
                          <a:solidFill>
                            <a:schemeClr val="tx1"/>
                          </a:solidFill>
                          <a:effectLst/>
                          <a:latin typeface="+mn-lt"/>
                          <a:ea typeface="+mn-ea"/>
                          <a:cs typeface="+mn-cs"/>
                        </a:rPr>
                        <a:t>Maths Whizz </a:t>
                      </a:r>
                      <a:r>
                        <a:rPr lang="en-GB" sz="800" b="0" kern="1200" baseline="0" dirty="0">
                          <a:solidFill>
                            <a:schemeClr val="tx1"/>
                          </a:solidFill>
                          <a:effectLst/>
                          <a:latin typeface="+mn-lt"/>
                          <a:ea typeface="+mn-ea"/>
                          <a:cs typeface="+mn-cs"/>
                        </a:rPr>
                        <a:t>every week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b="1" kern="1200" baseline="0" dirty="0">
                          <a:solidFill>
                            <a:schemeClr val="tx1"/>
                          </a:solidFill>
                          <a:effectLst/>
                          <a:latin typeface="+mn-lt"/>
                          <a:ea typeface="+mn-ea"/>
                          <a:cs typeface="+mn-cs"/>
                        </a:rPr>
                        <a:t>New spellings</a:t>
                      </a:r>
                      <a:r>
                        <a:rPr lang="en-GB" sz="800" kern="1200" baseline="0" dirty="0">
                          <a:solidFill>
                            <a:schemeClr val="tx1"/>
                          </a:solidFill>
                          <a:effectLst/>
                          <a:latin typeface="+mn-lt"/>
                          <a:ea typeface="+mn-ea"/>
                          <a:cs typeface="+mn-cs"/>
                        </a:rPr>
                        <a:t> are set each Tuesday to practice for spelling </a:t>
                      </a:r>
                      <a:r>
                        <a:rPr lang="en-GB" sz="800" b="1" kern="1200" baseline="0" dirty="0">
                          <a:solidFill>
                            <a:schemeClr val="tx1"/>
                          </a:solidFill>
                          <a:effectLst/>
                          <a:latin typeface="+mn-lt"/>
                          <a:ea typeface="+mn-ea"/>
                          <a:cs typeface="+mn-cs"/>
                        </a:rPr>
                        <a:t>tests every Tuesday</a:t>
                      </a:r>
                    </a:p>
                    <a:p>
                      <a:pPr marL="171450" lvl="0" indent="-171450">
                        <a:buFont typeface="Arial" panose="020B0604020202020204" pitchFamily="34" charset="0"/>
                        <a:buChar char="•"/>
                      </a:pPr>
                      <a:r>
                        <a:rPr lang="en-GB" sz="800" b="1" kern="1200" baseline="0" dirty="0">
                          <a:solidFill>
                            <a:schemeClr val="tx1"/>
                          </a:solidFill>
                          <a:effectLst/>
                          <a:latin typeface="+mn-lt"/>
                          <a:ea typeface="+mn-ea"/>
                          <a:cs typeface="+mn-cs"/>
                        </a:rPr>
                        <a:t>Reading homework </a:t>
                      </a:r>
                      <a:r>
                        <a:rPr lang="en-GB" sz="800" b="0" kern="1200" baseline="0" dirty="0">
                          <a:solidFill>
                            <a:schemeClr val="tx1"/>
                          </a:solidFill>
                          <a:effectLst/>
                          <a:latin typeface="+mn-lt"/>
                          <a:ea typeface="+mn-ea"/>
                          <a:cs typeface="+mn-cs"/>
                        </a:rPr>
                        <a:t>is set every </a:t>
                      </a:r>
                      <a:r>
                        <a:rPr lang="en-GB" sz="800" b="1" kern="1200" baseline="0" dirty="0">
                          <a:solidFill>
                            <a:schemeClr val="tx1"/>
                          </a:solidFill>
                          <a:effectLst/>
                          <a:latin typeface="+mn-lt"/>
                          <a:ea typeface="+mn-ea"/>
                          <a:cs typeface="+mn-cs"/>
                        </a:rPr>
                        <a:t>Thursday </a:t>
                      </a:r>
                      <a:r>
                        <a:rPr lang="en-GB" sz="800" b="0" kern="1200" baseline="0" dirty="0">
                          <a:solidFill>
                            <a:schemeClr val="tx1"/>
                          </a:solidFill>
                          <a:effectLst/>
                          <a:latin typeface="+mn-lt"/>
                          <a:ea typeface="+mn-ea"/>
                          <a:cs typeface="+mn-cs"/>
                        </a:rPr>
                        <a:t>and</a:t>
                      </a:r>
                      <a:r>
                        <a:rPr lang="en-GB" sz="800" b="1" kern="1200" baseline="0" dirty="0">
                          <a:solidFill>
                            <a:schemeClr val="tx1"/>
                          </a:solidFill>
                          <a:effectLst/>
                          <a:latin typeface="+mn-lt"/>
                          <a:ea typeface="+mn-ea"/>
                          <a:cs typeface="+mn-cs"/>
                        </a:rPr>
                        <a:t> due for the following Thursday</a:t>
                      </a:r>
                      <a:endParaRPr lang="en-GB" sz="800" kern="1200" baseline="0" dirty="0">
                        <a:solidFill>
                          <a:schemeClr val="tx1"/>
                        </a:solidFill>
                        <a:effectLst/>
                        <a:latin typeface="+mn-lt"/>
                        <a:ea typeface="+mn-ea"/>
                        <a:cs typeface="+mn-cs"/>
                      </a:endParaRPr>
                    </a:p>
                  </a:txBody>
                  <a:tcPr marL="91427" marR="91427" marT="45495" marB="45495"/>
                </a:tc>
                <a:extLst>
                  <a:ext uri="{0D108BD9-81ED-4DB2-BD59-A6C34878D82A}">
                    <a16:rowId xmlns:a16="http://schemas.microsoft.com/office/drawing/2014/main" val="10001"/>
                  </a:ext>
                </a:extLst>
              </a:tr>
            </a:tbl>
          </a:graphicData>
        </a:graphic>
      </p:graphicFrame>
      <p:grpSp>
        <p:nvGrpSpPr>
          <p:cNvPr id="2112" name="Group 5">
            <a:extLst>
              <a:ext uri="{FF2B5EF4-FFF2-40B4-BE49-F238E27FC236}">
                <a16:creationId xmlns:a16="http://schemas.microsoft.com/office/drawing/2014/main" id="{7EA6E4C7-877D-9A6C-2146-233C8512EECE}"/>
              </a:ext>
            </a:extLst>
          </p:cNvPr>
          <p:cNvGrpSpPr>
            <a:grpSpLocks/>
          </p:cNvGrpSpPr>
          <p:nvPr/>
        </p:nvGrpSpPr>
        <p:grpSpPr bwMode="auto">
          <a:xfrm>
            <a:off x="260350" y="323850"/>
            <a:ext cx="865188" cy="863600"/>
            <a:chOff x="0" y="0"/>
            <a:chExt cx="4560245" cy="5545293"/>
          </a:xfrm>
        </p:grpSpPr>
        <p:pic>
          <p:nvPicPr>
            <p:cNvPr id="2119" name="Picture 6" descr="Related image">
              <a:extLst>
                <a:ext uri="{FF2B5EF4-FFF2-40B4-BE49-F238E27FC236}">
                  <a16:creationId xmlns:a16="http://schemas.microsoft.com/office/drawing/2014/main" id="{2B24114C-953A-01CE-E886-AF978BB3CEE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33646" y="340242"/>
              <a:ext cx="3094355" cy="480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0" name="Picture 7" descr="Image result for romans clip art">
              <a:extLst>
                <a:ext uri="{FF2B5EF4-FFF2-40B4-BE49-F238E27FC236}">
                  <a16:creationId xmlns:a16="http://schemas.microsoft.com/office/drawing/2014/main" id="{B6705FD9-8EBE-5C30-BD66-01097C9196E8}"/>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3296093"/>
              <a:ext cx="1310005" cy="1598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1" name="Picture 9" descr="Related image">
              <a:extLst>
                <a:ext uri="{FF2B5EF4-FFF2-40B4-BE49-F238E27FC236}">
                  <a16:creationId xmlns:a16="http://schemas.microsoft.com/office/drawing/2014/main" id="{FA15BBC6-4A8C-86A9-A371-EB7F89BB4552}"/>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2307265" y="3668233"/>
              <a:ext cx="2252980" cy="1877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2" name="Picture 10" descr="Image result for roman helmet clip art">
              <a:extLst>
                <a:ext uri="{FF2B5EF4-FFF2-40B4-BE49-F238E27FC236}">
                  <a16:creationId xmlns:a16="http://schemas.microsoft.com/office/drawing/2014/main" id="{AD827FCB-B81D-D027-03D2-44CE2EDAF94B}"/>
                </a:ext>
              </a:extLst>
            </p:cNvPr>
            <p:cNvPicPr>
              <a:picLocks noChangeAspect="1" noChangeArrowheads="1"/>
            </p:cNvPicPr>
            <p:nvPr/>
          </p:nvPicPr>
          <p:blipFill>
            <a:blip r:embed="rId5" cstate="hqprint">
              <a:extLst>
                <a:ext uri="{28A0092B-C50C-407E-A947-70E740481C1C}">
                  <a14:useLocalDpi xmlns:a14="http://schemas.microsoft.com/office/drawing/2010/main" val="0"/>
                </a:ext>
              </a:extLst>
            </a:blip>
            <a:srcRect/>
            <a:stretch>
              <a:fillRect/>
            </a:stretch>
          </p:blipFill>
          <p:spPr bwMode="auto">
            <a:xfrm flipH="1">
              <a:off x="3423684" y="1307805"/>
              <a:ext cx="1006475" cy="1682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3" name="Picture 11" descr="Related image">
              <a:extLst>
                <a:ext uri="{FF2B5EF4-FFF2-40B4-BE49-F238E27FC236}">
                  <a16:creationId xmlns:a16="http://schemas.microsoft.com/office/drawing/2014/main" id="{D9DF89FF-4357-961C-D246-68AC0904A693}"/>
                </a:ext>
              </a:extLst>
            </p:cNvPr>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0" y="0"/>
              <a:ext cx="1649730" cy="1236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113" name="Group 5">
            <a:extLst>
              <a:ext uri="{FF2B5EF4-FFF2-40B4-BE49-F238E27FC236}">
                <a16:creationId xmlns:a16="http://schemas.microsoft.com/office/drawing/2014/main" id="{ED906D3F-939A-5CDE-51B6-A62D8E6F967D}"/>
              </a:ext>
            </a:extLst>
          </p:cNvPr>
          <p:cNvGrpSpPr>
            <a:grpSpLocks/>
          </p:cNvGrpSpPr>
          <p:nvPr/>
        </p:nvGrpSpPr>
        <p:grpSpPr bwMode="auto">
          <a:xfrm>
            <a:off x="5757863" y="304800"/>
            <a:ext cx="865187" cy="863600"/>
            <a:chOff x="0" y="0"/>
            <a:chExt cx="4560245" cy="5545293"/>
          </a:xfrm>
        </p:grpSpPr>
        <p:pic>
          <p:nvPicPr>
            <p:cNvPr id="2114" name="Picture 6" descr="Related image">
              <a:extLst>
                <a:ext uri="{FF2B5EF4-FFF2-40B4-BE49-F238E27FC236}">
                  <a16:creationId xmlns:a16="http://schemas.microsoft.com/office/drawing/2014/main" id="{04B0A6D4-F30A-1526-B0F3-082BE89801CD}"/>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733646" y="340242"/>
              <a:ext cx="3094355" cy="480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15" name="Picture 7" descr="Image result for romans clip art">
              <a:extLst>
                <a:ext uri="{FF2B5EF4-FFF2-40B4-BE49-F238E27FC236}">
                  <a16:creationId xmlns:a16="http://schemas.microsoft.com/office/drawing/2014/main" id="{4085E716-5E21-C912-EA84-0351195E2A34}"/>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3296093"/>
              <a:ext cx="1310005" cy="1598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16" name="Picture 9" descr="Related image">
              <a:extLst>
                <a:ext uri="{FF2B5EF4-FFF2-40B4-BE49-F238E27FC236}">
                  <a16:creationId xmlns:a16="http://schemas.microsoft.com/office/drawing/2014/main" id="{50CBEC26-5631-90E7-FD4D-0004946791F1}"/>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2307265" y="3668233"/>
              <a:ext cx="2252980" cy="1877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17" name="Picture 10" descr="Image result for roman helmet clip art">
              <a:extLst>
                <a:ext uri="{FF2B5EF4-FFF2-40B4-BE49-F238E27FC236}">
                  <a16:creationId xmlns:a16="http://schemas.microsoft.com/office/drawing/2014/main" id="{D3098E19-D771-3E33-3FEB-1CC14C3494E0}"/>
                </a:ext>
              </a:extLst>
            </p:cNvPr>
            <p:cNvPicPr>
              <a:picLocks noChangeAspect="1" noChangeArrowheads="1"/>
            </p:cNvPicPr>
            <p:nvPr/>
          </p:nvPicPr>
          <p:blipFill>
            <a:blip r:embed="rId5" cstate="hqprint">
              <a:extLst>
                <a:ext uri="{28A0092B-C50C-407E-A947-70E740481C1C}">
                  <a14:useLocalDpi xmlns:a14="http://schemas.microsoft.com/office/drawing/2010/main" val="0"/>
                </a:ext>
              </a:extLst>
            </a:blip>
            <a:srcRect/>
            <a:stretch>
              <a:fillRect/>
            </a:stretch>
          </p:blipFill>
          <p:spPr bwMode="auto">
            <a:xfrm flipH="1">
              <a:off x="3423684" y="1307805"/>
              <a:ext cx="1006475" cy="1682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18" name="Picture 11" descr="Related image">
              <a:extLst>
                <a:ext uri="{FF2B5EF4-FFF2-40B4-BE49-F238E27FC236}">
                  <a16:creationId xmlns:a16="http://schemas.microsoft.com/office/drawing/2014/main" id="{0537B00E-38E4-E832-1AB7-DF0394D7256F}"/>
                </a:ext>
              </a:extLst>
            </p:cNvPr>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0" y="0"/>
              <a:ext cx="1649730" cy="1236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2f1d325-4cb6-4428-8030-8c133dba3385">
      <Terms xmlns="http://schemas.microsoft.com/office/infopath/2007/PartnerControls"/>
    </lcf76f155ced4ddcb4097134ff3c332f>
    <TaxCatchAll xmlns="9c028657-b331-4746-bff2-5c6ab46ed24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568C9F5823BC844A011B3CDF13D093B" ma:contentTypeVersion="12" ma:contentTypeDescription="Create a new document." ma:contentTypeScope="" ma:versionID="14ce512378723bb0e5df98471c50caf3">
  <xsd:schema xmlns:xsd="http://www.w3.org/2001/XMLSchema" xmlns:xs="http://www.w3.org/2001/XMLSchema" xmlns:p="http://schemas.microsoft.com/office/2006/metadata/properties" xmlns:ns2="b2f1d325-4cb6-4428-8030-8c133dba3385" xmlns:ns3="9c028657-b331-4746-bff2-5c6ab46ed246" targetNamespace="http://schemas.microsoft.com/office/2006/metadata/properties" ma:root="true" ma:fieldsID="f2e38d2c0f269a3978ae3e67199b8808" ns2:_="" ns3:_="">
    <xsd:import namespace="b2f1d325-4cb6-4428-8030-8c133dba3385"/>
    <xsd:import namespace="9c028657-b331-4746-bff2-5c6ab46ed24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f1d325-4cb6-4428-8030-8c133dba33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b5a9e40-5c8f-4e4e-b4e1-dae2113df39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028657-b331-4746-bff2-5c6ab46ed24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89a7909-3b7f-4065-b879-c80572402a64}" ma:internalName="TaxCatchAll" ma:showField="CatchAllData" ma:web="9c028657-b331-4746-bff2-5c6ab46ed24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998DE8-44A9-4E36-AE1E-07EC895A4224}">
  <ds:schemaRefs>
    <ds:schemaRef ds:uri="http://schemas.microsoft.com/sharepoint/v3/contenttype/forms"/>
  </ds:schemaRefs>
</ds:datastoreItem>
</file>

<file path=customXml/itemProps2.xml><?xml version="1.0" encoding="utf-8"?>
<ds:datastoreItem xmlns:ds="http://schemas.openxmlformats.org/officeDocument/2006/customXml" ds:itemID="{4CE2A153-30D7-4E4B-A7F0-5E6E71E49465}">
  <ds:schemaRefs>
    <ds:schemaRef ds:uri="http://schemas.openxmlformats.org/package/2006/metadata/core-properties"/>
    <ds:schemaRef ds:uri="9c028657-b331-4746-bff2-5c6ab46ed246"/>
    <ds:schemaRef ds:uri="http://schemas.microsoft.com/office/2006/documentManagement/types"/>
    <ds:schemaRef ds:uri="http://schemas.microsoft.com/office/infopath/2007/PartnerControls"/>
    <ds:schemaRef ds:uri="http://purl.org/dc/elements/1.1/"/>
    <ds:schemaRef ds:uri="http://schemas.microsoft.com/office/2006/metadata/properties"/>
    <ds:schemaRef ds:uri="b2f1d325-4cb6-4428-8030-8c133dba3385"/>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4E5EA3A1-517A-4723-B5D6-F4DD36A1F9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f1d325-4cb6-4428-8030-8c133dba3385"/>
    <ds:schemaRef ds:uri="9c028657-b331-4746-bff2-5c6ab46ed2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3552</TotalTime>
  <Words>884</Words>
  <Application>Microsoft Office PowerPoint</Application>
  <PresentationFormat>On-screen Show (4:3)</PresentationFormat>
  <Paragraphs>109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dc:creator>
  <cp:lastModifiedBy>N Stone</cp:lastModifiedBy>
  <cp:revision>205</cp:revision>
  <cp:lastPrinted>2016-01-22T11:06:40Z</cp:lastPrinted>
  <dcterms:created xsi:type="dcterms:W3CDTF">2015-04-28T21:00:47Z</dcterms:created>
  <dcterms:modified xsi:type="dcterms:W3CDTF">2025-11-07T14:06:30Z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0x0101004568C9F5823BC844A011B3CDF13D093B</vt:lpwstr>
  </property>
  <property fmtid="{D5CDD505-2E9C-101B-9397-08002B2CF9AE}" pid="3" name="MediaServiceImageTags">
    <vt:lpwstr/>
  </property>
</Properties>
</file>