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Twinkl"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GKHm9k/Ci2ig3HEG9/ffNflO5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554" y="6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 name="Google Shape;2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 name="Google Shape;31;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18">
            <a:hlinkClick r:id="rId3"/>
          </p:cNvPr>
          <p:cNvSpPr/>
          <p:nvPr/>
        </p:nvSpPr>
        <p:spPr>
          <a:xfrm>
            <a:off x="4137660" y="3152488"/>
            <a:ext cx="868680" cy="5530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
        <p:cNvGrpSpPr/>
        <p:nvPr/>
      </p:nvGrpSpPr>
      <p:grpSpPr>
        <a:xfrm>
          <a:off x="0" y="0"/>
          <a:ext cx="0" cy="0"/>
          <a:chOff x="0" y="0"/>
          <a:chExt cx="0" cy="0"/>
        </a:xfrm>
      </p:grpSpPr>
      <p:sp>
        <p:nvSpPr>
          <p:cNvPr id="15" name="Google Shape;15;p19"/>
          <p:cNvSpPr/>
          <p:nvPr/>
        </p:nvSpPr>
        <p:spPr>
          <a:xfrm>
            <a:off x="457198" y="438151"/>
            <a:ext cx="8220075" cy="5957887"/>
          </a:xfrm>
          <a:prstGeom prst="roundRect">
            <a:avLst>
              <a:gd name="adj" fmla="val 2649"/>
            </a:avLst>
          </a:prstGeom>
          <a:solidFill>
            <a:schemeClr val="lt1"/>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a:solidFill>
                  <a:schemeClr val="lt1"/>
                </a:solidFill>
                <a:latin typeface="Arial"/>
                <a:ea typeface="Arial"/>
                <a:cs typeface="Arial"/>
                <a:sym typeface="Arial"/>
              </a:rPr>
              <a:t> </a:t>
            </a:r>
            <a:endParaRPr/>
          </a:p>
        </p:txBody>
      </p:sp>
      <p:sp>
        <p:nvSpPr>
          <p:cNvPr id="16" name="Google Shape;16;p19"/>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lvl1pPr lvl="0" algn="l">
              <a:lnSpc>
                <a:spcPct val="90000"/>
              </a:lnSpc>
              <a:spcBef>
                <a:spcPts val="0"/>
              </a:spcBef>
              <a:spcAft>
                <a:spcPts val="0"/>
              </a:spcAft>
              <a:buClr>
                <a:srgbClr val="1C1C1C"/>
              </a:buClr>
              <a:buSzPts val="40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Slide">
  <p:cSld name="End Slid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0">
            <a:hlinkClick r:id="rId3"/>
          </p:cNvPr>
          <p:cNvSpPr/>
          <p:nvPr/>
        </p:nvSpPr>
        <p:spPr>
          <a:xfrm>
            <a:off x="4137660" y="3152488"/>
            <a:ext cx="868680" cy="5530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ith Box">
  <p:cSld name="Title Slide with Box">
    <p:spTree>
      <p:nvGrpSpPr>
        <p:cNvPr id="1" name="Shape 19"/>
        <p:cNvGrpSpPr/>
        <p:nvPr/>
      </p:nvGrpSpPr>
      <p:grpSpPr>
        <a:xfrm>
          <a:off x="0" y="0"/>
          <a:ext cx="0" cy="0"/>
          <a:chOff x="0" y="0"/>
          <a:chExt cx="0" cy="0"/>
        </a:xfrm>
      </p:grpSpPr>
      <p:sp>
        <p:nvSpPr>
          <p:cNvPr id="20" name="Google Shape;20;p21"/>
          <p:cNvSpPr/>
          <p:nvPr/>
        </p:nvSpPr>
        <p:spPr>
          <a:xfrm>
            <a:off x="457198" y="438151"/>
            <a:ext cx="8220075" cy="5957887"/>
          </a:xfrm>
          <a:prstGeom prst="roundRect">
            <a:avLst>
              <a:gd name="adj" fmla="val 2649"/>
            </a:avLst>
          </a:prstGeom>
          <a:solidFill>
            <a:schemeClr val="lt1"/>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a:solidFill>
                  <a:schemeClr val="lt1"/>
                </a:solidFill>
                <a:latin typeface="Arial"/>
                <a:ea typeface="Arial"/>
                <a:cs typeface="Arial"/>
                <a:sym typeface="Arial"/>
              </a:rPr>
              <a:t> </a:t>
            </a:r>
            <a:endParaRPr/>
          </a:p>
        </p:txBody>
      </p:sp>
      <p:pic>
        <p:nvPicPr>
          <p:cNvPr id="21" name="Google Shape;21;p21"/>
          <p:cNvPicPr preferRelativeResize="0"/>
          <p:nvPr/>
        </p:nvPicPr>
        <p:blipFill rotWithShape="1">
          <a:blip r:embed="rId2">
            <a:alphaModFix/>
          </a:blip>
          <a:srcRect/>
          <a:stretch/>
        </p:blipFill>
        <p:spPr>
          <a:xfrm>
            <a:off x="8072497" y="5734211"/>
            <a:ext cx="576495" cy="58071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ims Slide">
  <p:cSld name="Aims Slide">
    <p:spTree>
      <p:nvGrpSpPr>
        <p:cNvPr id="1" name="Shape 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9"/>
        <p:cNvGrpSpPr/>
        <p:nvPr/>
      </p:nvGrpSpPr>
      <p:grpSpPr>
        <a:xfrm>
          <a:off x="0" y="0"/>
          <a:ext cx="0" cy="0"/>
          <a:chOff x="0" y="0"/>
          <a:chExt cx="0" cy="0"/>
        </a:xfrm>
      </p:grpSpPr>
      <p:sp>
        <p:nvSpPr>
          <p:cNvPr id="10" name="Google Shape;10;p17"/>
          <p:cNvSpPr>
            <a:spLocks noGrp="1"/>
          </p:cNvSpPr>
          <p:nvPr>
            <p:ph type="title"/>
          </p:nvPr>
        </p:nvSpPr>
        <p:spPr>
          <a:xfrm>
            <a:off x="489745" y="695325"/>
            <a:ext cx="8164510" cy="1150938"/>
          </a:xfrm>
          <a:prstGeom prst="roundRect">
            <a:avLst>
              <a:gd name="adj" fmla="val 9641"/>
            </a:avLst>
          </a:prstGeom>
          <a:noFill/>
          <a:ln>
            <a:noFill/>
          </a:ln>
        </p:spPr>
        <p:txBody>
          <a:bodyPr spcFirstLastPara="1" wrap="square" lIns="252000" tIns="252000" rIns="252000" bIns="252000" anchor="ctr" anchorCtr="1">
            <a:normAutofit/>
          </a:bodyPr>
          <a:lstStyle>
            <a:lvl1pPr marR="0" lvl="0" algn="l" rtl="0">
              <a:lnSpc>
                <a:spcPct val="90000"/>
              </a:lnSpc>
              <a:spcBef>
                <a:spcPts val="0"/>
              </a:spcBef>
              <a:spcAft>
                <a:spcPts val="0"/>
              </a:spcAft>
              <a:buClr>
                <a:srgbClr val="1C1C1C"/>
              </a:buClr>
              <a:buSzPts val="4000"/>
              <a:buFont typeface="Arial"/>
              <a:buNone/>
              <a:defRPr sz="4000" b="1" i="0" u="none" strike="noStrike" cap="none">
                <a:solidFill>
                  <a:srgbClr val="1C1C1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a:spLocks noGrp="1"/>
          </p:cNvSpPr>
          <p:nvPr>
            <p:ph type="body" idx="1"/>
          </p:nvPr>
        </p:nvSpPr>
        <p:spPr>
          <a:xfrm>
            <a:off x="489745" y="1957386"/>
            <a:ext cx="8164510" cy="4387851"/>
          </a:xfrm>
          <a:prstGeom prst="roundRect">
            <a:avLst>
              <a:gd name="adj" fmla="val 2585"/>
            </a:avLst>
          </a:prstGeom>
          <a:noFill/>
          <a:ln>
            <a:noFill/>
          </a:ln>
        </p:spPr>
        <p:txBody>
          <a:bodyPr spcFirstLastPara="1" wrap="square" lIns="252000" tIns="252000" rIns="252000" bIns="252000" anchor="t" anchorCtr="0">
            <a:norm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Arial"/>
                <a:ea typeface="Arial"/>
                <a:cs typeface="Arial"/>
                <a:sym typeface="Arial"/>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Arial"/>
                <a:ea typeface="Arial"/>
                <a:cs typeface="Arial"/>
                <a:sym typeface="Arial"/>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twinkl.co.uk/resources/ks2-subjects/ks2-history/world-history-history-subjects-key-stage-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winkl.co.uk/resources/ks2-subjects/ks2-history/world-history-history-subjects-key-stage-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hyperlink" Target="https://www.twinkl.co.uk/resources/ks2-subjects/ks2-history/world-history-history-subjects-key-stage-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hyperlink" Target="https://www.twinkl.co.uk/resources/ks2-subjects/ks2-history/world-history-history-subjects-key-stage-2"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hyperlink" Target="https://www.twinkl.co.uk/resources/ks2-subjects/ks2-history/world-history-history-subjects-key-stage-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hyperlink" Target="https://www.twinkl.co.uk/resources/ks2-subjects/ks2-history/world-history-history-subjects-key-stage-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hyperlink" Target="https://www.twinkl.co.uk/resources/ks2-subjects/ks2-history/world-history-history-subjects-key-stage-2"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hyperlink" Target="https://www.twinkl.co.uk/resources/ks2-subjects/ks2-history/world-history-history-subjects-key-stage-2"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twinkl.co.uk/resources/ks2-subjects/ks2-history/world-history-history-subjects-key-stage-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hyperlink" Target="https://www.twinkl.co.uk/resources/ks2-subjects/ks2-history/world-history-history-subjects-key-stage-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s://www.twinkl.co.uk/resources/ks2-subjects/ks2-history/world-history-history-subjects-key-stage-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twinkl.co.uk/resources/ks2-subjects/ks2-history/world-history-history-subjects-key-stage-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hyperlink" Target="https://www.twinkl.co.uk/resources/ks2-subjects/ks2-history/world-history-history-subjects-key-stage-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s://www.twinkl.co.uk/resources/ks2-subjects/ks2-history/world-history-history-subjects-key-stage-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twinkl.co.uk/resources/ks2-subjects/ks2-history/world-history-history-subjects-key-stage-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twinkl.co.uk/resources/ks2-subjects/ks2-history/world-history-history-subjects-key-stage-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
        <p:nvSpPr>
          <p:cNvPr id="27" name="Google Shape;27;p1">
            <a:hlinkClick r:id="rId3"/>
          </p:cNvPr>
          <p:cNvSpPr/>
          <p:nvPr/>
        </p:nvSpPr>
        <p:spPr>
          <a:xfrm>
            <a:off x="75501" y="5981350"/>
            <a:ext cx="771787" cy="8053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8" name="Google Shape;28;p1">
            <a:hlinkClick r:id="rId3"/>
          </p:cNvPr>
          <p:cNvSpPr/>
          <p:nvPr/>
        </p:nvSpPr>
        <p:spPr>
          <a:xfrm>
            <a:off x="7366932" y="5756245"/>
            <a:ext cx="1701567" cy="116467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0"/>
          <p:cNvSpPr>
            <a:spLocks noGrp="1"/>
          </p:cNvSpPr>
          <p:nvPr>
            <p:ph type="title"/>
          </p:nvPr>
        </p:nvSpPr>
        <p:spPr>
          <a:xfrm>
            <a:off x="-13498" y="662730"/>
            <a:ext cx="9144000" cy="637564"/>
          </a:xfrm>
          <a:prstGeom prst="roundRect">
            <a:avLst>
              <a:gd name="adj" fmla="val 0"/>
            </a:avLst>
          </a:prstGeom>
          <a:solidFill>
            <a:srgbClr val="00649C"/>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200"/>
              <a:buFont typeface="Arial"/>
              <a:buNone/>
            </a:pPr>
            <a:r>
              <a:rPr lang="en-GB" sz="3200" b="1" i="0" u="none" strike="noStrike" dirty="0">
                <a:solidFill>
                  <a:schemeClr val="lt1"/>
                </a:solidFill>
                <a:latin typeface="Twinkl" pitchFamily="2" charset="0"/>
                <a:sym typeface="Arial"/>
              </a:rPr>
              <a:t>Hydroelectricity – William Armstrong</a:t>
            </a:r>
            <a:endParaRPr sz="400000" dirty="0">
              <a:solidFill>
                <a:schemeClr val="lt1"/>
              </a:solidFill>
              <a:latin typeface="Twinkl" pitchFamily="2" charset="0"/>
              <a:sym typeface="Arial"/>
            </a:endParaRPr>
          </a:p>
        </p:txBody>
      </p:sp>
      <p:sp>
        <p:nvSpPr>
          <p:cNvPr id="148" name="Google Shape;148;p10">
            <a:hlinkClick r:id="rId3"/>
          </p:cNvPr>
          <p:cNvSpPr/>
          <p:nvPr/>
        </p:nvSpPr>
        <p:spPr>
          <a:xfrm>
            <a:off x="8646997" y="6652470"/>
            <a:ext cx="466727" cy="20553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49" name="Google Shape;149;p10"/>
          <p:cNvGrpSpPr/>
          <p:nvPr/>
        </p:nvGrpSpPr>
        <p:grpSpPr>
          <a:xfrm>
            <a:off x="632657" y="1542434"/>
            <a:ext cx="4681727" cy="3518452"/>
            <a:chOff x="541700" y="3425234"/>
            <a:chExt cx="4039008" cy="3518452"/>
          </a:xfrm>
        </p:grpSpPr>
        <p:sp>
          <p:nvSpPr>
            <p:cNvPr id="150" name="Google Shape;150;p10"/>
            <p:cNvSpPr/>
            <p:nvPr/>
          </p:nvSpPr>
          <p:spPr>
            <a:xfrm>
              <a:off x="553672" y="3787503"/>
              <a:ext cx="4027036" cy="3156183"/>
            </a:xfrm>
            <a:prstGeom prst="rect">
              <a:avLst/>
            </a:prstGeom>
            <a:solidFill>
              <a:schemeClr val="lt1"/>
            </a:solidFill>
            <a:ln w="28575" cap="flat" cmpd="sng">
              <a:solidFill>
                <a:srgbClr val="F9B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0" i="0" u="none" strike="noStrike" dirty="0">
                  <a:solidFill>
                    <a:srgbClr val="000000"/>
                  </a:solidFill>
                  <a:latin typeface="Twinkl" pitchFamily="2" charset="0"/>
                  <a:sym typeface="Arial"/>
                </a:rPr>
                <a:t>William Armstrong was an engineer and a close friend of Joseph Swan. He worked with Swan to fit electric lighting in his country house, Cragside, in Northumberland, using electricity generated from the surrounding river. Cragside became the first house in the world to be lit using </a:t>
              </a:r>
              <a:r>
                <a:rPr lang="en-GB" sz="1800" b="1" i="0" u="none" strike="noStrike" dirty="0">
                  <a:solidFill>
                    <a:srgbClr val="000000"/>
                  </a:solidFill>
                  <a:latin typeface="Twinkl" pitchFamily="2" charset="0"/>
                  <a:sym typeface="Arial"/>
                </a:rPr>
                <a:t>hydroelectricity</a:t>
              </a:r>
              <a:r>
                <a:rPr lang="en-GB" sz="1800" b="0" i="0" u="none" strike="noStrike" dirty="0">
                  <a:solidFill>
                    <a:srgbClr val="000000"/>
                  </a:solidFill>
                  <a:latin typeface="Twinkl" pitchFamily="2" charset="0"/>
                  <a:sym typeface="Arial"/>
                </a:rPr>
                <a:t>.</a:t>
              </a:r>
              <a:endParaRPr sz="1800" b="0" dirty="0">
                <a:solidFill>
                  <a:schemeClr val="lt1"/>
                </a:solidFill>
                <a:latin typeface="Twinkl" pitchFamily="2" charset="0"/>
                <a:sym typeface="Arial"/>
              </a:endParaRPr>
            </a:p>
            <a:p>
              <a:pPr marL="0" marR="0" lvl="0" indent="0" algn="l" rtl="0">
                <a:spcBef>
                  <a:spcPts val="1200"/>
                </a:spcBef>
                <a:spcAft>
                  <a:spcPts val="0"/>
                </a:spcAft>
                <a:buNone/>
              </a:pPr>
              <a:r>
                <a:rPr lang="en-GB" sz="1800" b="0" i="0" u="none" strike="noStrike" dirty="0">
                  <a:solidFill>
                    <a:srgbClr val="000000"/>
                  </a:solidFill>
                  <a:latin typeface="Twinkl" pitchFamily="2" charset="0"/>
                  <a:sym typeface="Arial"/>
                </a:rPr>
                <a:t>You can visit Cragside today and see the restored hydroelectric equipment in action.</a:t>
              </a:r>
              <a:endParaRPr sz="1800" b="0" dirty="0">
                <a:solidFill>
                  <a:schemeClr val="lt1"/>
                </a:solidFill>
                <a:latin typeface="Twinkl" pitchFamily="2" charset="0"/>
                <a:sym typeface="Arial"/>
              </a:endParaRPr>
            </a:p>
          </p:txBody>
        </p:sp>
        <p:sp>
          <p:nvSpPr>
            <p:cNvPr id="151" name="Google Shape;151;p10"/>
            <p:cNvSpPr/>
            <p:nvPr/>
          </p:nvSpPr>
          <p:spPr>
            <a:xfrm>
              <a:off x="541700" y="3425234"/>
              <a:ext cx="661482" cy="377758"/>
            </a:xfrm>
            <a:prstGeom prst="rect">
              <a:avLst/>
            </a:prstGeom>
            <a:solidFill>
              <a:srgbClr val="F9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i="0" u="none" strike="noStrike" dirty="0">
                  <a:solidFill>
                    <a:schemeClr val="lt1"/>
                  </a:solidFill>
                  <a:latin typeface="Twinkl" pitchFamily="2" charset="0"/>
                  <a:sym typeface="Arial"/>
                </a:rPr>
                <a:t>1880</a:t>
              </a:r>
              <a:endParaRPr sz="1800" dirty="0">
                <a:solidFill>
                  <a:schemeClr val="lt1"/>
                </a:solidFill>
                <a:latin typeface="Twinkl" pitchFamily="2" charset="0"/>
                <a:sym typeface="Arial"/>
              </a:endParaRPr>
            </a:p>
          </p:txBody>
        </p:sp>
      </p:grpSp>
      <p:grpSp>
        <p:nvGrpSpPr>
          <p:cNvPr id="152" name="Google Shape;152;p10"/>
          <p:cNvGrpSpPr/>
          <p:nvPr/>
        </p:nvGrpSpPr>
        <p:grpSpPr>
          <a:xfrm>
            <a:off x="5006566" y="1363669"/>
            <a:ext cx="3793403" cy="5010366"/>
            <a:chOff x="5006566" y="1363669"/>
            <a:chExt cx="3793403" cy="5010366"/>
          </a:xfrm>
        </p:grpSpPr>
        <p:pic>
          <p:nvPicPr>
            <p:cNvPr id="153" name="Google Shape;153;p10"/>
            <p:cNvPicPr preferRelativeResize="0"/>
            <p:nvPr/>
          </p:nvPicPr>
          <p:blipFill rotWithShape="1">
            <a:blip r:embed="rId4">
              <a:alphaModFix/>
            </a:blip>
            <a:srcRect/>
            <a:stretch/>
          </p:blipFill>
          <p:spPr>
            <a:xfrm>
              <a:off x="5314385" y="1558102"/>
              <a:ext cx="3082504" cy="4621499"/>
            </a:xfrm>
            <a:prstGeom prst="rect">
              <a:avLst/>
            </a:prstGeom>
            <a:noFill/>
            <a:ln w="28575" cap="flat" cmpd="sng">
              <a:solidFill>
                <a:srgbClr val="F9B000"/>
              </a:solidFill>
              <a:prstDash val="solid"/>
              <a:round/>
              <a:headEnd type="none" w="sm" len="sm"/>
              <a:tailEnd type="none" w="sm" len="sm"/>
            </a:ln>
          </p:spPr>
        </p:pic>
        <p:pic>
          <p:nvPicPr>
            <p:cNvPr id="154" name="Google Shape;154;p10"/>
            <p:cNvPicPr preferRelativeResize="0"/>
            <p:nvPr/>
          </p:nvPicPr>
          <p:blipFill rotWithShape="1">
            <a:blip r:embed="rId5">
              <a:alphaModFix/>
            </a:blip>
            <a:srcRect r="53915" b="53442"/>
            <a:stretch/>
          </p:blipFill>
          <p:spPr>
            <a:xfrm>
              <a:off x="5006566" y="1363669"/>
              <a:ext cx="896293" cy="772950"/>
            </a:xfrm>
            <a:prstGeom prst="rect">
              <a:avLst/>
            </a:prstGeom>
            <a:noFill/>
            <a:ln>
              <a:noFill/>
            </a:ln>
          </p:spPr>
        </p:pic>
        <p:pic>
          <p:nvPicPr>
            <p:cNvPr id="155" name="Google Shape;155;p10"/>
            <p:cNvPicPr preferRelativeResize="0"/>
            <p:nvPr/>
          </p:nvPicPr>
          <p:blipFill rotWithShape="1">
            <a:blip r:embed="rId5">
              <a:alphaModFix/>
            </a:blip>
            <a:srcRect l="53611" t="61372" r="-9471" b="-4999"/>
            <a:stretch/>
          </p:blipFill>
          <p:spPr>
            <a:xfrm>
              <a:off x="7713553" y="5649758"/>
              <a:ext cx="1086416" cy="724277"/>
            </a:xfrm>
            <a:prstGeom prst="rect">
              <a:avLst/>
            </a:prstGeom>
            <a:noFill/>
            <a:ln>
              <a:noFill/>
            </a:ln>
          </p:spPr>
        </p:pic>
      </p:grpSp>
      <p:sp>
        <p:nvSpPr>
          <p:cNvPr id="156" name="Google Shape;156;p10"/>
          <p:cNvSpPr/>
          <p:nvPr/>
        </p:nvSpPr>
        <p:spPr>
          <a:xfrm>
            <a:off x="646534" y="5315566"/>
            <a:ext cx="4562422" cy="728844"/>
          </a:xfrm>
          <a:prstGeom prst="rect">
            <a:avLst/>
          </a:prstGeom>
          <a:solidFill>
            <a:srgbClr val="ACDDFC"/>
          </a:solidFill>
          <a:ln w="28575" cap="flat" cmpd="sng">
            <a:solidFill>
              <a:srgbClr val="0064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dirty="0">
                <a:solidFill>
                  <a:schemeClr val="dk1"/>
                </a:solidFill>
                <a:latin typeface="Twinkl" pitchFamily="2" charset="0"/>
                <a:sym typeface="Arial"/>
              </a:rPr>
              <a:t>hydroelectricity</a:t>
            </a:r>
            <a:r>
              <a:rPr lang="en-GB" sz="1800" dirty="0">
                <a:solidFill>
                  <a:schemeClr val="dk1"/>
                </a:solidFill>
                <a:latin typeface="Twinkl" pitchFamily="2" charset="0"/>
                <a:sym typeface="Arial"/>
              </a:rPr>
              <a:t> –</a:t>
            </a:r>
            <a:r>
              <a:rPr lang="en-GB" sz="1800" b="1" dirty="0">
                <a:solidFill>
                  <a:schemeClr val="dk1"/>
                </a:solidFill>
                <a:latin typeface="Twinkl" pitchFamily="2" charset="0"/>
                <a:sym typeface="Arial"/>
              </a:rPr>
              <a:t> </a:t>
            </a:r>
            <a:r>
              <a:rPr lang="en-GB" sz="1800" dirty="0">
                <a:solidFill>
                  <a:schemeClr val="dk1"/>
                </a:solidFill>
                <a:latin typeface="Twinkl" pitchFamily="2" charset="0"/>
                <a:sym typeface="Arial"/>
              </a:rPr>
              <a:t>Electricity that is generated by the movement of water.</a:t>
            </a:r>
            <a:endParaRPr dirty="0">
              <a:latin typeface="Twinkl" pitchFamily="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1"/>
          <p:cNvSpPr>
            <a:spLocks noGrp="1"/>
          </p:cNvSpPr>
          <p:nvPr>
            <p:ph type="title"/>
          </p:nvPr>
        </p:nvSpPr>
        <p:spPr>
          <a:xfrm>
            <a:off x="-13498" y="662730"/>
            <a:ext cx="9144000" cy="637564"/>
          </a:xfrm>
          <a:prstGeom prst="roundRect">
            <a:avLst>
              <a:gd name="adj" fmla="val 0"/>
            </a:avLst>
          </a:prstGeom>
          <a:solidFill>
            <a:srgbClr val="00649C"/>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200"/>
              <a:buFont typeface="Arial"/>
              <a:buNone/>
            </a:pPr>
            <a:r>
              <a:rPr lang="en-GB" sz="3200" b="1" i="0" u="none" strike="noStrike" dirty="0">
                <a:solidFill>
                  <a:schemeClr val="lt1"/>
                </a:solidFill>
                <a:latin typeface="Twinkl" pitchFamily="2" charset="0"/>
                <a:sym typeface="Arial"/>
              </a:rPr>
              <a:t>Electricity in the Home</a:t>
            </a:r>
            <a:endParaRPr sz="400000" dirty="0">
              <a:solidFill>
                <a:schemeClr val="lt1"/>
              </a:solidFill>
              <a:latin typeface="Twinkl" pitchFamily="2" charset="0"/>
              <a:sym typeface="Arial"/>
            </a:endParaRPr>
          </a:p>
        </p:txBody>
      </p:sp>
      <p:sp>
        <p:nvSpPr>
          <p:cNvPr id="162" name="Google Shape;162;p11">
            <a:hlinkClick r:id="rId3"/>
          </p:cNvPr>
          <p:cNvSpPr/>
          <p:nvPr/>
        </p:nvSpPr>
        <p:spPr>
          <a:xfrm>
            <a:off x="8646997" y="6652470"/>
            <a:ext cx="466727" cy="20553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63" name="Google Shape;163;p11"/>
          <p:cNvGrpSpPr/>
          <p:nvPr/>
        </p:nvGrpSpPr>
        <p:grpSpPr>
          <a:xfrm>
            <a:off x="632657" y="1401826"/>
            <a:ext cx="7878686" cy="2618367"/>
            <a:chOff x="541700" y="3517812"/>
            <a:chExt cx="6797081" cy="2888059"/>
          </a:xfrm>
        </p:grpSpPr>
        <p:sp>
          <p:nvSpPr>
            <p:cNvPr id="164" name="Google Shape;164;p11"/>
            <p:cNvSpPr/>
            <p:nvPr/>
          </p:nvSpPr>
          <p:spPr>
            <a:xfrm>
              <a:off x="553672" y="3787504"/>
              <a:ext cx="6785109" cy="2618367"/>
            </a:xfrm>
            <a:prstGeom prst="rect">
              <a:avLst/>
            </a:prstGeom>
            <a:solidFill>
              <a:schemeClr val="lt1"/>
            </a:solidFill>
            <a:ln w="28575" cap="flat" cmpd="sng">
              <a:solidFill>
                <a:srgbClr val="F9B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0" i="0" u="none" strike="noStrike" dirty="0">
                  <a:solidFill>
                    <a:srgbClr val="000000"/>
                  </a:solidFill>
                  <a:latin typeface="Twinkl" pitchFamily="2" charset="0"/>
                  <a:sym typeface="Arial"/>
                </a:rPr>
                <a:t>Caroline Haslett was a British electrical engineer. She was born in 1895, in Sussex. Caroline saw how hard her mother worked on household tasks and wanted to use modern inventions to change this. I</a:t>
              </a:r>
              <a:r>
                <a:rPr lang="en-GB" sz="1600" b="0" i="0" u="none" strike="noStrike" dirty="0">
                  <a:solidFill>
                    <a:srgbClr val="231F20"/>
                  </a:solidFill>
                  <a:latin typeface="Twinkl" pitchFamily="2" charset="0"/>
                  <a:sym typeface="Arial"/>
                </a:rPr>
                <a:t>n 1922, she asked women which new                    inventions would be the most helpful to make life easier for them at                                home. The most popular suggestions were a dishwasher and a vacuum                            cleaner. Two years later, Caroline became head of the new Electrical                                           Association for Women. She promoted the safe use of electricity in                                                 the home and taught women how to maintain their electrical                                      appliances.</a:t>
              </a:r>
              <a:endParaRPr sz="1600" b="0" dirty="0">
                <a:solidFill>
                  <a:schemeClr val="lt1"/>
                </a:solidFill>
                <a:latin typeface="Twinkl" pitchFamily="2" charset="0"/>
                <a:sym typeface="Arial"/>
              </a:endParaRPr>
            </a:p>
          </p:txBody>
        </p:sp>
        <p:sp>
          <p:nvSpPr>
            <p:cNvPr id="165" name="Google Shape;165;p11"/>
            <p:cNvSpPr/>
            <p:nvPr/>
          </p:nvSpPr>
          <p:spPr>
            <a:xfrm>
              <a:off x="541700" y="3517812"/>
              <a:ext cx="581692" cy="285179"/>
            </a:xfrm>
            <a:prstGeom prst="rect">
              <a:avLst/>
            </a:prstGeom>
            <a:solidFill>
              <a:srgbClr val="F9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i="0" u="none" strike="noStrike" dirty="0">
                  <a:solidFill>
                    <a:schemeClr val="lt1"/>
                  </a:solidFill>
                  <a:latin typeface="Twinkl" pitchFamily="2" charset="0"/>
                  <a:sym typeface="Arial"/>
                </a:rPr>
                <a:t>1895</a:t>
              </a:r>
              <a:endParaRPr sz="1600" dirty="0">
                <a:solidFill>
                  <a:schemeClr val="lt1"/>
                </a:solidFill>
                <a:latin typeface="Twinkl" pitchFamily="2" charset="0"/>
                <a:sym typeface="Arial"/>
              </a:endParaRPr>
            </a:p>
          </p:txBody>
        </p:sp>
      </p:grpSp>
      <p:pic>
        <p:nvPicPr>
          <p:cNvPr id="166" name="Google Shape;166;p11"/>
          <p:cNvPicPr preferRelativeResize="0"/>
          <p:nvPr/>
        </p:nvPicPr>
        <p:blipFill rotWithShape="1">
          <a:blip r:embed="rId4">
            <a:alphaModFix/>
          </a:blip>
          <a:srcRect l="-5059" t="-3989" r="-409" b="-5440"/>
          <a:stretch/>
        </p:blipFill>
        <p:spPr>
          <a:xfrm>
            <a:off x="6431347" y="2273476"/>
            <a:ext cx="2025533" cy="1832020"/>
          </a:xfrm>
          <a:prstGeom prst="rect">
            <a:avLst/>
          </a:prstGeom>
          <a:noFill/>
          <a:ln>
            <a:noFill/>
          </a:ln>
        </p:spPr>
      </p:pic>
      <p:grpSp>
        <p:nvGrpSpPr>
          <p:cNvPr id="167" name="Google Shape;167;p11"/>
          <p:cNvGrpSpPr/>
          <p:nvPr/>
        </p:nvGrpSpPr>
        <p:grpSpPr>
          <a:xfrm>
            <a:off x="2606043" y="5349901"/>
            <a:ext cx="5887956" cy="922744"/>
            <a:chOff x="541700" y="3517812"/>
            <a:chExt cx="5079642" cy="922744"/>
          </a:xfrm>
        </p:grpSpPr>
        <p:sp>
          <p:nvSpPr>
            <p:cNvPr id="168" name="Google Shape;168;p11"/>
            <p:cNvSpPr/>
            <p:nvPr/>
          </p:nvSpPr>
          <p:spPr>
            <a:xfrm>
              <a:off x="550459" y="3802991"/>
              <a:ext cx="5070883" cy="637565"/>
            </a:xfrm>
            <a:prstGeom prst="rect">
              <a:avLst/>
            </a:prstGeom>
            <a:solidFill>
              <a:schemeClr val="lt1"/>
            </a:solidFill>
            <a:ln w="28575" cap="flat" cmpd="sng">
              <a:solidFill>
                <a:srgbClr val="F9B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0" i="0" u="none" strike="noStrike" dirty="0">
                  <a:solidFill>
                    <a:srgbClr val="000000"/>
                  </a:solidFill>
                  <a:latin typeface="Twinkl" pitchFamily="2" charset="0"/>
                  <a:sym typeface="Arial"/>
                </a:rPr>
                <a:t>Another prominent female inventor was Ida Forbes who invented the first electric hot water heater.</a:t>
              </a:r>
              <a:endParaRPr sz="1200" b="0" dirty="0">
                <a:solidFill>
                  <a:schemeClr val="lt1"/>
                </a:solidFill>
                <a:latin typeface="Twinkl" pitchFamily="2" charset="0"/>
                <a:sym typeface="Arial"/>
              </a:endParaRPr>
            </a:p>
          </p:txBody>
        </p:sp>
        <p:sp>
          <p:nvSpPr>
            <p:cNvPr id="169" name="Google Shape;169;p11"/>
            <p:cNvSpPr/>
            <p:nvPr/>
          </p:nvSpPr>
          <p:spPr>
            <a:xfrm>
              <a:off x="541700" y="3517812"/>
              <a:ext cx="581692" cy="285179"/>
            </a:xfrm>
            <a:prstGeom prst="rect">
              <a:avLst/>
            </a:prstGeom>
            <a:solidFill>
              <a:srgbClr val="F9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i="0" u="none" strike="noStrike" dirty="0">
                  <a:solidFill>
                    <a:schemeClr val="lt1"/>
                  </a:solidFill>
                  <a:latin typeface="Twinkl" pitchFamily="2" charset="0"/>
                  <a:sym typeface="Arial"/>
                </a:rPr>
                <a:t>1917</a:t>
              </a:r>
              <a:endParaRPr sz="1600" dirty="0">
                <a:solidFill>
                  <a:schemeClr val="lt1"/>
                </a:solidFill>
                <a:latin typeface="Twinkl" pitchFamily="2" charset="0"/>
                <a:sym typeface="Arial"/>
              </a:endParaRPr>
            </a:p>
          </p:txBody>
        </p:sp>
      </p:grpSp>
      <p:grpSp>
        <p:nvGrpSpPr>
          <p:cNvPr id="170" name="Google Shape;170;p11"/>
          <p:cNvGrpSpPr/>
          <p:nvPr/>
        </p:nvGrpSpPr>
        <p:grpSpPr>
          <a:xfrm>
            <a:off x="2597243" y="4153379"/>
            <a:ext cx="5896756" cy="1034703"/>
            <a:chOff x="541700" y="3517812"/>
            <a:chExt cx="5087235" cy="921967"/>
          </a:xfrm>
        </p:grpSpPr>
        <p:sp>
          <p:nvSpPr>
            <p:cNvPr id="171" name="Google Shape;171;p11"/>
            <p:cNvSpPr/>
            <p:nvPr/>
          </p:nvSpPr>
          <p:spPr>
            <a:xfrm>
              <a:off x="549292" y="3787504"/>
              <a:ext cx="5079643" cy="652275"/>
            </a:xfrm>
            <a:prstGeom prst="rect">
              <a:avLst/>
            </a:prstGeom>
            <a:solidFill>
              <a:schemeClr val="lt1"/>
            </a:solidFill>
            <a:ln w="28575" cap="flat" cmpd="sng">
              <a:solidFill>
                <a:srgbClr val="F9B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0" i="0" u="none" strike="noStrike" dirty="0">
                  <a:solidFill>
                    <a:srgbClr val="000000"/>
                  </a:solidFill>
                  <a:latin typeface="Twinkl" pitchFamily="2" charset="0"/>
                  <a:sym typeface="Arial"/>
                </a:rPr>
                <a:t>In 1914, Florence Parpart invented the electric refrigerator, something that almost everyone still uses today.</a:t>
              </a:r>
              <a:endParaRPr sz="1400" b="0" dirty="0">
                <a:solidFill>
                  <a:schemeClr val="lt1"/>
                </a:solidFill>
                <a:latin typeface="Twinkl" pitchFamily="2" charset="0"/>
                <a:sym typeface="Arial"/>
              </a:endParaRPr>
            </a:p>
          </p:txBody>
        </p:sp>
        <p:sp>
          <p:nvSpPr>
            <p:cNvPr id="172" name="Google Shape;172;p11"/>
            <p:cNvSpPr/>
            <p:nvPr/>
          </p:nvSpPr>
          <p:spPr>
            <a:xfrm>
              <a:off x="541700" y="3517812"/>
              <a:ext cx="581692" cy="285179"/>
            </a:xfrm>
            <a:prstGeom prst="rect">
              <a:avLst/>
            </a:prstGeom>
            <a:solidFill>
              <a:srgbClr val="F9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b="1" i="0" u="none" strike="noStrike" dirty="0">
                  <a:solidFill>
                    <a:schemeClr val="lt1"/>
                  </a:solidFill>
                  <a:latin typeface="Twinkl" pitchFamily="2" charset="0"/>
                  <a:sym typeface="Arial"/>
                </a:rPr>
                <a:t>1914</a:t>
              </a:r>
              <a:endParaRPr sz="1600" dirty="0">
                <a:solidFill>
                  <a:schemeClr val="lt1"/>
                </a:solidFill>
                <a:latin typeface="Twinkl" pitchFamily="2" charset="0"/>
                <a:sym typeface="Arial"/>
              </a:endParaRPr>
            </a:p>
          </p:txBody>
        </p:sp>
      </p:grpSp>
      <p:pic>
        <p:nvPicPr>
          <p:cNvPr id="173" name="Google Shape;173;p11"/>
          <p:cNvPicPr preferRelativeResize="0"/>
          <p:nvPr/>
        </p:nvPicPr>
        <p:blipFill rotWithShape="1">
          <a:blip r:embed="rId5">
            <a:alphaModFix/>
          </a:blip>
          <a:srcRect b="15143"/>
          <a:stretch/>
        </p:blipFill>
        <p:spPr>
          <a:xfrm>
            <a:off x="506993" y="4197524"/>
            <a:ext cx="2100405" cy="22033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500"/>
                                        <p:tgtEl>
                                          <p:spTgt spid="173"/>
                                        </p:tgtEl>
                                      </p:cBhvr>
                                    </p:animEffect>
                                  </p:childTnLst>
                                </p:cTn>
                              </p:par>
                              <p:par>
                                <p:cTn id="8" presetID="10" presetClass="entr" presetSubtype="0" fill="hold" nodeType="withEffect">
                                  <p:stCondLst>
                                    <p:cond delay="0"/>
                                  </p:stCondLst>
                                  <p:childTnLst>
                                    <p:set>
                                      <p:cBhvr>
                                        <p:cTn id="9" dur="1" fill="hold">
                                          <p:stCondLst>
                                            <p:cond delay="0"/>
                                          </p:stCondLst>
                                        </p:cTn>
                                        <p:tgtEl>
                                          <p:spTgt spid="170"/>
                                        </p:tgtEl>
                                        <p:attrNameLst>
                                          <p:attrName>style.visibility</p:attrName>
                                        </p:attrNameLst>
                                      </p:cBhvr>
                                      <p:to>
                                        <p:strVal val="visible"/>
                                      </p:to>
                                    </p:set>
                                    <p:animEffect transition="in" filter="fade">
                                      <p:cBhvr>
                                        <p:cTn id="10" dur="500"/>
                                        <p:tgtEl>
                                          <p:spTgt spid="17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7"/>
                                        </p:tgtEl>
                                        <p:attrNameLst>
                                          <p:attrName>style.visibility</p:attrName>
                                        </p:attrNameLst>
                                      </p:cBhvr>
                                      <p:to>
                                        <p:strVal val="visible"/>
                                      </p:to>
                                    </p:set>
                                    <p:animEffect transition="in" filter="fade">
                                      <p:cBhvr>
                                        <p:cTn id="15"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2"/>
          <p:cNvSpPr>
            <a:spLocks noGrp="1"/>
          </p:cNvSpPr>
          <p:nvPr>
            <p:ph type="title"/>
          </p:nvPr>
        </p:nvSpPr>
        <p:spPr>
          <a:xfrm>
            <a:off x="-13498" y="662730"/>
            <a:ext cx="9144000" cy="637564"/>
          </a:xfrm>
          <a:prstGeom prst="roundRect">
            <a:avLst>
              <a:gd name="adj" fmla="val 0"/>
            </a:avLst>
          </a:prstGeom>
          <a:solidFill>
            <a:srgbClr val="00649C"/>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200"/>
              <a:buFont typeface="Arial"/>
              <a:buNone/>
            </a:pPr>
            <a:r>
              <a:rPr lang="en-GB" sz="3200" b="1" i="0" u="none" strike="noStrike" dirty="0">
                <a:solidFill>
                  <a:schemeClr val="lt1"/>
                </a:solidFill>
                <a:latin typeface="Twinkl" pitchFamily="2" charset="0"/>
                <a:sym typeface="Arial"/>
              </a:rPr>
              <a:t>The Supergrid</a:t>
            </a:r>
            <a:endParaRPr sz="400000" dirty="0">
              <a:solidFill>
                <a:schemeClr val="lt1"/>
              </a:solidFill>
              <a:latin typeface="Twinkl" pitchFamily="2" charset="0"/>
              <a:sym typeface="Arial"/>
            </a:endParaRPr>
          </a:p>
        </p:txBody>
      </p:sp>
      <p:sp>
        <p:nvSpPr>
          <p:cNvPr id="179" name="Google Shape;179;p12">
            <a:hlinkClick r:id="rId3"/>
          </p:cNvPr>
          <p:cNvSpPr/>
          <p:nvPr/>
        </p:nvSpPr>
        <p:spPr>
          <a:xfrm>
            <a:off x="8646997" y="6652470"/>
            <a:ext cx="466727" cy="20553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80" name="Google Shape;180;p12"/>
          <p:cNvPicPr preferRelativeResize="0"/>
          <p:nvPr/>
        </p:nvPicPr>
        <p:blipFill rotWithShape="1">
          <a:blip r:embed="rId4">
            <a:alphaModFix/>
          </a:blip>
          <a:srcRect l="1632" t="12386" r="3715"/>
          <a:stretch/>
        </p:blipFill>
        <p:spPr>
          <a:xfrm>
            <a:off x="1965411" y="1495425"/>
            <a:ext cx="5186180" cy="3394564"/>
          </a:xfrm>
          <a:prstGeom prst="rect">
            <a:avLst/>
          </a:prstGeom>
          <a:noFill/>
          <a:ln w="28575" cap="flat" cmpd="sng">
            <a:solidFill>
              <a:srgbClr val="F9B000"/>
            </a:solidFill>
            <a:prstDash val="solid"/>
            <a:round/>
            <a:headEnd type="none" w="sm" len="sm"/>
            <a:tailEnd type="none" w="sm" len="sm"/>
          </a:ln>
        </p:spPr>
      </p:pic>
      <p:sp>
        <p:nvSpPr>
          <p:cNvPr id="181" name="Google Shape;181;p12"/>
          <p:cNvSpPr/>
          <p:nvPr/>
        </p:nvSpPr>
        <p:spPr>
          <a:xfrm>
            <a:off x="665891" y="4791075"/>
            <a:ext cx="7785221" cy="1485900"/>
          </a:xfrm>
          <a:prstGeom prst="rect">
            <a:avLst/>
          </a:prstGeom>
          <a:solidFill>
            <a:srgbClr val="FAF3D5"/>
          </a:solidFill>
          <a:ln w="28575" cap="flat" cmpd="sng">
            <a:solidFill>
              <a:srgbClr val="F9B000"/>
            </a:solidFill>
            <a:prstDash val="solid"/>
            <a:miter lim="800000"/>
            <a:headEnd type="none" w="sm" len="sm"/>
            <a:tailEnd type="none" w="sm" len="sm"/>
          </a:ln>
        </p:spPr>
        <p:txBody>
          <a:bodyPr spcFirstLastPara="1" wrap="square" lIns="108000" tIns="108000" rIns="108000" bIns="108000" anchor="ctr" anchorCtr="0">
            <a:noAutofit/>
          </a:bodyPr>
          <a:lstStyle/>
          <a:p>
            <a:pPr marL="0" marR="0" lvl="0" indent="0" algn="l" rtl="0">
              <a:spcBef>
                <a:spcPts val="0"/>
              </a:spcBef>
              <a:spcAft>
                <a:spcPts val="0"/>
              </a:spcAft>
              <a:buNone/>
            </a:pPr>
            <a:r>
              <a:rPr lang="en-GB" sz="1800" dirty="0">
                <a:solidFill>
                  <a:schemeClr val="dk1"/>
                </a:solidFill>
                <a:latin typeface="Twinkl" pitchFamily="2" charset="0"/>
                <a:sym typeface="Arial"/>
              </a:rPr>
              <a:t>The network of power stations that provide us with electricity in the UK is known as the National Grid, which first became operational in 1935 and was the first of its kind in the world. In 1950, it became clear that the system couldn’t meet the demands of the growing amount of electricity needed by customers and the Supergrid was created. </a:t>
            </a:r>
            <a:endParaRPr dirty="0">
              <a:latin typeface="Twinkl"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3"/>
          <p:cNvSpPr/>
          <p:nvPr/>
        </p:nvSpPr>
        <p:spPr>
          <a:xfrm>
            <a:off x="665891" y="1500319"/>
            <a:ext cx="7793168" cy="1888729"/>
          </a:xfrm>
          <a:prstGeom prst="rect">
            <a:avLst/>
          </a:prstGeom>
          <a:solidFill>
            <a:srgbClr val="FAF3D5"/>
          </a:solidFill>
          <a:ln w="28575" cap="flat" cmpd="sng">
            <a:solidFill>
              <a:srgbClr val="F9B000"/>
            </a:solidFill>
            <a:prstDash val="solid"/>
            <a:miter lim="800000"/>
            <a:headEnd type="none" w="sm" len="sm"/>
            <a:tailEnd type="none" w="sm" len="sm"/>
          </a:ln>
        </p:spPr>
        <p:txBody>
          <a:bodyPr spcFirstLastPara="1" wrap="square" lIns="108000" tIns="108000" rIns="108000" bIns="108000" anchor="ctr" anchorCtr="0">
            <a:noAutofit/>
          </a:bodyPr>
          <a:lstStyle/>
          <a:p>
            <a:pPr marL="0" marR="0" lvl="0" indent="0" algn="l" rtl="0">
              <a:spcBef>
                <a:spcPts val="0"/>
              </a:spcBef>
              <a:spcAft>
                <a:spcPts val="0"/>
              </a:spcAft>
              <a:buNone/>
            </a:pPr>
            <a:r>
              <a:rPr lang="en-GB" sz="1800" b="0" i="0" u="none" strike="noStrike" dirty="0">
                <a:solidFill>
                  <a:srgbClr val="000000"/>
                </a:solidFill>
                <a:latin typeface="Twinkl" pitchFamily="2" charset="0"/>
                <a:sym typeface="Arial"/>
              </a:rPr>
              <a:t>In the past, most electricity was generated by burning                                       fossil fuels. However, in recent years there has been a focus                             on using more sustainable methods, such as solar power                                     and wind power to generate electricity. 2019 was the                                               first year when more electricity in the UK came from                                      </a:t>
            </a:r>
            <a:r>
              <a:rPr lang="en-GB" sz="1800" b="1" i="0" u="none" strike="noStrike" dirty="0">
                <a:solidFill>
                  <a:srgbClr val="000000"/>
                </a:solidFill>
                <a:latin typeface="Twinkl" pitchFamily="2" charset="0"/>
                <a:sym typeface="Arial"/>
              </a:rPr>
              <a:t>carbon neutral sources</a:t>
            </a:r>
            <a:r>
              <a:rPr lang="en-GB" sz="1800" b="0" i="0" u="none" strike="noStrike" dirty="0">
                <a:solidFill>
                  <a:srgbClr val="000000"/>
                </a:solidFill>
                <a:latin typeface="Twinkl" pitchFamily="2" charset="0"/>
                <a:sym typeface="Arial"/>
              </a:rPr>
              <a:t> than fossil fuels. </a:t>
            </a:r>
            <a:endParaRPr sz="1800" dirty="0">
              <a:solidFill>
                <a:schemeClr val="dk1"/>
              </a:solidFill>
              <a:latin typeface="Twinkl" pitchFamily="2" charset="0"/>
              <a:sym typeface="Arial"/>
            </a:endParaRPr>
          </a:p>
        </p:txBody>
      </p:sp>
      <p:sp>
        <p:nvSpPr>
          <p:cNvPr id="187" name="Google Shape;187;p13">
            <a:hlinkClick r:id="rId3"/>
          </p:cNvPr>
          <p:cNvSpPr/>
          <p:nvPr/>
        </p:nvSpPr>
        <p:spPr>
          <a:xfrm>
            <a:off x="8646997" y="6652470"/>
            <a:ext cx="466727" cy="20553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88" name="Google Shape;188;p13"/>
          <p:cNvPicPr preferRelativeResize="0"/>
          <p:nvPr/>
        </p:nvPicPr>
        <p:blipFill rotWithShape="1">
          <a:blip r:embed="rId4">
            <a:alphaModFix/>
          </a:blip>
          <a:srcRect r="2872" b="6955"/>
          <a:stretch/>
        </p:blipFill>
        <p:spPr>
          <a:xfrm>
            <a:off x="5601299" y="813858"/>
            <a:ext cx="3542702" cy="5605992"/>
          </a:xfrm>
          <a:prstGeom prst="rect">
            <a:avLst/>
          </a:prstGeom>
          <a:noFill/>
          <a:ln>
            <a:noFill/>
          </a:ln>
        </p:spPr>
      </p:pic>
      <p:sp>
        <p:nvSpPr>
          <p:cNvPr id="189" name="Google Shape;189;p13"/>
          <p:cNvSpPr>
            <a:spLocks noGrp="1"/>
          </p:cNvSpPr>
          <p:nvPr>
            <p:ph type="title"/>
          </p:nvPr>
        </p:nvSpPr>
        <p:spPr>
          <a:xfrm>
            <a:off x="-13498" y="662730"/>
            <a:ext cx="9144000" cy="637564"/>
          </a:xfrm>
          <a:prstGeom prst="roundRect">
            <a:avLst>
              <a:gd name="adj" fmla="val 0"/>
            </a:avLst>
          </a:prstGeom>
          <a:solidFill>
            <a:srgbClr val="00649C"/>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200"/>
              <a:buFont typeface="Arial"/>
              <a:buNone/>
            </a:pPr>
            <a:r>
              <a:rPr lang="en-GB" sz="3200" b="1" i="0" u="none" strike="noStrike" dirty="0">
                <a:solidFill>
                  <a:schemeClr val="lt1"/>
                </a:solidFill>
                <a:latin typeface="Twinkl" pitchFamily="2" charset="0"/>
                <a:sym typeface="Arial"/>
              </a:rPr>
              <a:t>Generating Electricity in the Future</a:t>
            </a:r>
            <a:endParaRPr sz="400000" dirty="0">
              <a:solidFill>
                <a:schemeClr val="lt1"/>
              </a:solidFill>
              <a:latin typeface="Twinkl" pitchFamily="2" charset="0"/>
              <a:sym typeface="Arial"/>
            </a:endParaRPr>
          </a:p>
        </p:txBody>
      </p:sp>
      <p:pic>
        <p:nvPicPr>
          <p:cNvPr id="190" name="Google Shape;190;p13"/>
          <p:cNvPicPr preferRelativeResize="0"/>
          <p:nvPr/>
        </p:nvPicPr>
        <p:blipFill rotWithShape="1">
          <a:blip r:embed="rId5">
            <a:alphaModFix/>
          </a:blip>
          <a:srcRect b="11610"/>
          <a:stretch/>
        </p:blipFill>
        <p:spPr>
          <a:xfrm>
            <a:off x="684941" y="3420540"/>
            <a:ext cx="4504609" cy="2815419"/>
          </a:xfrm>
          <a:prstGeom prst="rect">
            <a:avLst/>
          </a:prstGeom>
          <a:noFill/>
          <a:ln w="28575" cap="flat" cmpd="sng">
            <a:solidFill>
              <a:srgbClr val="F9B000"/>
            </a:solidFill>
            <a:prstDash val="solid"/>
            <a:round/>
            <a:headEnd type="none" w="sm" len="sm"/>
            <a:tailEnd type="none" w="sm" len="sm"/>
          </a:ln>
        </p:spPr>
      </p:pic>
      <p:sp>
        <p:nvSpPr>
          <p:cNvPr id="191" name="Google Shape;191;p13"/>
          <p:cNvSpPr/>
          <p:nvPr/>
        </p:nvSpPr>
        <p:spPr>
          <a:xfrm>
            <a:off x="5295900" y="4972217"/>
            <a:ext cx="3163159" cy="1263742"/>
          </a:xfrm>
          <a:prstGeom prst="rect">
            <a:avLst/>
          </a:prstGeom>
          <a:solidFill>
            <a:srgbClr val="ACDDFC"/>
          </a:solidFill>
          <a:ln w="28575" cap="flat" cmpd="sng">
            <a:solidFill>
              <a:srgbClr val="0064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i="0" u="none" strike="noStrike" dirty="0">
                <a:solidFill>
                  <a:srgbClr val="000000"/>
                </a:solidFill>
                <a:latin typeface="Twinkl" pitchFamily="2" charset="0"/>
                <a:sym typeface="Arial"/>
              </a:rPr>
              <a:t>carbon neutral sources </a:t>
            </a:r>
            <a:r>
              <a:rPr lang="en-GB" sz="1800" b="0" i="0" u="none" strike="noStrike" dirty="0">
                <a:solidFill>
                  <a:srgbClr val="000000"/>
                </a:solidFill>
                <a:latin typeface="Twinkl" pitchFamily="2" charset="0"/>
                <a:sym typeface="Arial"/>
              </a:rPr>
              <a:t>–</a:t>
            </a:r>
            <a:r>
              <a:rPr lang="en-GB" sz="1800" b="1" i="0" u="none" strike="noStrike" dirty="0">
                <a:solidFill>
                  <a:srgbClr val="000000"/>
                </a:solidFill>
                <a:latin typeface="Twinkl" pitchFamily="2" charset="0"/>
                <a:sym typeface="Arial"/>
              </a:rPr>
              <a:t> </a:t>
            </a:r>
            <a:r>
              <a:rPr lang="en-GB" sz="1800" b="0" i="0" u="none" strike="noStrike" dirty="0">
                <a:solidFill>
                  <a:srgbClr val="000000"/>
                </a:solidFill>
                <a:latin typeface="Twinkl" pitchFamily="2" charset="0"/>
                <a:sym typeface="Arial"/>
              </a:rPr>
              <a:t>Sources of energy that do not release carbon dioxide into the atmosphere. </a:t>
            </a:r>
            <a:endParaRPr sz="1800" dirty="0">
              <a:solidFill>
                <a:schemeClr val="dk1"/>
              </a:solidFill>
              <a:latin typeface="Twinkl" pitchFamily="2"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500"/>
                                        <p:tgtEl>
                                          <p:spTgt spid="190"/>
                                        </p:tgtEl>
                                      </p:cBhvr>
                                    </p:animEffect>
                                  </p:childTnLst>
                                </p:cTn>
                              </p:par>
                              <p:par>
                                <p:cTn id="8" presetID="10" presetClass="entr" presetSubtype="0" fill="hold" nodeType="withEffect">
                                  <p:stCondLst>
                                    <p:cond delay="0"/>
                                  </p:stCondLst>
                                  <p:childTnLst>
                                    <p:set>
                                      <p:cBhvr>
                                        <p:cTn id="9" dur="1" fill="hold">
                                          <p:stCondLst>
                                            <p:cond delay="0"/>
                                          </p:stCondLst>
                                        </p:cTn>
                                        <p:tgtEl>
                                          <p:spTgt spid="186"/>
                                        </p:tgtEl>
                                        <p:attrNameLst>
                                          <p:attrName>style.visibility</p:attrName>
                                        </p:attrNameLst>
                                      </p:cBhvr>
                                      <p:to>
                                        <p:strVal val="visible"/>
                                      </p:to>
                                    </p:set>
                                    <p:animEffect transition="in" filter="fade">
                                      <p:cBhvr>
                                        <p:cTn id="10" dur="500"/>
                                        <p:tgtEl>
                                          <p:spTgt spid="186"/>
                                        </p:tgtEl>
                                      </p:cBhvr>
                                    </p:animEffect>
                                  </p:childTnLst>
                                </p:cTn>
                              </p:par>
                              <p:par>
                                <p:cTn id="11" presetID="10" presetClass="entr" presetSubtype="0" fill="hold" nodeType="withEffect">
                                  <p:stCondLst>
                                    <p:cond delay="0"/>
                                  </p:stCondLst>
                                  <p:childTnLst>
                                    <p:set>
                                      <p:cBhvr>
                                        <p:cTn id="12" dur="1" fill="hold">
                                          <p:stCondLst>
                                            <p:cond delay="0"/>
                                          </p:stCondLst>
                                        </p:cTn>
                                        <p:tgtEl>
                                          <p:spTgt spid="191"/>
                                        </p:tgtEl>
                                        <p:attrNameLst>
                                          <p:attrName>style.visibility</p:attrName>
                                        </p:attrNameLst>
                                      </p:cBhvr>
                                      <p:to>
                                        <p:strVal val="visible"/>
                                      </p:to>
                                    </p:set>
                                    <p:animEffect transition="in" filter="fade">
                                      <p:cBhvr>
                                        <p:cTn id="13"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4">
            <a:hlinkClick r:id="rId3"/>
          </p:cNvPr>
          <p:cNvSpPr/>
          <p:nvPr/>
        </p:nvSpPr>
        <p:spPr>
          <a:xfrm>
            <a:off x="8646997" y="6652470"/>
            <a:ext cx="466727" cy="20553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7" name="Google Shape;197;p14"/>
          <p:cNvSpPr>
            <a:spLocks noGrp="1"/>
          </p:cNvSpPr>
          <p:nvPr>
            <p:ph type="title"/>
          </p:nvPr>
        </p:nvSpPr>
        <p:spPr>
          <a:xfrm>
            <a:off x="-13498" y="662730"/>
            <a:ext cx="9144000" cy="637564"/>
          </a:xfrm>
          <a:prstGeom prst="roundRect">
            <a:avLst>
              <a:gd name="adj" fmla="val 0"/>
            </a:avLst>
          </a:prstGeom>
          <a:solidFill>
            <a:srgbClr val="00649C"/>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200"/>
              <a:buFont typeface="Arial"/>
              <a:buNone/>
            </a:pPr>
            <a:r>
              <a:rPr lang="en-GB" sz="3200" b="1" i="0" u="none" strike="noStrike" dirty="0">
                <a:solidFill>
                  <a:schemeClr val="lt1"/>
                </a:solidFill>
                <a:latin typeface="Twinkl" pitchFamily="2" charset="0"/>
                <a:sym typeface="Arial"/>
              </a:rPr>
              <a:t>Electric Cars</a:t>
            </a:r>
            <a:endParaRPr sz="400000" dirty="0">
              <a:solidFill>
                <a:schemeClr val="lt1"/>
              </a:solidFill>
              <a:latin typeface="Twinkl" pitchFamily="2" charset="0"/>
              <a:sym typeface="Arial"/>
            </a:endParaRPr>
          </a:p>
        </p:txBody>
      </p:sp>
      <p:sp>
        <p:nvSpPr>
          <p:cNvPr id="198" name="Google Shape;198;p14"/>
          <p:cNvSpPr/>
          <p:nvPr/>
        </p:nvSpPr>
        <p:spPr>
          <a:xfrm>
            <a:off x="665891" y="1500319"/>
            <a:ext cx="7793168" cy="2738306"/>
          </a:xfrm>
          <a:prstGeom prst="rect">
            <a:avLst/>
          </a:prstGeom>
          <a:solidFill>
            <a:srgbClr val="FAF3D5"/>
          </a:solidFill>
          <a:ln w="28575" cap="flat" cmpd="sng">
            <a:solidFill>
              <a:srgbClr val="F9B000"/>
            </a:solidFill>
            <a:prstDash val="solid"/>
            <a:miter lim="800000"/>
            <a:headEnd type="none" w="sm" len="sm"/>
            <a:tailEnd type="none" w="sm" len="sm"/>
          </a:ln>
        </p:spPr>
        <p:txBody>
          <a:bodyPr spcFirstLastPara="1" wrap="square" lIns="108000" tIns="108000" rIns="108000" bIns="108000" anchor="ctr" anchorCtr="0">
            <a:noAutofit/>
          </a:bodyPr>
          <a:lstStyle/>
          <a:p>
            <a:pPr marL="0" marR="0" lvl="0" indent="0" algn="l" rtl="0">
              <a:spcBef>
                <a:spcPts val="0"/>
              </a:spcBef>
              <a:spcAft>
                <a:spcPts val="0"/>
              </a:spcAft>
              <a:buNone/>
            </a:pPr>
            <a:r>
              <a:rPr lang="en-GB" sz="1800" dirty="0">
                <a:solidFill>
                  <a:schemeClr val="dk1"/>
                </a:solidFill>
                <a:latin typeface="Twinkl" pitchFamily="2" charset="0"/>
                <a:sym typeface="Arial"/>
              </a:rPr>
              <a:t>Electric cars are not a new invention. The first ones were invented in the 19</a:t>
            </a:r>
            <a:r>
              <a:rPr lang="en-GB" sz="1800" baseline="30000" dirty="0">
                <a:solidFill>
                  <a:schemeClr val="dk1"/>
                </a:solidFill>
                <a:latin typeface="Twinkl" pitchFamily="2" charset="0"/>
                <a:sym typeface="Arial"/>
              </a:rPr>
              <a:t>th</a:t>
            </a:r>
            <a:r>
              <a:rPr lang="en-GB" sz="1800" dirty="0">
                <a:solidFill>
                  <a:schemeClr val="dk1"/>
                </a:solidFill>
                <a:latin typeface="Twinkl" pitchFamily="2" charset="0"/>
                <a:sym typeface="Arial"/>
              </a:rPr>
              <a:t> century but, as time went on, they became less popular because petrol cars were more efficient. Although we often talk about saving electricity to help the environment, electric cars are seen as an important step to preventing climate change as they do not emit carbon dioxide.</a:t>
            </a:r>
            <a:endParaRPr dirty="0">
              <a:latin typeface="Twinkl" pitchFamily="2" charset="0"/>
            </a:endParaRPr>
          </a:p>
          <a:p>
            <a:pPr marL="0" marR="0" lvl="0" indent="0" algn="l" rtl="0">
              <a:spcBef>
                <a:spcPts val="0"/>
              </a:spcBef>
              <a:spcAft>
                <a:spcPts val="0"/>
              </a:spcAft>
              <a:buNone/>
            </a:pPr>
            <a:r>
              <a:rPr lang="en-GB" sz="1800" dirty="0">
                <a:solidFill>
                  <a:schemeClr val="dk1"/>
                </a:solidFill>
                <a:latin typeface="Twinkl" pitchFamily="2" charset="0"/>
                <a:sym typeface="Arial"/>
              </a:rPr>
              <a:t>Electric cars are now seen as the future of motor vehicles.</a:t>
            </a:r>
            <a:endParaRPr dirty="0">
              <a:latin typeface="Twinkl" pitchFamily="2" charset="0"/>
            </a:endParaRPr>
          </a:p>
          <a:p>
            <a:pPr marL="0" marR="0" lvl="0" indent="0" algn="l" rtl="0">
              <a:spcBef>
                <a:spcPts val="0"/>
              </a:spcBef>
              <a:spcAft>
                <a:spcPts val="0"/>
              </a:spcAft>
              <a:buNone/>
            </a:pPr>
            <a:br>
              <a:rPr lang="en-GB" sz="1800" dirty="0">
                <a:solidFill>
                  <a:schemeClr val="dk1"/>
                </a:solidFill>
                <a:latin typeface="Twinkl" pitchFamily="2" charset="0"/>
                <a:sym typeface="Arial"/>
              </a:rPr>
            </a:br>
            <a:r>
              <a:rPr lang="en-GB" sz="1800" dirty="0">
                <a:solidFill>
                  <a:schemeClr val="dk1"/>
                </a:solidFill>
                <a:latin typeface="Twinkl" pitchFamily="2" charset="0"/>
                <a:sym typeface="Arial"/>
              </a:rPr>
              <a:t>The UK government aims to make it illegal to                                                              sell new petrol cars by the year 2030.</a:t>
            </a:r>
            <a:endParaRPr dirty="0">
              <a:latin typeface="Twinkl" pitchFamily="2" charset="0"/>
            </a:endParaRPr>
          </a:p>
        </p:txBody>
      </p:sp>
      <p:sp>
        <p:nvSpPr>
          <p:cNvPr id="199" name="Google Shape;199;p14"/>
          <p:cNvSpPr/>
          <p:nvPr/>
        </p:nvSpPr>
        <p:spPr>
          <a:xfrm>
            <a:off x="665890" y="4438650"/>
            <a:ext cx="5184403" cy="1756620"/>
          </a:xfrm>
          <a:prstGeom prst="rect">
            <a:avLst/>
          </a:prstGeom>
          <a:solidFill>
            <a:srgbClr val="FAF3D5"/>
          </a:solidFill>
          <a:ln w="28575" cap="flat" cmpd="sng">
            <a:solidFill>
              <a:srgbClr val="F9B000"/>
            </a:solidFill>
            <a:prstDash val="solid"/>
            <a:miter lim="800000"/>
            <a:headEnd type="none" w="sm" len="sm"/>
            <a:tailEnd type="none" w="sm" len="sm"/>
          </a:ln>
        </p:spPr>
        <p:txBody>
          <a:bodyPr spcFirstLastPara="1" wrap="square" lIns="108000" tIns="108000" rIns="108000" bIns="108000" anchor="ctr" anchorCtr="0">
            <a:noAutofit/>
          </a:bodyPr>
          <a:lstStyle/>
          <a:p>
            <a:pPr marL="0" marR="0" lvl="0" indent="0" algn="l" rtl="0">
              <a:spcBef>
                <a:spcPts val="0"/>
              </a:spcBef>
              <a:spcAft>
                <a:spcPts val="0"/>
              </a:spcAft>
              <a:buNone/>
            </a:pPr>
            <a:r>
              <a:rPr lang="en-GB" sz="1800" b="0" i="0" u="none" strike="noStrike" dirty="0">
                <a:solidFill>
                  <a:srgbClr val="000000"/>
                </a:solidFill>
                <a:latin typeface="Twinkl" pitchFamily="2" charset="0"/>
                <a:sym typeface="Arial"/>
              </a:rPr>
              <a:t>Lots of </a:t>
            </a:r>
            <a:r>
              <a:rPr lang="en-GB" sz="1800" dirty="0">
                <a:latin typeface="Twinkl" pitchFamily="2" charset="0"/>
              </a:rPr>
              <a:t>automobile companies are </a:t>
            </a:r>
          </a:p>
          <a:p>
            <a:pPr marL="0" marR="0" lvl="0" indent="0" algn="l" rtl="0">
              <a:spcBef>
                <a:spcPts val="0"/>
              </a:spcBef>
              <a:spcAft>
                <a:spcPts val="0"/>
              </a:spcAft>
              <a:buNone/>
            </a:pPr>
            <a:r>
              <a:rPr lang="en-GB" sz="1800" dirty="0">
                <a:latin typeface="Twinkl" pitchFamily="2" charset="0"/>
              </a:rPr>
              <a:t>looking into the possibility of producing </a:t>
            </a:r>
          </a:p>
          <a:p>
            <a:pPr marL="0" marR="0" lvl="0" indent="0" algn="l" rtl="0">
              <a:spcBef>
                <a:spcPts val="0"/>
              </a:spcBef>
              <a:spcAft>
                <a:spcPts val="0"/>
              </a:spcAft>
              <a:buNone/>
            </a:pPr>
            <a:r>
              <a:rPr lang="en-GB" sz="1800" dirty="0">
                <a:latin typeface="Twinkl" pitchFamily="2" charset="0"/>
              </a:rPr>
              <a:t>solar cars.</a:t>
            </a:r>
            <a:r>
              <a:rPr lang="en-GB" sz="1800" b="0" i="0" u="none" strike="noStrike" dirty="0">
                <a:solidFill>
                  <a:srgbClr val="000000"/>
                </a:solidFill>
                <a:latin typeface="Twinkl" pitchFamily="2" charset="0"/>
                <a:sym typeface="Arial"/>
              </a:rPr>
              <a:t> This would be a much more sustainable and environmentally friendly</a:t>
            </a:r>
          </a:p>
          <a:p>
            <a:pPr marL="0" marR="0" lvl="0" indent="0" algn="l" rtl="0">
              <a:spcBef>
                <a:spcPts val="0"/>
              </a:spcBef>
              <a:spcAft>
                <a:spcPts val="0"/>
              </a:spcAft>
              <a:buNone/>
            </a:pPr>
            <a:r>
              <a:rPr lang="en-GB" sz="1800" b="0" i="0" u="none" strike="noStrike" dirty="0">
                <a:solidFill>
                  <a:srgbClr val="000000"/>
                </a:solidFill>
                <a:latin typeface="Twinkl" pitchFamily="2" charset="0"/>
                <a:sym typeface="Arial"/>
              </a:rPr>
              <a:t>way to travel.</a:t>
            </a:r>
            <a:endParaRPr sz="1800" dirty="0">
              <a:solidFill>
                <a:schemeClr val="dk1"/>
              </a:solidFill>
              <a:latin typeface="Twinkl" pitchFamily="2" charset="0"/>
              <a:sym typeface="Arial"/>
            </a:endParaRPr>
          </a:p>
        </p:txBody>
      </p:sp>
      <p:pic>
        <p:nvPicPr>
          <p:cNvPr id="200" name="Google Shape;200;p14"/>
          <p:cNvPicPr preferRelativeResize="0"/>
          <p:nvPr/>
        </p:nvPicPr>
        <p:blipFill rotWithShape="1">
          <a:blip r:embed="rId4">
            <a:alphaModFix/>
          </a:blip>
          <a:srcRect/>
          <a:stretch/>
        </p:blipFill>
        <p:spPr>
          <a:xfrm rot="-335382" flipH="1">
            <a:off x="4789322" y="3168503"/>
            <a:ext cx="3709668" cy="30974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5">
            <a:hlinkClick r:id="rId3"/>
          </p:cNvPr>
          <p:cNvSpPr/>
          <p:nvPr/>
        </p:nvSpPr>
        <p:spPr>
          <a:xfrm>
            <a:off x="8646997" y="6652470"/>
            <a:ext cx="466727" cy="20553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6" name="Google Shape;206;p15"/>
          <p:cNvSpPr>
            <a:spLocks noGrp="1"/>
          </p:cNvSpPr>
          <p:nvPr>
            <p:ph type="title"/>
          </p:nvPr>
        </p:nvSpPr>
        <p:spPr>
          <a:xfrm>
            <a:off x="-13498" y="662730"/>
            <a:ext cx="9144000" cy="637564"/>
          </a:xfrm>
          <a:prstGeom prst="roundRect">
            <a:avLst>
              <a:gd name="adj" fmla="val 0"/>
            </a:avLst>
          </a:prstGeom>
          <a:solidFill>
            <a:srgbClr val="00649C"/>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200"/>
              <a:buFont typeface="Arial"/>
              <a:buNone/>
            </a:pPr>
            <a:r>
              <a:rPr lang="en-GB" sz="3200" dirty="0">
                <a:solidFill>
                  <a:schemeClr val="lt1"/>
                </a:solidFill>
                <a:latin typeface="Twinkl" pitchFamily="2" charset="0"/>
                <a:sym typeface="Arial"/>
              </a:rPr>
              <a:t>Over to You</a:t>
            </a:r>
            <a:endParaRPr sz="400000" dirty="0">
              <a:solidFill>
                <a:schemeClr val="lt1"/>
              </a:solidFill>
              <a:latin typeface="Twinkl" pitchFamily="2" charset="0"/>
              <a:sym typeface="Arial"/>
            </a:endParaRPr>
          </a:p>
        </p:txBody>
      </p:sp>
      <p:sp>
        <p:nvSpPr>
          <p:cNvPr id="207" name="Google Shape;207;p15"/>
          <p:cNvSpPr/>
          <p:nvPr/>
        </p:nvSpPr>
        <p:spPr>
          <a:xfrm>
            <a:off x="665891" y="1500319"/>
            <a:ext cx="7793168" cy="1557206"/>
          </a:xfrm>
          <a:prstGeom prst="rect">
            <a:avLst/>
          </a:prstGeom>
          <a:solidFill>
            <a:srgbClr val="FAF3D5"/>
          </a:solidFill>
          <a:ln w="28575" cap="flat" cmpd="sng">
            <a:solidFill>
              <a:srgbClr val="F9B000"/>
            </a:solidFill>
            <a:prstDash val="solid"/>
            <a:miter lim="800000"/>
            <a:headEnd type="none" w="sm" len="sm"/>
            <a:tailEnd type="none" w="sm" len="sm"/>
          </a:ln>
        </p:spPr>
        <p:txBody>
          <a:bodyPr spcFirstLastPara="1" wrap="square" lIns="108000" tIns="108000" rIns="108000" bIns="108000" anchor="ctr" anchorCtr="0">
            <a:noAutofit/>
          </a:bodyPr>
          <a:lstStyle/>
          <a:p>
            <a:pPr marL="285750" marR="0" lvl="0" indent="-285750" algn="l" rtl="0">
              <a:spcBef>
                <a:spcPts val="0"/>
              </a:spcBef>
              <a:spcAft>
                <a:spcPts val="0"/>
              </a:spcAft>
              <a:buClr>
                <a:srgbClr val="000000"/>
              </a:buClr>
              <a:buSzPts val="1800"/>
              <a:buFont typeface="Arial"/>
              <a:buChar char="•"/>
            </a:pPr>
            <a:r>
              <a:rPr lang="en-GB" sz="1800" b="0" i="0" u="none" strike="noStrike" dirty="0">
                <a:solidFill>
                  <a:srgbClr val="000000"/>
                </a:solidFill>
                <a:latin typeface="Twinkl" pitchFamily="2" charset="0"/>
                <a:sym typeface="Arial"/>
              </a:rPr>
              <a:t>How can you save electricity at home and at school?</a:t>
            </a:r>
            <a:endParaRPr dirty="0">
              <a:latin typeface="Twinkl" pitchFamily="2" charset="0"/>
            </a:endParaRPr>
          </a:p>
          <a:p>
            <a:pPr marL="285750" marR="0" lvl="0" indent="-285750" algn="l" rtl="0">
              <a:spcBef>
                <a:spcPts val="600"/>
              </a:spcBef>
              <a:spcAft>
                <a:spcPts val="0"/>
              </a:spcAft>
              <a:buClr>
                <a:srgbClr val="000000"/>
              </a:buClr>
              <a:buSzPts val="1800"/>
              <a:buFont typeface="Arial"/>
              <a:buChar char="•"/>
            </a:pPr>
            <a:r>
              <a:rPr lang="en-GB" sz="1800" b="0" i="0" u="none" strike="noStrike" dirty="0">
                <a:solidFill>
                  <a:srgbClr val="000000"/>
                </a:solidFill>
                <a:latin typeface="Twinkl" pitchFamily="2" charset="0"/>
                <a:sym typeface="Arial"/>
              </a:rPr>
              <a:t>How do you think electricity will be used in the future?</a:t>
            </a:r>
            <a:endParaRPr dirty="0">
              <a:latin typeface="Twinkl" pitchFamily="2" charset="0"/>
            </a:endParaRPr>
          </a:p>
          <a:p>
            <a:pPr marL="285750" marR="0" lvl="0" indent="-285750" algn="l" rtl="0">
              <a:spcBef>
                <a:spcPts val="600"/>
              </a:spcBef>
              <a:spcAft>
                <a:spcPts val="0"/>
              </a:spcAft>
              <a:buClr>
                <a:srgbClr val="000000"/>
              </a:buClr>
              <a:buSzPts val="1800"/>
              <a:buFont typeface="Arial"/>
              <a:buChar char="•"/>
            </a:pPr>
            <a:r>
              <a:rPr lang="en-GB" sz="1800" b="0" i="0" u="none" strike="noStrike" dirty="0">
                <a:solidFill>
                  <a:srgbClr val="000000"/>
                </a:solidFill>
                <a:latin typeface="Twinkl" pitchFamily="2" charset="0"/>
                <a:sym typeface="Arial"/>
              </a:rPr>
              <a:t>Which of the inventors that we have learned about today would you like to meet? What would you like to ask them?</a:t>
            </a:r>
            <a:endParaRPr dirty="0">
              <a:latin typeface="Twinkl" pitchFamily="2" charset="0"/>
            </a:endParaRPr>
          </a:p>
        </p:txBody>
      </p:sp>
      <p:pic>
        <p:nvPicPr>
          <p:cNvPr id="208" name="Google Shape;208;p15"/>
          <p:cNvPicPr preferRelativeResize="0"/>
          <p:nvPr/>
        </p:nvPicPr>
        <p:blipFill rotWithShape="1">
          <a:blip r:embed="rId4">
            <a:alphaModFix/>
          </a:blip>
          <a:srcRect b="9877"/>
          <a:stretch/>
        </p:blipFill>
        <p:spPr>
          <a:xfrm>
            <a:off x="1660596" y="3282499"/>
            <a:ext cx="5822808" cy="312621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6">
            <a:hlinkClick r:id="rId3"/>
          </p:cNvPr>
          <p:cNvSpPr/>
          <p:nvPr/>
        </p:nvSpPr>
        <p:spPr>
          <a:xfrm>
            <a:off x="75501" y="5981350"/>
            <a:ext cx="771787" cy="80534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4" name="Google Shape;214;p16">
            <a:hlinkClick r:id="rId3"/>
          </p:cNvPr>
          <p:cNvSpPr/>
          <p:nvPr/>
        </p:nvSpPr>
        <p:spPr>
          <a:xfrm>
            <a:off x="7366932" y="5756245"/>
            <a:ext cx="1701567" cy="116467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p2"/>
          <p:cNvSpPr>
            <a:spLocks noGrp="1"/>
          </p:cNvSpPr>
          <p:nvPr>
            <p:ph type="title"/>
          </p:nvPr>
        </p:nvSpPr>
        <p:spPr>
          <a:xfrm>
            <a:off x="0" y="662730"/>
            <a:ext cx="9144000" cy="637564"/>
          </a:xfrm>
          <a:prstGeom prst="roundRect">
            <a:avLst>
              <a:gd name="adj" fmla="val 0"/>
            </a:avLst>
          </a:prstGeom>
          <a:solidFill>
            <a:srgbClr val="00649C"/>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200"/>
              <a:buFont typeface="Arial"/>
              <a:buNone/>
            </a:pPr>
            <a:r>
              <a:rPr lang="en-GB" sz="3200" b="1" i="0" u="none" strike="noStrike" dirty="0">
                <a:solidFill>
                  <a:schemeClr val="lt1"/>
                </a:solidFill>
                <a:latin typeface="Twinkl" pitchFamily="2" charset="0"/>
                <a:sym typeface="Arial"/>
              </a:rPr>
              <a:t>Electricity</a:t>
            </a:r>
            <a:endParaRPr sz="6000" dirty="0">
              <a:solidFill>
                <a:schemeClr val="lt1"/>
              </a:solidFill>
              <a:latin typeface="Twinkl" pitchFamily="2" charset="0"/>
              <a:sym typeface="Arial"/>
            </a:endParaRPr>
          </a:p>
        </p:txBody>
      </p:sp>
      <p:sp>
        <p:nvSpPr>
          <p:cNvPr id="34" name="Google Shape;34;p2">
            <a:hlinkClick r:id="rId3"/>
          </p:cNvPr>
          <p:cNvSpPr/>
          <p:nvPr/>
        </p:nvSpPr>
        <p:spPr>
          <a:xfrm>
            <a:off x="8660495" y="6652470"/>
            <a:ext cx="466727" cy="20553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5" name="Google Shape;35;p2"/>
          <p:cNvSpPr/>
          <p:nvPr/>
        </p:nvSpPr>
        <p:spPr>
          <a:xfrm>
            <a:off x="558990" y="1467643"/>
            <a:ext cx="8011487" cy="1732428"/>
          </a:xfrm>
          <a:prstGeom prst="rect">
            <a:avLst/>
          </a:prstGeom>
          <a:solidFill>
            <a:srgbClr val="FAF3D5"/>
          </a:solidFill>
          <a:ln w="28575" cap="flat" cmpd="sng">
            <a:solidFill>
              <a:srgbClr val="F9B000"/>
            </a:solidFill>
            <a:prstDash val="solid"/>
            <a:miter lim="800000"/>
            <a:headEnd type="none" w="sm" len="sm"/>
            <a:tailEnd type="none" w="sm" len="sm"/>
          </a:ln>
        </p:spPr>
        <p:txBody>
          <a:bodyPr spcFirstLastPara="1" wrap="square" lIns="108000" tIns="108000" rIns="108000" bIns="108000" anchor="ctr" anchorCtr="0">
            <a:noAutofit/>
          </a:bodyPr>
          <a:lstStyle/>
          <a:p>
            <a:pPr marL="0" marR="0" lvl="0" indent="0" algn="l" rtl="0">
              <a:spcBef>
                <a:spcPts val="0"/>
              </a:spcBef>
              <a:spcAft>
                <a:spcPts val="0"/>
              </a:spcAft>
              <a:buNone/>
            </a:pPr>
            <a:r>
              <a:rPr lang="en-GB" sz="1800" b="0" i="0" u="none" strike="noStrike" cap="none" dirty="0">
                <a:solidFill>
                  <a:srgbClr val="000000"/>
                </a:solidFill>
                <a:latin typeface="Twinkl" pitchFamily="2" charset="0"/>
                <a:sym typeface="Arial"/>
              </a:rPr>
              <a:t>Today, we use electricity all of the time in our daily lives. It is difficult to imagine life without it. However, the ability to use electricity in our homes is a relatively modern technology. The first house to be lit by an electric light bulb was less than 150 years ago. The way we use electricity today has been developed by a number of famous and influential inventors and scientists.</a:t>
            </a:r>
            <a:endParaRPr sz="1800" dirty="0">
              <a:solidFill>
                <a:schemeClr val="lt1"/>
              </a:solidFill>
              <a:latin typeface="Twinkl" pitchFamily="2" charset="0"/>
              <a:sym typeface="Arial"/>
            </a:endParaRPr>
          </a:p>
        </p:txBody>
      </p:sp>
      <p:pic>
        <p:nvPicPr>
          <p:cNvPr id="36" name="Google Shape;36;p2"/>
          <p:cNvPicPr preferRelativeResize="0"/>
          <p:nvPr/>
        </p:nvPicPr>
        <p:blipFill rotWithShape="1">
          <a:blip r:embed="rId4">
            <a:alphaModFix/>
          </a:blip>
          <a:srcRect l="6032" r="2135"/>
          <a:stretch/>
        </p:blipFill>
        <p:spPr>
          <a:xfrm>
            <a:off x="4563495" y="3209676"/>
            <a:ext cx="4010966" cy="3088566"/>
          </a:xfrm>
          <a:prstGeom prst="rect">
            <a:avLst/>
          </a:prstGeom>
          <a:noFill/>
          <a:ln w="19050" cap="flat" cmpd="sng">
            <a:solidFill>
              <a:srgbClr val="F9B000"/>
            </a:solidFill>
            <a:prstDash val="solid"/>
            <a:round/>
            <a:headEnd type="none" w="sm" len="sm"/>
            <a:tailEnd type="none" w="sm" len="sm"/>
          </a:ln>
        </p:spPr>
      </p:pic>
      <p:grpSp>
        <p:nvGrpSpPr>
          <p:cNvPr id="37" name="Google Shape;37;p2"/>
          <p:cNvGrpSpPr/>
          <p:nvPr/>
        </p:nvGrpSpPr>
        <p:grpSpPr>
          <a:xfrm>
            <a:off x="543109" y="3324309"/>
            <a:ext cx="3880385" cy="1435996"/>
            <a:chOff x="537791" y="3425234"/>
            <a:chExt cx="3880385" cy="1435996"/>
          </a:xfrm>
        </p:grpSpPr>
        <p:sp>
          <p:nvSpPr>
            <p:cNvPr id="38" name="Google Shape;38;p2"/>
            <p:cNvSpPr/>
            <p:nvPr/>
          </p:nvSpPr>
          <p:spPr>
            <a:xfrm>
              <a:off x="553672" y="3787504"/>
              <a:ext cx="3864504" cy="1073726"/>
            </a:xfrm>
            <a:prstGeom prst="rect">
              <a:avLst/>
            </a:prstGeom>
            <a:solidFill>
              <a:schemeClr val="lt1"/>
            </a:solidFill>
            <a:ln w="28575" cap="flat" cmpd="sng">
              <a:solidFill>
                <a:srgbClr val="0064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0" i="0" u="none" strike="noStrike" dirty="0">
                  <a:solidFill>
                    <a:srgbClr val="000000"/>
                  </a:solidFill>
                  <a:latin typeface="Twinkl" pitchFamily="2" charset="0"/>
                  <a:sym typeface="Arial"/>
                </a:rPr>
                <a:t>Can you name all of the things that you have used today that require electricity?</a:t>
              </a:r>
            </a:p>
          </p:txBody>
        </p:sp>
        <p:sp>
          <p:nvSpPr>
            <p:cNvPr id="39" name="Google Shape;39;p2"/>
            <p:cNvSpPr/>
            <p:nvPr/>
          </p:nvSpPr>
          <p:spPr>
            <a:xfrm>
              <a:off x="537791" y="3425234"/>
              <a:ext cx="1688451" cy="377758"/>
            </a:xfrm>
            <a:prstGeom prst="rect">
              <a:avLst/>
            </a:prstGeom>
            <a:solidFill>
              <a:srgbClr val="0064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i="0" u="none" strike="noStrike" dirty="0">
                  <a:solidFill>
                    <a:schemeClr val="lt1"/>
                  </a:solidFill>
                  <a:latin typeface="Twinkl" pitchFamily="2" charset="0"/>
                  <a:sym typeface="Arial"/>
                </a:rPr>
                <a:t>Talk About It</a:t>
              </a:r>
              <a:endParaRPr sz="1800" dirty="0">
                <a:solidFill>
                  <a:schemeClr val="lt1"/>
                </a:solidFill>
                <a:latin typeface="Twinkl" pitchFamily="2" charset="0"/>
                <a:sym typeface="Arial"/>
              </a:endParaRPr>
            </a:p>
          </p:txBody>
        </p:sp>
      </p:grpSp>
      <p:pic>
        <p:nvPicPr>
          <p:cNvPr id="40" name="Google Shape;40;p2"/>
          <p:cNvPicPr preferRelativeResize="0"/>
          <p:nvPr/>
        </p:nvPicPr>
        <p:blipFill rotWithShape="1">
          <a:blip r:embed="rId5">
            <a:alphaModFix/>
          </a:blip>
          <a:srcRect b="9877"/>
          <a:stretch/>
        </p:blipFill>
        <p:spPr>
          <a:xfrm>
            <a:off x="683049" y="4894271"/>
            <a:ext cx="3657598" cy="19637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3"/>
          <p:cNvSpPr>
            <a:spLocks noGrp="1"/>
          </p:cNvSpPr>
          <p:nvPr>
            <p:ph type="title"/>
          </p:nvPr>
        </p:nvSpPr>
        <p:spPr>
          <a:xfrm>
            <a:off x="0" y="662730"/>
            <a:ext cx="9144000" cy="637564"/>
          </a:xfrm>
          <a:prstGeom prst="roundRect">
            <a:avLst>
              <a:gd name="adj" fmla="val 0"/>
            </a:avLst>
          </a:prstGeom>
          <a:solidFill>
            <a:srgbClr val="00649C"/>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200"/>
              <a:buFont typeface="Arial"/>
              <a:buNone/>
            </a:pPr>
            <a:r>
              <a:rPr lang="en-GB" sz="3200" b="1" i="0" u="none" strike="noStrike" dirty="0">
                <a:solidFill>
                  <a:schemeClr val="lt1"/>
                </a:solidFill>
                <a:latin typeface="Twinkl" pitchFamily="2" charset="0"/>
                <a:sym typeface="Arial"/>
              </a:rPr>
              <a:t>Early Discoveries </a:t>
            </a:r>
            <a:endParaRPr sz="8800" dirty="0">
              <a:solidFill>
                <a:schemeClr val="lt1"/>
              </a:solidFill>
              <a:latin typeface="Twinkl" pitchFamily="2" charset="0"/>
              <a:sym typeface="Arial"/>
            </a:endParaRPr>
          </a:p>
        </p:txBody>
      </p:sp>
      <p:sp>
        <p:nvSpPr>
          <p:cNvPr id="46" name="Google Shape;46;p3">
            <a:hlinkClick r:id="rId3"/>
          </p:cNvPr>
          <p:cNvSpPr/>
          <p:nvPr/>
        </p:nvSpPr>
        <p:spPr>
          <a:xfrm>
            <a:off x="8660495" y="6652470"/>
            <a:ext cx="466727" cy="20553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7" name="Google Shape;47;p3"/>
          <p:cNvGrpSpPr/>
          <p:nvPr/>
        </p:nvGrpSpPr>
        <p:grpSpPr>
          <a:xfrm>
            <a:off x="583612" y="1452806"/>
            <a:ext cx="7055158" cy="1451484"/>
            <a:chOff x="532131" y="3434180"/>
            <a:chExt cx="7055158" cy="1451484"/>
          </a:xfrm>
        </p:grpSpPr>
        <p:sp>
          <p:nvSpPr>
            <p:cNvPr id="48" name="Google Shape;48;p3"/>
            <p:cNvSpPr/>
            <p:nvPr/>
          </p:nvSpPr>
          <p:spPr>
            <a:xfrm>
              <a:off x="548594" y="3811938"/>
              <a:ext cx="7038695" cy="1073726"/>
            </a:xfrm>
            <a:prstGeom prst="rect">
              <a:avLst/>
            </a:prstGeom>
            <a:solidFill>
              <a:schemeClr val="lt1"/>
            </a:solidFill>
            <a:ln w="28575" cap="flat" cmpd="sng">
              <a:solidFill>
                <a:srgbClr val="F9B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0" i="0" u="none" strike="noStrike" dirty="0">
                  <a:solidFill>
                    <a:srgbClr val="000000"/>
                  </a:solidFill>
                  <a:latin typeface="Twinkl" pitchFamily="2" charset="0"/>
                  <a:sym typeface="Arial"/>
                </a:rPr>
                <a:t>The ancient Egyptians did not understand electric currents                            but were aware that they could get a shock from some                                     electric fish, which they called ‘Thunderer of the Nile’.</a:t>
              </a:r>
              <a:endParaRPr sz="1800" dirty="0">
                <a:solidFill>
                  <a:schemeClr val="lt1"/>
                </a:solidFill>
                <a:latin typeface="Twinkl" pitchFamily="2" charset="0"/>
                <a:sym typeface="Arial"/>
              </a:endParaRPr>
            </a:p>
          </p:txBody>
        </p:sp>
        <p:sp>
          <p:nvSpPr>
            <p:cNvPr id="49" name="Google Shape;49;p3"/>
            <p:cNvSpPr/>
            <p:nvPr/>
          </p:nvSpPr>
          <p:spPr>
            <a:xfrm>
              <a:off x="532131" y="3434180"/>
              <a:ext cx="1132011" cy="377758"/>
            </a:xfrm>
            <a:prstGeom prst="rect">
              <a:avLst/>
            </a:prstGeom>
            <a:solidFill>
              <a:srgbClr val="F9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i="0" u="none" strike="noStrike" dirty="0">
                  <a:solidFill>
                    <a:schemeClr val="lt1"/>
                  </a:solidFill>
                  <a:latin typeface="Twinkl" pitchFamily="2" charset="0"/>
                  <a:sym typeface="Arial"/>
                </a:rPr>
                <a:t>3100 BC</a:t>
              </a:r>
              <a:endParaRPr sz="1800" dirty="0">
                <a:solidFill>
                  <a:schemeClr val="lt1"/>
                </a:solidFill>
                <a:latin typeface="Twinkl" pitchFamily="2" charset="0"/>
                <a:sym typeface="Arial"/>
              </a:endParaRPr>
            </a:p>
          </p:txBody>
        </p:sp>
      </p:grpSp>
      <p:grpSp>
        <p:nvGrpSpPr>
          <p:cNvPr id="50" name="Google Shape;50;p3"/>
          <p:cNvGrpSpPr/>
          <p:nvPr/>
        </p:nvGrpSpPr>
        <p:grpSpPr>
          <a:xfrm>
            <a:off x="583613" y="3018289"/>
            <a:ext cx="7947353" cy="1694674"/>
            <a:chOff x="541699" y="3425234"/>
            <a:chExt cx="7947353" cy="1694674"/>
          </a:xfrm>
        </p:grpSpPr>
        <p:sp>
          <p:nvSpPr>
            <p:cNvPr id="51" name="Google Shape;51;p3"/>
            <p:cNvSpPr/>
            <p:nvPr/>
          </p:nvSpPr>
          <p:spPr>
            <a:xfrm>
              <a:off x="558161" y="3795248"/>
              <a:ext cx="7930891" cy="1324660"/>
            </a:xfrm>
            <a:prstGeom prst="rect">
              <a:avLst/>
            </a:prstGeom>
            <a:solidFill>
              <a:schemeClr val="lt1"/>
            </a:solidFill>
            <a:ln w="28575" cap="flat" cmpd="sng">
              <a:solidFill>
                <a:srgbClr val="F9B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0" i="0" u="none" strike="noStrike" dirty="0">
                  <a:solidFill>
                    <a:srgbClr val="000000"/>
                  </a:solidFill>
                  <a:latin typeface="Twinkl" pitchFamily="2" charset="0"/>
                  <a:sym typeface="Arial"/>
                </a:rPr>
                <a:t>The ancient Greeks discovered that rubbing amber made light objects attract to it. They thought that this happened because the rubbing was making the amber magnetic but they were actually observing static electricity.</a:t>
              </a:r>
              <a:endParaRPr sz="1800" dirty="0">
                <a:solidFill>
                  <a:schemeClr val="lt1"/>
                </a:solidFill>
                <a:latin typeface="Twinkl" pitchFamily="2" charset="0"/>
                <a:sym typeface="Arial"/>
              </a:endParaRPr>
            </a:p>
          </p:txBody>
        </p:sp>
        <p:sp>
          <p:nvSpPr>
            <p:cNvPr id="52" name="Google Shape;52;p3"/>
            <p:cNvSpPr/>
            <p:nvPr/>
          </p:nvSpPr>
          <p:spPr>
            <a:xfrm>
              <a:off x="541699" y="3425234"/>
              <a:ext cx="1132011" cy="377758"/>
            </a:xfrm>
            <a:prstGeom prst="rect">
              <a:avLst/>
            </a:prstGeom>
            <a:solidFill>
              <a:srgbClr val="F9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i="0" u="none" strike="noStrike" dirty="0">
                  <a:solidFill>
                    <a:schemeClr val="lt1"/>
                  </a:solidFill>
                  <a:latin typeface="Twinkl" pitchFamily="2" charset="0"/>
                  <a:sym typeface="Arial"/>
                </a:rPr>
                <a:t>600 BC</a:t>
              </a:r>
              <a:endParaRPr sz="1800" dirty="0">
                <a:solidFill>
                  <a:schemeClr val="lt1"/>
                </a:solidFill>
                <a:latin typeface="Twinkl" pitchFamily="2" charset="0"/>
                <a:sym typeface="Arial"/>
              </a:endParaRPr>
            </a:p>
          </p:txBody>
        </p:sp>
      </p:grpSp>
      <p:grpSp>
        <p:nvGrpSpPr>
          <p:cNvPr id="53" name="Google Shape;53;p3"/>
          <p:cNvGrpSpPr/>
          <p:nvPr/>
        </p:nvGrpSpPr>
        <p:grpSpPr>
          <a:xfrm>
            <a:off x="6656167" y="1284407"/>
            <a:ext cx="1955768" cy="2166040"/>
            <a:chOff x="4572000" y="2974340"/>
            <a:chExt cx="2611383" cy="2892142"/>
          </a:xfrm>
        </p:grpSpPr>
        <p:pic>
          <p:nvPicPr>
            <p:cNvPr id="54" name="Google Shape;54;p3"/>
            <p:cNvPicPr preferRelativeResize="0"/>
            <p:nvPr/>
          </p:nvPicPr>
          <p:blipFill rotWithShape="1">
            <a:blip r:embed="rId4">
              <a:alphaModFix/>
            </a:blip>
            <a:srcRect l="24497"/>
            <a:stretch/>
          </p:blipFill>
          <p:spPr>
            <a:xfrm rot="-152709">
              <a:off x="4779436" y="3136940"/>
              <a:ext cx="2276135" cy="2131694"/>
            </a:xfrm>
            <a:prstGeom prst="rect">
              <a:avLst/>
            </a:prstGeom>
            <a:noFill/>
            <a:ln>
              <a:noFill/>
            </a:ln>
          </p:spPr>
        </p:pic>
        <p:pic>
          <p:nvPicPr>
            <p:cNvPr id="55" name="Google Shape;55;p3"/>
            <p:cNvPicPr preferRelativeResize="0"/>
            <p:nvPr/>
          </p:nvPicPr>
          <p:blipFill rotWithShape="1">
            <a:blip r:embed="rId5">
              <a:alphaModFix/>
            </a:blip>
            <a:srcRect/>
            <a:stretch/>
          </p:blipFill>
          <p:spPr>
            <a:xfrm>
              <a:off x="4572000" y="2974340"/>
              <a:ext cx="2611383" cy="2892142"/>
            </a:xfrm>
            <a:prstGeom prst="rect">
              <a:avLst/>
            </a:prstGeom>
            <a:noFill/>
            <a:ln>
              <a:noFill/>
            </a:ln>
          </p:spPr>
        </p:pic>
      </p:grpSp>
      <p:grpSp>
        <p:nvGrpSpPr>
          <p:cNvPr id="56" name="Google Shape;56;p3"/>
          <p:cNvGrpSpPr/>
          <p:nvPr/>
        </p:nvGrpSpPr>
        <p:grpSpPr>
          <a:xfrm>
            <a:off x="590550" y="4847851"/>
            <a:ext cx="7946895" cy="1445980"/>
            <a:chOff x="539085" y="3425234"/>
            <a:chExt cx="7946895" cy="1445980"/>
          </a:xfrm>
        </p:grpSpPr>
        <p:sp>
          <p:nvSpPr>
            <p:cNvPr id="57" name="Google Shape;57;p3"/>
            <p:cNvSpPr/>
            <p:nvPr/>
          </p:nvSpPr>
          <p:spPr>
            <a:xfrm>
              <a:off x="555089" y="3797488"/>
              <a:ext cx="7930891" cy="1073726"/>
            </a:xfrm>
            <a:prstGeom prst="rect">
              <a:avLst/>
            </a:prstGeom>
            <a:solidFill>
              <a:schemeClr val="lt1"/>
            </a:solidFill>
            <a:ln w="28575" cap="flat" cmpd="sng">
              <a:solidFill>
                <a:srgbClr val="0064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0" i="0" u="none" strike="noStrike" dirty="0">
                  <a:solidFill>
                    <a:srgbClr val="000000"/>
                  </a:solidFill>
                  <a:latin typeface="Twinkl" pitchFamily="2" charset="0"/>
                  <a:sym typeface="Arial"/>
                </a:rPr>
                <a:t>It wasn’t until the 1600s that William Gilbert made the distinction between static electricity and magnetism. He introduced the word ‘electricus’ which means ‘like amber’ in Latin.</a:t>
              </a:r>
              <a:endParaRPr sz="1800" dirty="0">
                <a:solidFill>
                  <a:schemeClr val="lt1"/>
                </a:solidFill>
                <a:latin typeface="Twinkl" pitchFamily="2" charset="0"/>
                <a:sym typeface="Arial"/>
              </a:endParaRPr>
            </a:p>
          </p:txBody>
        </p:sp>
        <p:sp>
          <p:nvSpPr>
            <p:cNvPr id="58" name="Google Shape;58;p3"/>
            <p:cNvSpPr/>
            <p:nvPr/>
          </p:nvSpPr>
          <p:spPr>
            <a:xfrm>
              <a:off x="539085" y="3425234"/>
              <a:ext cx="2265089" cy="377758"/>
            </a:xfrm>
            <a:prstGeom prst="rect">
              <a:avLst/>
            </a:prstGeom>
            <a:solidFill>
              <a:srgbClr val="0064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i="0" u="none" strike="noStrike" dirty="0">
                  <a:solidFill>
                    <a:schemeClr val="lt1"/>
                  </a:solidFill>
                  <a:latin typeface="Twinkl" pitchFamily="2" charset="0"/>
                  <a:sym typeface="Arial"/>
                </a:rPr>
                <a:t>Did You Know...?</a:t>
              </a:r>
              <a:endParaRPr sz="1800" dirty="0">
                <a:solidFill>
                  <a:schemeClr val="lt1"/>
                </a:solidFill>
                <a:latin typeface="Twinkl" pitchFamily="2"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4"/>
          <p:cNvSpPr>
            <a:spLocks noGrp="1"/>
          </p:cNvSpPr>
          <p:nvPr>
            <p:ph type="title"/>
          </p:nvPr>
        </p:nvSpPr>
        <p:spPr>
          <a:xfrm>
            <a:off x="0" y="662730"/>
            <a:ext cx="9144000" cy="637564"/>
          </a:xfrm>
          <a:prstGeom prst="roundRect">
            <a:avLst>
              <a:gd name="adj" fmla="val 0"/>
            </a:avLst>
          </a:prstGeom>
          <a:solidFill>
            <a:srgbClr val="00649C"/>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200"/>
              <a:buFont typeface="Arial"/>
              <a:buNone/>
            </a:pPr>
            <a:r>
              <a:rPr lang="en-GB" sz="3200" b="1" i="0" u="none" strike="noStrike" dirty="0">
                <a:solidFill>
                  <a:schemeClr val="lt1"/>
                </a:solidFill>
                <a:latin typeface="Twinkl" pitchFamily="2" charset="0"/>
                <a:sym typeface="Arial"/>
              </a:rPr>
              <a:t>Benjamin Franklin</a:t>
            </a:r>
            <a:endParaRPr sz="16600" dirty="0">
              <a:solidFill>
                <a:schemeClr val="lt1"/>
              </a:solidFill>
              <a:latin typeface="Twinkl" pitchFamily="2" charset="0"/>
              <a:sym typeface="Arial"/>
            </a:endParaRPr>
          </a:p>
        </p:txBody>
      </p:sp>
      <p:sp>
        <p:nvSpPr>
          <p:cNvPr id="64" name="Google Shape;64;p4">
            <a:hlinkClick r:id="rId3"/>
          </p:cNvPr>
          <p:cNvSpPr/>
          <p:nvPr/>
        </p:nvSpPr>
        <p:spPr>
          <a:xfrm>
            <a:off x="8660495" y="6652470"/>
            <a:ext cx="466727" cy="20553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65" name="Google Shape;65;p4"/>
          <p:cNvGrpSpPr/>
          <p:nvPr/>
        </p:nvGrpSpPr>
        <p:grpSpPr>
          <a:xfrm>
            <a:off x="720489" y="1542434"/>
            <a:ext cx="7699007" cy="2189814"/>
            <a:chOff x="541700" y="3425234"/>
            <a:chExt cx="6642068" cy="2189814"/>
          </a:xfrm>
        </p:grpSpPr>
        <p:sp>
          <p:nvSpPr>
            <p:cNvPr id="66" name="Google Shape;66;p4"/>
            <p:cNvSpPr/>
            <p:nvPr/>
          </p:nvSpPr>
          <p:spPr>
            <a:xfrm>
              <a:off x="553672" y="3787504"/>
              <a:ext cx="6630096" cy="1827544"/>
            </a:xfrm>
            <a:prstGeom prst="rect">
              <a:avLst/>
            </a:prstGeom>
            <a:solidFill>
              <a:schemeClr val="lt1"/>
            </a:solidFill>
            <a:ln w="28575" cap="flat" cmpd="sng">
              <a:solidFill>
                <a:srgbClr val="F9B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0" i="0" u="none" strike="noStrike" dirty="0">
                  <a:solidFill>
                    <a:srgbClr val="000000"/>
                  </a:solidFill>
                  <a:latin typeface="Twinkl" pitchFamily="2" charset="0"/>
                  <a:sym typeface="Arial"/>
                </a:rPr>
                <a:t>Benjamin Franklin was the first person to investigate                               electricity in depth. In his famous kite experiment,                                     conducted in 1752, he aimed to prove that lightning was                             electrical. Franklin attached a key to a kite and flew it into a                                       thunderstorm. When the kite was struck by lightning, he observed sparks coming from the key.</a:t>
              </a:r>
              <a:endParaRPr sz="1800" dirty="0">
                <a:solidFill>
                  <a:schemeClr val="lt1"/>
                </a:solidFill>
                <a:latin typeface="Twinkl" pitchFamily="2" charset="0"/>
                <a:sym typeface="Arial"/>
              </a:endParaRPr>
            </a:p>
          </p:txBody>
        </p:sp>
        <p:sp>
          <p:nvSpPr>
            <p:cNvPr id="67" name="Google Shape;67;p4"/>
            <p:cNvSpPr/>
            <p:nvPr/>
          </p:nvSpPr>
          <p:spPr>
            <a:xfrm>
              <a:off x="541700" y="3425234"/>
              <a:ext cx="661482" cy="377758"/>
            </a:xfrm>
            <a:prstGeom prst="rect">
              <a:avLst/>
            </a:prstGeom>
            <a:solidFill>
              <a:srgbClr val="F9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i="0" u="none" strike="noStrike" dirty="0">
                  <a:solidFill>
                    <a:schemeClr val="lt1"/>
                  </a:solidFill>
                  <a:latin typeface="Twinkl" pitchFamily="2" charset="0"/>
                  <a:sym typeface="Arial"/>
                </a:rPr>
                <a:t>1752</a:t>
              </a:r>
              <a:endParaRPr sz="1800" dirty="0">
                <a:solidFill>
                  <a:schemeClr val="lt1"/>
                </a:solidFill>
                <a:latin typeface="Twinkl" pitchFamily="2" charset="0"/>
                <a:sym typeface="Arial"/>
              </a:endParaRPr>
            </a:p>
          </p:txBody>
        </p:sp>
      </p:grpSp>
      <p:grpSp>
        <p:nvGrpSpPr>
          <p:cNvPr id="68" name="Google Shape;68;p4"/>
          <p:cNvGrpSpPr/>
          <p:nvPr/>
        </p:nvGrpSpPr>
        <p:grpSpPr>
          <a:xfrm>
            <a:off x="704864" y="3524041"/>
            <a:ext cx="7698554" cy="2689625"/>
            <a:chOff x="578133" y="3596888"/>
            <a:chExt cx="7698554" cy="2689625"/>
          </a:xfrm>
        </p:grpSpPr>
        <p:grpSp>
          <p:nvGrpSpPr>
            <p:cNvPr id="69" name="Google Shape;69;p4"/>
            <p:cNvGrpSpPr/>
            <p:nvPr/>
          </p:nvGrpSpPr>
          <p:grpSpPr>
            <a:xfrm>
              <a:off x="578133" y="4680801"/>
              <a:ext cx="7698554" cy="1605712"/>
              <a:chOff x="526415" y="3425234"/>
              <a:chExt cx="7698555" cy="1605712"/>
            </a:xfrm>
          </p:grpSpPr>
          <p:sp>
            <p:nvSpPr>
              <p:cNvPr id="70" name="Google Shape;70;p4"/>
              <p:cNvSpPr/>
              <p:nvPr/>
            </p:nvSpPr>
            <p:spPr>
              <a:xfrm>
                <a:off x="542241" y="3787504"/>
                <a:ext cx="7682729" cy="1243442"/>
              </a:xfrm>
              <a:prstGeom prst="rect">
                <a:avLst/>
              </a:prstGeom>
              <a:solidFill>
                <a:schemeClr val="lt1"/>
              </a:solidFill>
              <a:ln w="28575" cap="flat" cmpd="sng">
                <a:solidFill>
                  <a:srgbClr val="DE1E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0" i="0" u="none" strike="noStrike" dirty="0">
                    <a:solidFill>
                      <a:srgbClr val="000000"/>
                    </a:solidFill>
                    <a:latin typeface="Twinkl" pitchFamily="2" charset="0"/>
                    <a:sym typeface="Arial"/>
                  </a:rPr>
                  <a:t>This was an extremely dangerous experiment that                                                                                                         should not be repeated. Franklin was extremely                                             lucky that he was not electrocuted! </a:t>
                </a:r>
                <a:endParaRPr sz="1800" dirty="0">
                  <a:solidFill>
                    <a:schemeClr val="lt1"/>
                  </a:solidFill>
                  <a:latin typeface="Twinkl" pitchFamily="2" charset="0"/>
                  <a:sym typeface="Arial"/>
                </a:endParaRPr>
              </a:p>
            </p:txBody>
          </p:sp>
          <p:sp>
            <p:nvSpPr>
              <p:cNvPr id="71" name="Google Shape;71;p4"/>
              <p:cNvSpPr/>
              <p:nvPr/>
            </p:nvSpPr>
            <p:spPr>
              <a:xfrm>
                <a:off x="526415" y="3425234"/>
                <a:ext cx="1204211" cy="377758"/>
              </a:xfrm>
              <a:prstGeom prst="rect">
                <a:avLst/>
              </a:prstGeom>
              <a:solidFill>
                <a:srgbClr val="DE1E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i="0" u="none" strike="noStrike" dirty="0">
                    <a:solidFill>
                      <a:schemeClr val="lt1"/>
                    </a:solidFill>
                    <a:latin typeface="Twinkl" pitchFamily="2" charset="0"/>
                    <a:sym typeface="Arial"/>
                  </a:rPr>
                  <a:t>Warning!</a:t>
                </a:r>
                <a:endParaRPr sz="1800" dirty="0">
                  <a:solidFill>
                    <a:schemeClr val="lt1"/>
                  </a:solidFill>
                  <a:latin typeface="Twinkl" pitchFamily="2" charset="0"/>
                  <a:sym typeface="Arial"/>
                </a:endParaRPr>
              </a:p>
            </p:txBody>
          </p:sp>
        </p:grpSp>
        <p:pic>
          <p:nvPicPr>
            <p:cNvPr id="72" name="Google Shape;72;p4"/>
            <p:cNvPicPr preferRelativeResize="0"/>
            <p:nvPr/>
          </p:nvPicPr>
          <p:blipFill rotWithShape="1">
            <a:blip r:embed="rId4">
              <a:alphaModFix/>
            </a:blip>
            <a:srcRect l="485" t="-2" r="1" b="26800"/>
            <a:stretch/>
          </p:blipFill>
          <p:spPr>
            <a:xfrm>
              <a:off x="5600530" y="3596888"/>
              <a:ext cx="2659265" cy="2673971"/>
            </a:xfrm>
            <a:prstGeom prst="rect">
              <a:avLst/>
            </a:prstGeom>
            <a:noFill/>
            <a:ln>
              <a:noFill/>
            </a:ln>
          </p:spPr>
        </p:pic>
      </p:grpSp>
      <p:sp>
        <p:nvSpPr>
          <p:cNvPr id="73" name="Google Shape;73;p4"/>
          <p:cNvSpPr/>
          <p:nvPr/>
        </p:nvSpPr>
        <p:spPr>
          <a:xfrm>
            <a:off x="6875844" y="1408049"/>
            <a:ext cx="1665420" cy="1665420"/>
          </a:xfrm>
          <a:prstGeom prst="ellipse">
            <a:avLst/>
          </a:prstGeom>
          <a:blipFill rotWithShape="1">
            <a:blip r:embed="rId5">
              <a:alphaModFix/>
            </a:blip>
            <a:stretch>
              <a:fillRect/>
            </a:stretch>
          </a:blipFill>
          <a:ln w="28575" cap="flat" cmpd="sng">
            <a:solidFill>
              <a:srgbClr val="F9B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4" name="Google Shape;74;p4"/>
          <p:cNvPicPr preferRelativeResize="0"/>
          <p:nvPr/>
        </p:nvPicPr>
        <p:blipFill rotWithShape="1">
          <a:blip r:embed="rId6">
            <a:alphaModFix/>
          </a:blip>
          <a:srcRect/>
          <a:stretch/>
        </p:blipFill>
        <p:spPr>
          <a:xfrm>
            <a:off x="7032374" y="1851760"/>
            <a:ext cx="1448006" cy="10340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par>
                                <p:cTn id="11" presetID="10"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500"/>
                                        <p:tgtEl>
                                          <p:spTgt spid="7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5"/>
          <p:cNvSpPr/>
          <p:nvPr/>
        </p:nvSpPr>
        <p:spPr>
          <a:xfrm>
            <a:off x="646534" y="4670861"/>
            <a:ext cx="4767438" cy="968721"/>
          </a:xfrm>
          <a:prstGeom prst="rect">
            <a:avLst/>
          </a:prstGeom>
          <a:solidFill>
            <a:srgbClr val="ACDDFC"/>
          </a:solidFill>
          <a:ln w="28575" cap="flat" cmpd="sng">
            <a:solidFill>
              <a:srgbClr val="0064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0" i="0" u="none" strike="noStrike" dirty="0">
                <a:solidFill>
                  <a:srgbClr val="000000"/>
                </a:solidFill>
                <a:latin typeface="Twinkl" pitchFamily="2" charset="0"/>
                <a:sym typeface="Arial"/>
              </a:rPr>
              <a:t>This statue of Volta shows him holding a model of a voltaic pile.</a:t>
            </a:r>
            <a:endParaRPr sz="1800" dirty="0">
              <a:solidFill>
                <a:schemeClr val="lt1"/>
              </a:solidFill>
              <a:latin typeface="Twinkl" pitchFamily="2" charset="0"/>
              <a:sym typeface="Arial"/>
            </a:endParaRPr>
          </a:p>
        </p:txBody>
      </p:sp>
      <p:sp>
        <p:nvSpPr>
          <p:cNvPr id="80" name="Google Shape;80;p5"/>
          <p:cNvSpPr>
            <a:spLocks noGrp="1"/>
          </p:cNvSpPr>
          <p:nvPr>
            <p:ph type="title"/>
          </p:nvPr>
        </p:nvSpPr>
        <p:spPr>
          <a:xfrm>
            <a:off x="0" y="662730"/>
            <a:ext cx="9144000" cy="637564"/>
          </a:xfrm>
          <a:prstGeom prst="roundRect">
            <a:avLst>
              <a:gd name="adj" fmla="val 0"/>
            </a:avLst>
          </a:prstGeom>
          <a:solidFill>
            <a:srgbClr val="00649C"/>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200"/>
              <a:buFont typeface="Arial"/>
              <a:buNone/>
            </a:pPr>
            <a:r>
              <a:rPr lang="en-GB" sz="3200" b="1" i="0" u="none" strike="noStrike" dirty="0">
                <a:solidFill>
                  <a:schemeClr val="lt1"/>
                </a:solidFill>
                <a:latin typeface="Twinkl" pitchFamily="2" charset="0"/>
                <a:sym typeface="Arial"/>
              </a:rPr>
              <a:t>Alessandro Volta</a:t>
            </a:r>
            <a:endParaRPr sz="34400" dirty="0">
              <a:solidFill>
                <a:schemeClr val="lt1"/>
              </a:solidFill>
              <a:latin typeface="Twinkl" pitchFamily="2" charset="0"/>
              <a:sym typeface="Arial"/>
            </a:endParaRPr>
          </a:p>
        </p:txBody>
      </p:sp>
      <p:sp>
        <p:nvSpPr>
          <p:cNvPr id="81" name="Google Shape;81;p5">
            <a:hlinkClick r:id="rId3"/>
          </p:cNvPr>
          <p:cNvSpPr/>
          <p:nvPr/>
        </p:nvSpPr>
        <p:spPr>
          <a:xfrm>
            <a:off x="8660495" y="6652470"/>
            <a:ext cx="466727" cy="20553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82" name="Google Shape;82;p5"/>
          <p:cNvGrpSpPr/>
          <p:nvPr/>
        </p:nvGrpSpPr>
        <p:grpSpPr>
          <a:xfrm>
            <a:off x="632657" y="1542434"/>
            <a:ext cx="4681727" cy="2893764"/>
            <a:chOff x="541700" y="3425234"/>
            <a:chExt cx="4039008" cy="2893764"/>
          </a:xfrm>
        </p:grpSpPr>
        <p:sp>
          <p:nvSpPr>
            <p:cNvPr id="83" name="Google Shape;83;p5"/>
            <p:cNvSpPr/>
            <p:nvPr/>
          </p:nvSpPr>
          <p:spPr>
            <a:xfrm>
              <a:off x="553672" y="3787504"/>
              <a:ext cx="4027036" cy="2531494"/>
            </a:xfrm>
            <a:prstGeom prst="rect">
              <a:avLst/>
            </a:prstGeom>
            <a:solidFill>
              <a:schemeClr val="lt1"/>
            </a:solidFill>
            <a:ln w="28575" cap="flat" cmpd="sng">
              <a:solidFill>
                <a:srgbClr val="F9B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0" i="0" u="none" strike="noStrike" dirty="0">
                  <a:solidFill>
                    <a:srgbClr val="000000"/>
                  </a:solidFill>
                  <a:latin typeface="Twinkl" pitchFamily="2" charset="0"/>
                  <a:sym typeface="Arial"/>
                </a:rPr>
                <a:t>In 1800, the Italian scientist, Alessandro Volta, invented the first battery called the voltaic pile. It was made from alternating layers of zinc and silver (or copper) disks. Each disk was separated by paper (or cloth) soaked in salt water. </a:t>
              </a:r>
            </a:p>
            <a:p>
              <a:pPr marL="0" marR="0" lvl="0" indent="0" algn="l" rtl="0">
                <a:spcBef>
                  <a:spcPts val="0"/>
                </a:spcBef>
                <a:spcAft>
                  <a:spcPts val="0"/>
                </a:spcAft>
                <a:buNone/>
              </a:pPr>
              <a:endParaRPr sz="1800" b="0" dirty="0">
                <a:solidFill>
                  <a:schemeClr val="lt1"/>
                </a:solidFill>
                <a:latin typeface="Twinkl" pitchFamily="2" charset="0"/>
                <a:sym typeface="Arial"/>
              </a:endParaRPr>
            </a:p>
            <a:p>
              <a:pPr marL="0" marR="0" lvl="0" indent="0" algn="l" rtl="0">
                <a:spcBef>
                  <a:spcPts val="0"/>
                </a:spcBef>
                <a:spcAft>
                  <a:spcPts val="0"/>
                </a:spcAft>
                <a:buNone/>
              </a:pPr>
              <a:r>
                <a:rPr lang="en-GB" sz="1800" b="0" i="0" u="none" strike="noStrike" dirty="0">
                  <a:solidFill>
                    <a:srgbClr val="000000"/>
                  </a:solidFill>
                  <a:latin typeface="Twinkl" pitchFamily="2" charset="0"/>
                  <a:sym typeface="Arial"/>
                </a:rPr>
                <a:t>Today, the scientific words voltage and volts are named after him.</a:t>
              </a:r>
              <a:endParaRPr sz="1800" b="0" dirty="0">
                <a:solidFill>
                  <a:schemeClr val="lt1"/>
                </a:solidFill>
                <a:latin typeface="Twinkl" pitchFamily="2" charset="0"/>
                <a:sym typeface="Arial"/>
              </a:endParaRPr>
            </a:p>
          </p:txBody>
        </p:sp>
        <p:sp>
          <p:nvSpPr>
            <p:cNvPr id="84" name="Google Shape;84;p5"/>
            <p:cNvSpPr/>
            <p:nvPr/>
          </p:nvSpPr>
          <p:spPr>
            <a:xfrm>
              <a:off x="541700" y="3425234"/>
              <a:ext cx="661482" cy="377758"/>
            </a:xfrm>
            <a:prstGeom prst="rect">
              <a:avLst/>
            </a:prstGeom>
            <a:solidFill>
              <a:srgbClr val="F9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i="0" u="none" strike="noStrike" dirty="0">
                  <a:solidFill>
                    <a:schemeClr val="lt1"/>
                  </a:solidFill>
                  <a:latin typeface="Twinkl" pitchFamily="2" charset="0"/>
                  <a:sym typeface="Arial"/>
                </a:rPr>
                <a:t>1800</a:t>
              </a:r>
              <a:endParaRPr sz="1800" dirty="0">
                <a:solidFill>
                  <a:schemeClr val="lt1"/>
                </a:solidFill>
                <a:latin typeface="Twinkl" pitchFamily="2" charset="0"/>
                <a:sym typeface="Arial"/>
              </a:endParaRPr>
            </a:p>
          </p:txBody>
        </p:sp>
      </p:grpSp>
      <p:grpSp>
        <p:nvGrpSpPr>
          <p:cNvPr id="85" name="Google Shape;85;p5"/>
          <p:cNvGrpSpPr/>
          <p:nvPr/>
        </p:nvGrpSpPr>
        <p:grpSpPr>
          <a:xfrm>
            <a:off x="5006566" y="1363669"/>
            <a:ext cx="3793403" cy="5010366"/>
            <a:chOff x="5006566" y="1363669"/>
            <a:chExt cx="3793403" cy="5010366"/>
          </a:xfrm>
        </p:grpSpPr>
        <p:pic>
          <p:nvPicPr>
            <p:cNvPr id="86" name="Google Shape;86;p5"/>
            <p:cNvPicPr preferRelativeResize="0"/>
            <p:nvPr/>
          </p:nvPicPr>
          <p:blipFill rotWithShape="1">
            <a:blip r:embed="rId4">
              <a:alphaModFix/>
            </a:blip>
            <a:srcRect/>
            <a:stretch/>
          </p:blipFill>
          <p:spPr>
            <a:xfrm>
              <a:off x="5314385" y="1542434"/>
              <a:ext cx="3082504" cy="4652836"/>
            </a:xfrm>
            <a:prstGeom prst="rect">
              <a:avLst/>
            </a:prstGeom>
            <a:noFill/>
            <a:ln w="28575" cap="flat" cmpd="sng">
              <a:solidFill>
                <a:srgbClr val="F9B000"/>
              </a:solidFill>
              <a:prstDash val="solid"/>
              <a:round/>
              <a:headEnd type="none" w="sm" len="sm"/>
              <a:tailEnd type="none" w="sm" len="sm"/>
            </a:ln>
          </p:spPr>
        </p:pic>
        <p:pic>
          <p:nvPicPr>
            <p:cNvPr id="87" name="Google Shape;87;p5"/>
            <p:cNvPicPr preferRelativeResize="0"/>
            <p:nvPr/>
          </p:nvPicPr>
          <p:blipFill rotWithShape="1">
            <a:blip r:embed="rId5">
              <a:alphaModFix/>
            </a:blip>
            <a:srcRect r="53915" b="53442"/>
            <a:stretch/>
          </p:blipFill>
          <p:spPr>
            <a:xfrm>
              <a:off x="5006566" y="1363669"/>
              <a:ext cx="896293" cy="772950"/>
            </a:xfrm>
            <a:prstGeom prst="rect">
              <a:avLst/>
            </a:prstGeom>
            <a:noFill/>
            <a:ln>
              <a:noFill/>
            </a:ln>
          </p:spPr>
        </p:pic>
        <p:pic>
          <p:nvPicPr>
            <p:cNvPr id="88" name="Google Shape;88;p5"/>
            <p:cNvPicPr preferRelativeResize="0"/>
            <p:nvPr/>
          </p:nvPicPr>
          <p:blipFill rotWithShape="1">
            <a:blip r:embed="rId5">
              <a:alphaModFix/>
            </a:blip>
            <a:srcRect l="53611" t="61372" r="-9471" b="-4999"/>
            <a:stretch/>
          </p:blipFill>
          <p:spPr>
            <a:xfrm>
              <a:off x="7713553" y="5649758"/>
              <a:ext cx="1086416" cy="724277"/>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6"/>
          <p:cNvSpPr>
            <a:spLocks noGrp="1"/>
          </p:cNvSpPr>
          <p:nvPr>
            <p:ph type="title"/>
          </p:nvPr>
        </p:nvSpPr>
        <p:spPr>
          <a:xfrm>
            <a:off x="0" y="662730"/>
            <a:ext cx="9144000" cy="637564"/>
          </a:xfrm>
          <a:prstGeom prst="roundRect">
            <a:avLst>
              <a:gd name="adj" fmla="val 0"/>
            </a:avLst>
          </a:prstGeom>
          <a:solidFill>
            <a:srgbClr val="00649C"/>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200"/>
              <a:buFont typeface="Arial"/>
              <a:buNone/>
            </a:pPr>
            <a:r>
              <a:rPr lang="en-GB" sz="3200" b="1" i="0" u="none" strike="noStrike" dirty="0">
                <a:solidFill>
                  <a:schemeClr val="lt1"/>
                </a:solidFill>
                <a:latin typeface="Twinkl" pitchFamily="2" charset="0"/>
                <a:sym typeface="Arial"/>
              </a:rPr>
              <a:t>Electromagnetism</a:t>
            </a:r>
            <a:endParaRPr sz="71400" dirty="0">
              <a:solidFill>
                <a:schemeClr val="lt1"/>
              </a:solidFill>
              <a:latin typeface="Twinkl" pitchFamily="2" charset="0"/>
              <a:sym typeface="Arial"/>
            </a:endParaRPr>
          </a:p>
        </p:txBody>
      </p:sp>
      <p:sp>
        <p:nvSpPr>
          <p:cNvPr id="94" name="Google Shape;94;p6">
            <a:hlinkClick r:id="rId3"/>
          </p:cNvPr>
          <p:cNvSpPr/>
          <p:nvPr/>
        </p:nvSpPr>
        <p:spPr>
          <a:xfrm>
            <a:off x="8660495" y="6652470"/>
            <a:ext cx="466727" cy="20553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95" name="Google Shape;95;p6"/>
          <p:cNvGrpSpPr/>
          <p:nvPr/>
        </p:nvGrpSpPr>
        <p:grpSpPr>
          <a:xfrm>
            <a:off x="632657" y="1542434"/>
            <a:ext cx="7878685" cy="1771134"/>
            <a:chOff x="541700" y="3425234"/>
            <a:chExt cx="6797080" cy="1771134"/>
          </a:xfrm>
        </p:grpSpPr>
        <p:sp>
          <p:nvSpPr>
            <p:cNvPr id="96" name="Google Shape;96;p6"/>
            <p:cNvSpPr/>
            <p:nvPr/>
          </p:nvSpPr>
          <p:spPr>
            <a:xfrm>
              <a:off x="553671" y="3787504"/>
              <a:ext cx="6785109" cy="1408864"/>
            </a:xfrm>
            <a:prstGeom prst="rect">
              <a:avLst/>
            </a:prstGeom>
            <a:solidFill>
              <a:schemeClr val="lt1"/>
            </a:solidFill>
            <a:ln w="28575" cap="flat" cmpd="sng">
              <a:solidFill>
                <a:srgbClr val="F9B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0" i="0" u="none" strike="noStrike" dirty="0">
                  <a:solidFill>
                    <a:srgbClr val="000000"/>
                  </a:solidFill>
                  <a:latin typeface="Twinkl" pitchFamily="2" charset="0"/>
                  <a:sym typeface="Arial"/>
                </a:rPr>
                <a:t>Michael Faraday was able to produce an electric current from a magnetic field by using a magnet inside a coil of wire. This discovery, known as electromagnetic induction, is the process used by modern power stations today.</a:t>
              </a:r>
              <a:endParaRPr sz="1800" b="0" dirty="0">
                <a:solidFill>
                  <a:schemeClr val="lt1"/>
                </a:solidFill>
                <a:latin typeface="Twinkl" pitchFamily="2" charset="0"/>
                <a:sym typeface="Arial"/>
              </a:endParaRPr>
            </a:p>
          </p:txBody>
        </p:sp>
        <p:sp>
          <p:nvSpPr>
            <p:cNvPr id="97" name="Google Shape;97;p6"/>
            <p:cNvSpPr/>
            <p:nvPr/>
          </p:nvSpPr>
          <p:spPr>
            <a:xfrm>
              <a:off x="541700" y="3425234"/>
              <a:ext cx="661482" cy="377758"/>
            </a:xfrm>
            <a:prstGeom prst="rect">
              <a:avLst/>
            </a:prstGeom>
            <a:solidFill>
              <a:srgbClr val="F9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i="0" u="none" strike="noStrike" dirty="0">
                  <a:solidFill>
                    <a:schemeClr val="lt1"/>
                  </a:solidFill>
                  <a:latin typeface="Twinkl" pitchFamily="2" charset="0"/>
                  <a:sym typeface="Arial"/>
                </a:rPr>
                <a:t>1831</a:t>
              </a:r>
              <a:endParaRPr sz="1800" dirty="0">
                <a:solidFill>
                  <a:schemeClr val="lt1"/>
                </a:solidFill>
                <a:latin typeface="Twinkl" pitchFamily="2" charset="0"/>
                <a:sym typeface="Arial"/>
              </a:endParaRPr>
            </a:p>
          </p:txBody>
        </p:sp>
      </p:grpSp>
      <p:grpSp>
        <p:nvGrpSpPr>
          <p:cNvPr id="98" name="Google Shape;98;p6"/>
          <p:cNvGrpSpPr/>
          <p:nvPr/>
        </p:nvGrpSpPr>
        <p:grpSpPr>
          <a:xfrm>
            <a:off x="632657" y="3598110"/>
            <a:ext cx="4111359" cy="1430740"/>
            <a:chOff x="529975" y="3425234"/>
            <a:chExt cx="4111359" cy="1430740"/>
          </a:xfrm>
        </p:grpSpPr>
        <p:sp>
          <p:nvSpPr>
            <p:cNvPr id="99" name="Google Shape;99;p6"/>
            <p:cNvSpPr/>
            <p:nvPr/>
          </p:nvSpPr>
          <p:spPr>
            <a:xfrm>
              <a:off x="542241" y="3787504"/>
              <a:ext cx="4099093" cy="1068470"/>
            </a:xfrm>
            <a:prstGeom prst="rect">
              <a:avLst/>
            </a:prstGeom>
            <a:solidFill>
              <a:schemeClr val="lt1"/>
            </a:solidFill>
            <a:ln w="28575" cap="flat" cmpd="sng">
              <a:solidFill>
                <a:srgbClr val="0064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0" i="0" u="none" strike="noStrike" dirty="0">
                  <a:solidFill>
                    <a:srgbClr val="000000"/>
                  </a:solidFill>
                  <a:latin typeface="Twinkl" pitchFamily="2" charset="0"/>
                  <a:sym typeface="Arial"/>
                </a:rPr>
                <a:t>Faraday’s work on electromagnetism eventually led to the invention of the radio.</a:t>
              </a:r>
              <a:endParaRPr sz="1800" dirty="0">
                <a:solidFill>
                  <a:schemeClr val="lt1"/>
                </a:solidFill>
                <a:latin typeface="Twinkl" pitchFamily="2" charset="0"/>
                <a:sym typeface="Arial"/>
              </a:endParaRPr>
            </a:p>
          </p:txBody>
        </p:sp>
        <p:sp>
          <p:nvSpPr>
            <p:cNvPr id="100" name="Google Shape;100;p6"/>
            <p:cNvSpPr/>
            <p:nvPr/>
          </p:nvSpPr>
          <p:spPr>
            <a:xfrm>
              <a:off x="529975" y="3425234"/>
              <a:ext cx="2315816" cy="377758"/>
            </a:xfrm>
            <a:prstGeom prst="rect">
              <a:avLst/>
            </a:prstGeom>
            <a:solidFill>
              <a:srgbClr val="0064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i="0" u="none" strike="noStrike" dirty="0">
                  <a:solidFill>
                    <a:schemeClr val="lt1"/>
                  </a:solidFill>
                  <a:latin typeface="Twinkl" pitchFamily="2" charset="0"/>
                  <a:sym typeface="Arial"/>
                </a:rPr>
                <a:t>Did You Know...?</a:t>
              </a:r>
              <a:endParaRPr sz="1800" dirty="0">
                <a:solidFill>
                  <a:schemeClr val="lt1"/>
                </a:solidFill>
                <a:latin typeface="Twinkl" pitchFamily="2" charset="0"/>
                <a:sym typeface="Arial"/>
              </a:endParaRPr>
            </a:p>
          </p:txBody>
        </p:sp>
      </p:grpSp>
      <p:pic>
        <p:nvPicPr>
          <p:cNvPr id="101" name="Google Shape;101;p6"/>
          <p:cNvPicPr preferRelativeResize="0"/>
          <p:nvPr/>
        </p:nvPicPr>
        <p:blipFill rotWithShape="1">
          <a:blip r:embed="rId4">
            <a:alphaModFix/>
          </a:blip>
          <a:srcRect/>
          <a:stretch/>
        </p:blipFill>
        <p:spPr>
          <a:xfrm>
            <a:off x="4371842" y="2979362"/>
            <a:ext cx="4194576" cy="33788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7"/>
          <p:cNvSpPr>
            <a:spLocks noGrp="1"/>
          </p:cNvSpPr>
          <p:nvPr>
            <p:ph type="title"/>
          </p:nvPr>
        </p:nvSpPr>
        <p:spPr>
          <a:xfrm>
            <a:off x="0" y="662730"/>
            <a:ext cx="9144000" cy="637564"/>
          </a:xfrm>
          <a:prstGeom prst="roundRect">
            <a:avLst>
              <a:gd name="adj" fmla="val 0"/>
            </a:avLst>
          </a:prstGeom>
          <a:solidFill>
            <a:srgbClr val="00649C"/>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200"/>
              <a:buFont typeface="Arial"/>
              <a:buNone/>
            </a:pPr>
            <a:r>
              <a:rPr lang="en-GB" sz="3200" b="1" i="0" u="none" strike="noStrike" dirty="0">
                <a:solidFill>
                  <a:schemeClr val="lt1"/>
                </a:solidFill>
                <a:latin typeface="Twinkl" pitchFamily="2" charset="0"/>
                <a:sym typeface="Arial"/>
              </a:rPr>
              <a:t>Electric Light – Joseph Swan</a:t>
            </a:r>
            <a:endParaRPr sz="148100" dirty="0">
              <a:solidFill>
                <a:schemeClr val="lt1"/>
              </a:solidFill>
              <a:latin typeface="Twinkl" pitchFamily="2" charset="0"/>
              <a:sym typeface="Arial"/>
            </a:endParaRPr>
          </a:p>
        </p:txBody>
      </p:sp>
      <p:sp>
        <p:nvSpPr>
          <p:cNvPr id="107" name="Google Shape;107;p7">
            <a:hlinkClick r:id="rId3"/>
          </p:cNvPr>
          <p:cNvSpPr/>
          <p:nvPr/>
        </p:nvSpPr>
        <p:spPr>
          <a:xfrm>
            <a:off x="8660495" y="6652470"/>
            <a:ext cx="466727" cy="20553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08" name="Google Shape;108;p7"/>
          <p:cNvGrpSpPr/>
          <p:nvPr/>
        </p:nvGrpSpPr>
        <p:grpSpPr>
          <a:xfrm>
            <a:off x="639981" y="1457863"/>
            <a:ext cx="7108057" cy="2350556"/>
            <a:chOff x="541700" y="3425234"/>
            <a:chExt cx="6132246" cy="2350556"/>
          </a:xfrm>
        </p:grpSpPr>
        <p:sp>
          <p:nvSpPr>
            <p:cNvPr id="109" name="Google Shape;109;p7"/>
            <p:cNvSpPr/>
            <p:nvPr/>
          </p:nvSpPr>
          <p:spPr>
            <a:xfrm>
              <a:off x="553672" y="3787504"/>
              <a:ext cx="6120274" cy="1988286"/>
            </a:xfrm>
            <a:prstGeom prst="rect">
              <a:avLst/>
            </a:prstGeom>
            <a:solidFill>
              <a:schemeClr val="lt1"/>
            </a:solidFill>
            <a:ln w="28575" cap="flat" cmpd="sng">
              <a:solidFill>
                <a:srgbClr val="F9B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0" i="0" u="none" strike="noStrike" dirty="0">
                  <a:solidFill>
                    <a:srgbClr val="000000"/>
                  </a:solidFill>
                  <a:latin typeface="Twinkl" pitchFamily="2" charset="0"/>
                  <a:sym typeface="Arial"/>
                </a:rPr>
                <a:t>In 1860, English inventor Joseph Swan invented the first                 electric light bulb. However, the early bulb was not very                   efficient and did not stay lit for very long.</a:t>
              </a:r>
              <a:endParaRPr sz="1800" b="0" dirty="0">
                <a:solidFill>
                  <a:schemeClr val="lt1"/>
                </a:solidFill>
                <a:latin typeface="Twinkl" pitchFamily="2" charset="0"/>
                <a:sym typeface="Arial"/>
              </a:endParaRPr>
            </a:p>
            <a:p>
              <a:pPr marL="0" marR="0" lvl="0" indent="0" algn="l" rtl="0">
                <a:spcBef>
                  <a:spcPts val="1200"/>
                </a:spcBef>
                <a:spcAft>
                  <a:spcPts val="0"/>
                </a:spcAft>
                <a:buNone/>
              </a:pPr>
              <a:r>
                <a:rPr lang="en-GB" sz="1800" b="0" i="0" u="none" strike="noStrike" dirty="0">
                  <a:solidFill>
                    <a:srgbClr val="000000"/>
                  </a:solidFill>
                  <a:latin typeface="Twinkl" pitchFamily="2" charset="0"/>
                  <a:sym typeface="Arial"/>
                </a:rPr>
                <a:t>In 1880, Swan improved his design and </a:t>
              </a:r>
              <a:r>
                <a:rPr lang="en-GB" sz="1800" b="1" i="0" u="none" strike="noStrike" dirty="0">
                  <a:solidFill>
                    <a:srgbClr val="000000"/>
                  </a:solidFill>
                  <a:latin typeface="Twinkl" pitchFamily="2" charset="0"/>
                  <a:sym typeface="Arial"/>
                </a:rPr>
                <a:t>patented </a:t>
              </a:r>
              <a:r>
                <a:rPr lang="en-GB" sz="1800" b="0" i="0" u="none" strike="noStrike" dirty="0">
                  <a:solidFill>
                    <a:srgbClr val="000000"/>
                  </a:solidFill>
                  <a:latin typeface="Twinkl" pitchFamily="2" charset="0"/>
                  <a:sym typeface="Arial"/>
                </a:rPr>
                <a:t>his light bulb.        His house in Gateshead was the first in the world to be lit by an electric light bulb. </a:t>
              </a:r>
              <a:endParaRPr sz="1800" b="0" dirty="0">
                <a:solidFill>
                  <a:schemeClr val="lt1"/>
                </a:solidFill>
                <a:latin typeface="Twinkl" pitchFamily="2" charset="0"/>
                <a:sym typeface="Arial"/>
              </a:endParaRPr>
            </a:p>
          </p:txBody>
        </p:sp>
        <p:sp>
          <p:nvSpPr>
            <p:cNvPr id="110" name="Google Shape;110;p7"/>
            <p:cNvSpPr/>
            <p:nvPr/>
          </p:nvSpPr>
          <p:spPr>
            <a:xfrm>
              <a:off x="541700" y="3425234"/>
              <a:ext cx="661482" cy="377758"/>
            </a:xfrm>
            <a:prstGeom prst="rect">
              <a:avLst/>
            </a:prstGeom>
            <a:solidFill>
              <a:srgbClr val="F9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i="0" u="none" strike="noStrike" dirty="0">
                  <a:solidFill>
                    <a:schemeClr val="lt1"/>
                  </a:solidFill>
                  <a:latin typeface="Twinkl" pitchFamily="2" charset="0"/>
                  <a:sym typeface="Arial"/>
                </a:rPr>
                <a:t>1860</a:t>
              </a:r>
              <a:endParaRPr sz="1800" dirty="0">
                <a:solidFill>
                  <a:schemeClr val="lt1"/>
                </a:solidFill>
                <a:latin typeface="Twinkl" pitchFamily="2" charset="0"/>
                <a:sym typeface="Arial"/>
              </a:endParaRPr>
            </a:p>
          </p:txBody>
        </p:sp>
      </p:grpSp>
      <p:pic>
        <p:nvPicPr>
          <p:cNvPr id="111" name="Google Shape;111;p7"/>
          <p:cNvPicPr preferRelativeResize="0"/>
          <p:nvPr/>
        </p:nvPicPr>
        <p:blipFill rotWithShape="1">
          <a:blip r:embed="rId4">
            <a:alphaModFix/>
          </a:blip>
          <a:srcRect/>
          <a:stretch/>
        </p:blipFill>
        <p:spPr>
          <a:xfrm>
            <a:off x="7014304" y="854911"/>
            <a:ext cx="1513327" cy="3234407"/>
          </a:xfrm>
          <a:prstGeom prst="rect">
            <a:avLst/>
          </a:prstGeom>
          <a:noFill/>
          <a:ln>
            <a:noFill/>
          </a:ln>
        </p:spPr>
      </p:pic>
      <p:sp>
        <p:nvSpPr>
          <p:cNvPr id="112" name="Google Shape;112;p7"/>
          <p:cNvSpPr/>
          <p:nvPr/>
        </p:nvSpPr>
        <p:spPr>
          <a:xfrm>
            <a:off x="3112850" y="4946810"/>
            <a:ext cx="5368239" cy="1168413"/>
          </a:xfrm>
          <a:prstGeom prst="rect">
            <a:avLst/>
          </a:prstGeom>
          <a:solidFill>
            <a:srgbClr val="ACDDFC"/>
          </a:solidFill>
          <a:ln w="28575" cap="flat" cmpd="sng">
            <a:solidFill>
              <a:srgbClr val="0064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i="0" u="none" strike="noStrike" dirty="0">
                <a:solidFill>
                  <a:srgbClr val="000000"/>
                </a:solidFill>
                <a:latin typeface="Twinkl" pitchFamily="2" charset="0"/>
                <a:sym typeface="Arial"/>
              </a:rPr>
              <a:t>patented – </a:t>
            </a:r>
            <a:r>
              <a:rPr lang="en-GB" sz="1800" b="0" i="0" u="none" strike="noStrike" dirty="0">
                <a:solidFill>
                  <a:srgbClr val="000000"/>
                </a:solidFill>
                <a:latin typeface="Twinkl" pitchFamily="2" charset="0"/>
                <a:sym typeface="Arial"/>
              </a:rPr>
              <a:t>To gain a special licence which shows legal ownership of an invention and prevents others from making, using or selling it. </a:t>
            </a:r>
            <a:endParaRPr sz="1800" dirty="0">
              <a:solidFill>
                <a:schemeClr val="lt1"/>
              </a:solidFill>
              <a:latin typeface="Twinkl" pitchFamily="2" charset="0"/>
              <a:sym typeface="Arial"/>
            </a:endParaRPr>
          </a:p>
        </p:txBody>
      </p:sp>
      <p:sp>
        <p:nvSpPr>
          <p:cNvPr id="113" name="Google Shape;113;p7"/>
          <p:cNvSpPr/>
          <p:nvPr/>
        </p:nvSpPr>
        <p:spPr>
          <a:xfrm>
            <a:off x="2902613" y="4186289"/>
            <a:ext cx="5578476" cy="529443"/>
          </a:xfrm>
          <a:prstGeom prst="rect">
            <a:avLst/>
          </a:prstGeom>
          <a:solidFill>
            <a:srgbClr val="FAF3D5"/>
          </a:solidFill>
          <a:ln w="28575" cap="flat" cmpd="sng">
            <a:solidFill>
              <a:srgbClr val="F9B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0" i="0" u="none" strike="noStrike" dirty="0">
                <a:solidFill>
                  <a:srgbClr val="000000"/>
                </a:solidFill>
                <a:latin typeface="Twinkl" pitchFamily="2" charset="0"/>
                <a:sym typeface="Arial"/>
              </a:rPr>
              <a:t>A blue plaque at Joseph Swan’s home in                             Gateshead.</a:t>
            </a:r>
            <a:endParaRPr sz="1800" dirty="0">
              <a:solidFill>
                <a:schemeClr val="lt1"/>
              </a:solidFill>
              <a:latin typeface="Twinkl" pitchFamily="2" charset="0"/>
              <a:sym typeface="Arial"/>
            </a:endParaRPr>
          </a:p>
        </p:txBody>
      </p:sp>
      <p:grpSp>
        <p:nvGrpSpPr>
          <p:cNvPr id="114" name="Google Shape;114;p7"/>
          <p:cNvGrpSpPr/>
          <p:nvPr/>
        </p:nvGrpSpPr>
        <p:grpSpPr>
          <a:xfrm>
            <a:off x="585255" y="3788963"/>
            <a:ext cx="2440048" cy="2557339"/>
            <a:chOff x="678298" y="4514956"/>
            <a:chExt cx="1955768" cy="2049780"/>
          </a:xfrm>
        </p:grpSpPr>
        <p:pic>
          <p:nvPicPr>
            <p:cNvPr id="115" name="Google Shape;115;p7"/>
            <p:cNvPicPr preferRelativeResize="0"/>
            <p:nvPr/>
          </p:nvPicPr>
          <p:blipFill rotWithShape="1">
            <a:blip r:embed="rId5">
              <a:alphaModFix/>
            </a:blip>
            <a:srcRect l="5830" r="10529"/>
            <a:stretch/>
          </p:blipFill>
          <p:spPr>
            <a:xfrm rot="-155345">
              <a:off x="810049" y="4641402"/>
              <a:ext cx="1692266" cy="1517470"/>
            </a:xfrm>
            <a:prstGeom prst="rect">
              <a:avLst/>
            </a:prstGeom>
            <a:noFill/>
            <a:ln>
              <a:noFill/>
            </a:ln>
          </p:spPr>
        </p:pic>
        <p:pic>
          <p:nvPicPr>
            <p:cNvPr id="116" name="Google Shape;116;p7"/>
            <p:cNvPicPr preferRelativeResize="0"/>
            <p:nvPr/>
          </p:nvPicPr>
          <p:blipFill rotWithShape="1">
            <a:blip r:embed="rId6">
              <a:alphaModFix/>
            </a:blip>
            <a:srcRect/>
            <a:stretch/>
          </p:blipFill>
          <p:spPr>
            <a:xfrm>
              <a:off x="678298" y="4514956"/>
              <a:ext cx="1955768" cy="204978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8"/>
          <p:cNvSpPr/>
          <p:nvPr/>
        </p:nvSpPr>
        <p:spPr>
          <a:xfrm>
            <a:off x="431484" y="2538920"/>
            <a:ext cx="8272462" cy="3867642"/>
          </a:xfrm>
          <a:prstGeom prst="roundRect">
            <a:avLst>
              <a:gd name="adj" fmla="val 3772"/>
            </a:avLst>
          </a:prstGeom>
          <a:blipFill rotWithShape="1">
            <a:blip r:embed="rId3">
              <a:alphaModFix/>
            </a:blip>
            <a:stretch>
              <a:fillRect l="130" t="6251" r="129" b="-16086"/>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2" name="Google Shape;122;p8"/>
          <p:cNvSpPr>
            <a:spLocks noGrp="1"/>
          </p:cNvSpPr>
          <p:nvPr>
            <p:ph type="title"/>
          </p:nvPr>
        </p:nvSpPr>
        <p:spPr>
          <a:xfrm>
            <a:off x="0" y="662730"/>
            <a:ext cx="9144000" cy="637564"/>
          </a:xfrm>
          <a:prstGeom prst="roundRect">
            <a:avLst>
              <a:gd name="adj" fmla="val 0"/>
            </a:avLst>
          </a:prstGeom>
          <a:solidFill>
            <a:srgbClr val="00649C"/>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200"/>
              <a:buFont typeface="Arial"/>
              <a:buNone/>
            </a:pPr>
            <a:r>
              <a:rPr lang="en-GB" sz="3200" b="1" i="0" u="none" strike="noStrike" dirty="0">
                <a:solidFill>
                  <a:schemeClr val="lt1"/>
                </a:solidFill>
                <a:latin typeface="Twinkl" pitchFamily="2" charset="0"/>
                <a:sym typeface="Arial"/>
              </a:rPr>
              <a:t>The Telephone</a:t>
            </a:r>
            <a:endParaRPr sz="148100" dirty="0">
              <a:solidFill>
                <a:schemeClr val="lt1"/>
              </a:solidFill>
              <a:latin typeface="Twinkl" pitchFamily="2" charset="0"/>
              <a:sym typeface="Arial"/>
            </a:endParaRPr>
          </a:p>
        </p:txBody>
      </p:sp>
      <p:sp>
        <p:nvSpPr>
          <p:cNvPr id="123" name="Google Shape;123;p8">
            <a:hlinkClick r:id="rId4"/>
          </p:cNvPr>
          <p:cNvSpPr/>
          <p:nvPr/>
        </p:nvSpPr>
        <p:spPr>
          <a:xfrm>
            <a:off x="8660495" y="6652470"/>
            <a:ext cx="466727" cy="20553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24" name="Google Shape;124;p8"/>
          <p:cNvGrpSpPr/>
          <p:nvPr/>
        </p:nvGrpSpPr>
        <p:grpSpPr>
          <a:xfrm>
            <a:off x="622001" y="1466000"/>
            <a:ext cx="7877075" cy="1215098"/>
            <a:chOff x="541700" y="3425234"/>
            <a:chExt cx="6795691" cy="1215098"/>
          </a:xfrm>
        </p:grpSpPr>
        <p:sp>
          <p:nvSpPr>
            <p:cNvPr id="125" name="Google Shape;125;p8"/>
            <p:cNvSpPr/>
            <p:nvPr/>
          </p:nvSpPr>
          <p:spPr>
            <a:xfrm>
              <a:off x="552282" y="3795248"/>
              <a:ext cx="6785109" cy="845084"/>
            </a:xfrm>
            <a:prstGeom prst="rect">
              <a:avLst/>
            </a:prstGeom>
            <a:solidFill>
              <a:schemeClr val="lt1"/>
            </a:solidFill>
            <a:ln w="28575" cap="flat" cmpd="sng">
              <a:solidFill>
                <a:srgbClr val="F9B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0" i="0" u="none" strike="noStrike" dirty="0">
                  <a:solidFill>
                    <a:srgbClr val="000000"/>
                  </a:solidFill>
                  <a:latin typeface="Twinkl" pitchFamily="2" charset="0"/>
                  <a:sym typeface="Arial"/>
                </a:rPr>
                <a:t>Alexander Graham Bell is often credited with inventing the telephone. </a:t>
              </a:r>
              <a:endParaRPr sz="1800" b="0" dirty="0">
                <a:solidFill>
                  <a:schemeClr val="lt1"/>
                </a:solidFill>
                <a:latin typeface="Twinkl" pitchFamily="2" charset="0"/>
                <a:sym typeface="Arial"/>
              </a:endParaRPr>
            </a:p>
            <a:p>
              <a:pPr marL="0" marR="0" lvl="0" indent="0" algn="l" rtl="0">
                <a:spcBef>
                  <a:spcPts val="0"/>
                </a:spcBef>
                <a:spcAft>
                  <a:spcPts val="0"/>
                </a:spcAft>
                <a:buNone/>
              </a:pPr>
              <a:r>
                <a:rPr lang="en-GB" sz="1800" b="0" i="0" u="none" strike="noStrike" dirty="0">
                  <a:solidFill>
                    <a:srgbClr val="000000"/>
                  </a:solidFill>
                  <a:latin typeface="Twinkl" pitchFamily="2" charset="0"/>
                  <a:sym typeface="Arial"/>
                </a:rPr>
                <a:t>His invention used electromagnetism to transfer speech over long distances.</a:t>
              </a:r>
              <a:endParaRPr sz="1800" b="0" dirty="0">
                <a:solidFill>
                  <a:schemeClr val="lt1"/>
                </a:solidFill>
                <a:latin typeface="Twinkl" pitchFamily="2" charset="0"/>
                <a:sym typeface="Arial"/>
              </a:endParaRPr>
            </a:p>
          </p:txBody>
        </p:sp>
        <p:sp>
          <p:nvSpPr>
            <p:cNvPr id="126" name="Google Shape;126;p8"/>
            <p:cNvSpPr/>
            <p:nvPr/>
          </p:nvSpPr>
          <p:spPr>
            <a:xfrm>
              <a:off x="541700" y="3425234"/>
              <a:ext cx="661482" cy="377758"/>
            </a:xfrm>
            <a:prstGeom prst="rect">
              <a:avLst/>
            </a:prstGeom>
            <a:solidFill>
              <a:srgbClr val="F9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i="0" u="none" strike="noStrike" dirty="0">
                  <a:solidFill>
                    <a:schemeClr val="lt1"/>
                  </a:solidFill>
                  <a:latin typeface="Twinkl" pitchFamily="2" charset="0"/>
                  <a:sym typeface="Arial"/>
                </a:rPr>
                <a:t>1876</a:t>
              </a:r>
              <a:endParaRPr sz="1800" dirty="0">
                <a:solidFill>
                  <a:schemeClr val="lt1"/>
                </a:solidFill>
                <a:latin typeface="Twinkl" pitchFamily="2" charset="0"/>
                <a:sym typeface="Arial"/>
              </a:endParaRPr>
            </a:p>
          </p:txBody>
        </p:sp>
      </p:grpSp>
      <p:grpSp>
        <p:nvGrpSpPr>
          <p:cNvPr id="127" name="Google Shape;127;p8"/>
          <p:cNvGrpSpPr/>
          <p:nvPr/>
        </p:nvGrpSpPr>
        <p:grpSpPr>
          <a:xfrm>
            <a:off x="622001" y="2903145"/>
            <a:ext cx="7877075" cy="1207354"/>
            <a:chOff x="529975" y="3425234"/>
            <a:chExt cx="7877075" cy="1207354"/>
          </a:xfrm>
        </p:grpSpPr>
        <p:sp>
          <p:nvSpPr>
            <p:cNvPr id="128" name="Google Shape;128;p8"/>
            <p:cNvSpPr/>
            <p:nvPr/>
          </p:nvSpPr>
          <p:spPr>
            <a:xfrm>
              <a:off x="542241" y="3787504"/>
              <a:ext cx="7864809" cy="845084"/>
            </a:xfrm>
            <a:prstGeom prst="rect">
              <a:avLst/>
            </a:prstGeom>
            <a:solidFill>
              <a:schemeClr val="lt1"/>
            </a:solidFill>
            <a:ln w="28575" cap="flat" cmpd="sng">
              <a:solidFill>
                <a:srgbClr val="0064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0" i="0" u="none" strike="noStrike" dirty="0">
                  <a:solidFill>
                    <a:srgbClr val="000000"/>
                  </a:solidFill>
                  <a:latin typeface="Twinkl" pitchFamily="2" charset="0"/>
                  <a:sym typeface="Arial"/>
                </a:rPr>
                <a:t>The first words spoken on a telephone by Alexander Bell to his assistant, Thomas Watson, were: ‘Come here Mr Watson, I want to see you.’ </a:t>
              </a:r>
              <a:endParaRPr sz="1800" dirty="0">
                <a:solidFill>
                  <a:schemeClr val="lt1"/>
                </a:solidFill>
                <a:latin typeface="Twinkl" pitchFamily="2" charset="0"/>
                <a:sym typeface="Arial"/>
              </a:endParaRPr>
            </a:p>
          </p:txBody>
        </p:sp>
        <p:sp>
          <p:nvSpPr>
            <p:cNvPr id="129" name="Google Shape;129;p8"/>
            <p:cNvSpPr/>
            <p:nvPr/>
          </p:nvSpPr>
          <p:spPr>
            <a:xfrm>
              <a:off x="529975" y="3425234"/>
              <a:ext cx="2149191" cy="377758"/>
            </a:xfrm>
            <a:prstGeom prst="rect">
              <a:avLst/>
            </a:prstGeom>
            <a:solidFill>
              <a:srgbClr val="0064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i="0" u="none" strike="noStrike" dirty="0">
                  <a:solidFill>
                    <a:schemeClr val="lt1"/>
                  </a:solidFill>
                  <a:latin typeface="Twinkl" pitchFamily="2" charset="0"/>
                  <a:sym typeface="Arial"/>
                </a:rPr>
                <a:t>Did You Know...?</a:t>
              </a:r>
              <a:endParaRPr sz="1800" dirty="0">
                <a:solidFill>
                  <a:schemeClr val="lt1"/>
                </a:solidFill>
                <a:latin typeface="Twinkl" pitchFamily="2"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9"/>
          <p:cNvSpPr>
            <a:spLocks noGrp="1"/>
          </p:cNvSpPr>
          <p:nvPr>
            <p:ph type="title"/>
          </p:nvPr>
        </p:nvSpPr>
        <p:spPr>
          <a:xfrm>
            <a:off x="-13498" y="662730"/>
            <a:ext cx="9144000" cy="637564"/>
          </a:xfrm>
          <a:prstGeom prst="roundRect">
            <a:avLst>
              <a:gd name="adj" fmla="val 0"/>
            </a:avLst>
          </a:prstGeom>
          <a:solidFill>
            <a:srgbClr val="00649C"/>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200"/>
              <a:buFont typeface="Arial"/>
              <a:buNone/>
            </a:pPr>
            <a:r>
              <a:rPr lang="en-GB" sz="3200" b="1" i="0" u="none" strike="noStrike" dirty="0">
                <a:solidFill>
                  <a:schemeClr val="lt1"/>
                </a:solidFill>
                <a:latin typeface="Twinkl" pitchFamily="2" charset="0"/>
                <a:sym typeface="Arial"/>
              </a:rPr>
              <a:t>Electric Light – Thomas Edison</a:t>
            </a:r>
            <a:endParaRPr sz="307000" dirty="0">
              <a:solidFill>
                <a:schemeClr val="lt1"/>
              </a:solidFill>
              <a:latin typeface="Twinkl" pitchFamily="2" charset="0"/>
              <a:sym typeface="Arial"/>
            </a:endParaRPr>
          </a:p>
        </p:txBody>
      </p:sp>
      <p:sp>
        <p:nvSpPr>
          <p:cNvPr id="135" name="Google Shape;135;p9">
            <a:hlinkClick r:id="rId3"/>
          </p:cNvPr>
          <p:cNvSpPr/>
          <p:nvPr/>
        </p:nvSpPr>
        <p:spPr>
          <a:xfrm>
            <a:off x="8646997" y="6652470"/>
            <a:ext cx="466727" cy="20553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36" name="Google Shape;136;p9"/>
          <p:cNvGrpSpPr/>
          <p:nvPr/>
        </p:nvGrpSpPr>
        <p:grpSpPr>
          <a:xfrm>
            <a:off x="620391" y="1464614"/>
            <a:ext cx="7870515" cy="2455549"/>
            <a:chOff x="541700" y="3425234"/>
            <a:chExt cx="6790032" cy="2455549"/>
          </a:xfrm>
        </p:grpSpPr>
        <p:sp>
          <p:nvSpPr>
            <p:cNvPr id="137" name="Google Shape;137;p9"/>
            <p:cNvSpPr/>
            <p:nvPr/>
          </p:nvSpPr>
          <p:spPr>
            <a:xfrm>
              <a:off x="546623" y="3800024"/>
              <a:ext cx="6785109" cy="2080759"/>
            </a:xfrm>
            <a:prstGeom prst="rect">
              <a:avLst/>
            </a:prstGeom>
            <a:solidFill>
              <a:schemeClr val="lt1"/>
            </a:solidFill>
            <a:ln w="28575" cap="flat" cmpd="sng">
              <a:solidFill>
                <a:srgbClr val="F9B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0" i="0" u="none" strike="noStrike" dirty="0">
                  <a:solidFill>
                    <a:srgbClr val="000000"/>
                  </a:solidFill>
                  <a:latin typeface="Twinkl" pitchFamily="2" charset="0"/>
                  <a:sym typeface="Arial"/>
                </a:rPr>
                <a:t>While Joseph Swan was experimenting with light bulbs in                                        England, Thomas Edison was working to improve Swan’s                                         initial basic design, in the United States. Believing that                                           he had developed the modern light bulb, Edison tried to                                       sue Swan. Eventually, they decided to work together and                              formed the Edison and Swan Electric Light Company                                    Limited to improve on their designs.</a:t>
              </a:r>
              <a:endParaRPr sz="1800" b="0" dirty="0">
                <a:solidFill>
                  <a:schemeClr val="lt1"/>
                </a:solidFill>
                <a:latin typeface="Twinkl" pitchFamily="2" charset="0"/>
                <a:sym typeface="Arial"/>
              </a:endParaRPr>
            </a:p>
          </p:txBody>
        </p:sp>
        <p:sp>
          <p:nvSpPr>
            <p:cNvPr id="138" name="Google Shape;138;p9"/>
            <p:cNvSpPr/>
            <p:nvPr/>
          </p:nvSpPr>
          <p:spPr>
            <a:xfrm>
              <a:off x="541700" y="3425234"/>
              <a:ext cx="661482" cy="377758"/>
            </a:xfrm>
            <a:prstGeom prst="rect">
              <a:avLst/>
            </a:prstGeom>
            <a:solidFill>
              <a:srgbClr val="F9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i="0" u="none" strike="noStrike" dirty="0">
                  <a:solidFill>
                    <a:schemeClr val="lt1"/>
                  </a:solidFill>
                  <a:latin typeface="Twinkl" pitchFamily="2" charset="0"/>
                  <a:sym typeface="Arial"/>
                </a:rPr>
                <a:t>1879</a:t>
              </a:r>
              <a:endParaRPr sz="1800" dirty="0">
                <a:solidFill>
                  <a:schemeClr val="lt1"/>
                </a:solidFill>
                <a:latin typeface="Twinkl" pitchFamily="2" charset="0"/>
                <a:sym typeface="Arial"/>
              </a:endParaRPr>
            </a:p>
          </p:txBody>
        </p:sp>
      </p:grpSp>
      <p:pic>
        <p:nvPicPr>
          <p:cNvPr id="139" name="Google Shape;139;p9"/>
          <p:cNvPicPr preferRelativeResize="0"/>
          <p:nvPr/>
        </p:nvPicPr>
        <p:blipFill rotWithShape="1">
          <a:blip r:embed="rId4">
            <a:alphaModFix/>
          </a:blip>
          <a:srcRect b="11113"/>
          <a:stretch/>
        </p:blipFill>
        <p:spPr>
          <a:xfrm>
            <a:off x="5917438" y="1895453"/>
            <a:ext cx="2600465" cy="2024710"/>
          </a:xfrm>
          <a:prstGeom prst="rect">
            <a:avLst/>
          </a:prstGeom>
          <a:noFill/>
          <a:ln>
            <a:noFill/>
          </a:ln>
        </p:spPr>
      </p:pic>
      <p:pic>
        <p:nvPicPr>
          <p:cNvPr id="140" name="Google Shape;140;p9"/>
          <p:cNvPicPr preferRelativeResize="0"/>
          <p:nvPr/>
        </p:nvPicPr>
        <p:blipFill rotWithShape="1">
          <a:blip r:embed="rId5">
            <a:alphaModFix/>
          </a:blip>
          <a:srcRect b="16585"/>
          <a:stretch/>
        </p:blipFill>
        <p:spPr>
          <a:xfrm>
            <a:off x="497003" y="3999705"/>
            <a:ext cx="2766100" cy="2411882"/>
          </a:xfrm>
          <a:prstGeom prst="rect">
            <a:avLst/>
          </a:prstGeom>
          <a:noFill/>
          <a:ln>
            <a:noFill/>
          </a:ln>
        </p:spPr>
      </p:pic>
      <p:sp>
        <p:nvSpPr>
          <p:cNvPr id="141" name="Google Shape;141;p9"/>
          <p:cNvSpPr/>
          <p:nvPr/>
        </p:nvSpPr>
        <p:spPr>
          <a:xfrm>
            <a:off x="634267" y="5523659"/>
            <a:ext cx="7864809" cy="728844"/>
          </a:xfrm>
          <a:prstGeom prst="rect">
            <a:avLst/>
          </a:prstGeom>
          <a:solidFill>
            <a:srgbClr val="ACDDFC"/>
          </a:solidFill>
          <a:ln w="28575" cap="flat" cmpd="sng">
            <a:solidFill>
              <a:srgbClr val="0064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800" b="1" i="0" u="none" strike="noStrike" dirty="0">
                <a:solidFill>
                  <a:srgbClr val="000000"/>
                </a:solidFill>
                <a:latin typeface="Twinkl" pitchFamily="2" charset="0"/>
                <a:sym typeface="Arial"/>
              </a:rPr>
              <a:t>filaments – </a:t>
            </a:r>
            <a:r>
              <a:rPr lang="en-GB" sz="1800" b="0" i="0" u="none" strike="noStrike" dirty="0">
                <a:solidFill>
                  <a:srgbClr val="000000"/>
                </a:solidFill>
                <a:latin typeface="Twinkl" pitchFamily="2" charset="0"/>
                <a:sym typeface="Arial"/>
              </a:rPr>
              <a:t>A filament in a lightbulb is a metal wire that conducts electrical currents. The electrical currents cause the filament to glow.</a:t>
            </a:r>
            <a:endParaRPr sz="1800" dirty="0">
              <a:solidFill>
                <a:schemeClr val="lt1"/>
              </a:solidFill>
              <a:latin typeface="Twinkl" pitchFamily="2" charset="0"/>
              <a:sym typeface="Arial"/>
            </a:endParaRPr>
          </a:p>
        </p:txBody>
      </p:sp>
      <p:sp>
        <p:nvSpPr>
          <p:cNvPr id="142" name="Google Shape;142;p9"/>
          <p:cNvSpPr/>
          <p:nvPr/>
        </p:nvSpPr>
        <p:spPr>
          <a:xfrm>
            <a:off x="2542304" y="4088640"/>
            <a:ext cx="5956772" cy="1275935"/>
          </a:xfrm>
          <a:prstGeom prst="rect">
            <a:avLst/>
          </a:prstGeom>
          <a:solidFill>
            <a:srgbClr val="FAF3D5"/>
          </a:solidFill>
          <a:ln w="28575" cap="flat" cmpd="sng">
            <a:solidFill>
              <a:srgbClr val="F9B000"/>
            </a:solidFill>
            <a:prstDash val="solid"/>
            <a:miter lim="800000"/>
            <a:headEnd type="none" w="sm" len="sm"/>
            <a:tailEnd type="none" w="sm" len="sm"/>
          </a:ln>
        </p:spPr>
        <p:txBody>
          <a:bodyPr spcFirstLastPara="1" wrap="square" lIns="108000" tIns="108000" rIns="108000" bIns="108000" anchor="ctr" anchorCtr="0">
            <a:noAutofit/>
          </a:bodyPr>
          <a:lstStyle/>
          <a:p>
            <a:pPr marL="0" marR="0" lvl="0" indent="0" algn="l" rtl="0">
              <a:spcBef>
                <a:spcPts val="0"/>
              </a:spcBef>
              <a:spcAft>
                <a:spcPts val="0"/>
              </a:spcAft>
              <a:buNone/>
            </a:pPr>
            <a:r>
              <a:rPr lang="en-GB" sz="1800" b="0" i="0" u="none" strike="noStrike" dirty="0">
                <a:solidFill>
                  <a:srgbClr val="000000"/>
                </a:solidFill>
                <a:latin typeface="Twinkl" pitchFamily="2" charset="0"/>
                <a:sym typeface="Arial"/>
              </a:rPr>
              <a:t>Lewis Latimer worked for Thomas Edison and developed the </a:t>
            </a:r>
            <a:r>
              <a:rPr lang="en-GB" sz="1800" b="1" i="0" u="none" strike="noStrike" dirty="0">
                <a:solidFill>
                  <a:srgbClr val="000000"/>
                </a:solidFill>
                <a:latin typeface="Twinkl" pitchFamily="2" charset="0"/>
                <a:sym typeface="Arial"/>
              </a:rPr>
              <a:t>filaments</a:t>
            </a:r>
            <a:r>
              <a:rPr lang="en-GB" sz="1800" b="0" i="0" u="none" strike="noStrike" dirty="0">
                <a:solidFill>
                  <a:srgbClr val="000000"/>
                </a:solidFill>
                <a:latin typeface="Twinkl" pitchFamily="2" charset="0"/>
                <a:sym typeface="Arial"/>
              </a:rPr>
              <a:t> which enabled the light bulbs to stay lit for a long time. </a:t>
            </a:r>
            <a:r>
              <a:rPr lang="en-GB" sz="1800" b="0" i="0" u="none" strike="noStrike" dirty="0">
                <a:solidFill>
                  <a:srgbClr val="1C1C1C"/>
                </a:solidFill>
                <a:latin typeface="Twinkl" pitchFamily="2" charset="0"/>
                <a:sym typeface="Arial"/>
              </a:rPr>
              <a:t>Lewis also did all the legal work to ensure Edison got the credit for the design. </a:t>
            </a:r>
            <a:endParaRPr sz="1800" dirty="0">
              <a:solidFill>
                <a:schemeClr val="lt1"/>
              </a:solidFill>
              <a:latin typeface="Twinkl" pitchFamily="2"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par>
                                <p:cTn id="8" presetID="10" presetClass="entr" presetSubtype="0" fill="hold" nodeType="withEffect">
                                  <p:stCondLst>
                                    <p:cond delay="0"/>
                                  </p:stCondLst>
                                  <p:childTnLst>
                                    <p:set>
                                      <p:cBhvr>
                                        <p:cTn id="9" dur="1" fill="hold">
                                          <p:stCondLst>
                                            <p:cond delay="0"/>
                                          </p:stCondLst>
                                        </p:cTn>
                                        <p:tgtEl>
                                          <p:spTgt spid="140"/>
                                        </p:tgtEl>
                                        <p:attrNameLst>
                                          <p:attrName>style.visibility</p:attrName>
                                        </p:attrNameLst>
                                      </p:cBhvr>
                                      <p:to>
                                        <p:strVal val="visible"/>
                                      </p:to>
                                    </p:set>
                                    <p:animEffect transition="in" filter="fade">
                                      <p:cBhvr>
                                        <p:cTn id="10" dur="500"/>
                                        <p:tgtEl>
                                          <p:spTgt spid="140"/>
                                        </p:tgtEl>
                                      </p:cBhvr>
                                    </p:animEffect>
                                  </p:childTnLst>
                                </p:cTn>
                              </p:par>
                              <p:par>
                                <p:cTn id="11" presetID="10" presetClass="entr" presetSubtype="0" fill="hold" nodeType="withEffect">
                                  <p:stCondLst>
                                    <p:cond delay="0"/>
                                  </p:stCondLst>
                                  <p:childTnLst>
                                    <p:set>
                                      <p:cBhvr>
                                        <p:cTn id="12" dur="1" fill="hold">
                                          <p:stCondLst>
                                            <p:cond delay="0"/>
                                          </p:stCondLst>
                                        </p:cTn>
                                        <p:tgtEl>
                                          <p:spTgt spid="141"/>
                                        </p:tgtEl>
                                        <p:attrNameLst>
                                          <p:attrName>style.visibility</p:attrName>
                                        </p:attrNameLst>
                                      </p:cBhvr>
                                      <p:to>
                                        <p:strVal val="visible"/>
                                      </p:to>
                                    </p:set>
                                    <p:animEffect transition="in" filter="fade">
                                      <p:cBhvr>
                                        <p:cTn id="13"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1295</Words>
  <Application>Microsoft Office PowerPoint</Application>
  <PresentationFormat>On-screen Show (4:3)</PresentationFormat>
  <Paragraphs>73</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Twinkl</vt:lpstr>
      <vt:lpstr>Calibri</vt:lpstr>
      <vt:lpstr>Office Theme</vt:lpstr>
      <vt:lpstr>PowerPoint Presentation</vt:lpstr>
      <vt:lpstr>Electricity</vt:lpstr>
      <vt:lpstr>Early Discoveries </vt:lpstr>
      <vt:lpstr>Benjamin Franklin</vt:lpstr>
      <vt:lpstr>Alessandro Volta</vt:lpstr>
      <vt:lpstr>Electromagnetism</vt:lpstr>
      <vt:lpstr>Electric Light – Joseph Swan</vt:lpstr>
      <vt:lpstr>The Telephone</vt:lpstr>
      <vt:lpstr>Electric Light – Thomas Edison</vt:lpstr>
      <vt:lpstr>Hydroelectricity – William Armstrong</vt:lpstr>
      <vt:lpstr>Electricity in the Home</vt:lpstr>
      <vt:lpstr>The Supergrid</vt:lpstr>
      <vt:lpstr>Generating Electricity in the Future</vt:lpstr>
      <vt:lpstr>Electric Cars</vt:lpstr>
      <vt:lpstr>Over to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Andrews</dc:creator>
  <cp:lastModifiedBy>Ms Delaney</cp:lastModifiedBy>
  <cp:revision>2</cp:revision>
  <dcterms:created xsi:type="dcterms:W3CDTF">2021-08-10T08:59:01Z</dcterms:created>
  <dcterms:modified xsi:type="dcterms:W3CDTF">2023-11-17T11:39:09Z</dcterms:modified>
</cp:coreProperties>
</file>