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C0699-C1AE-4DF9-9433-1C460D8D4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608DF1-5DB4-41F6-A626-B9D9467A93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74901-3145-4337-8503-413AFB87B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A23E56-3863-4615-90B4-580D08278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3F950-14E9-469A-BAEC-3945F5DB4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075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047C4-E5D0-4CB6-9164-9E708CBB2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762EC-D3CA-44E3-AA06-1D4297072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1C25A-6A8D-405E-9B56-CFD680ADD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7EC43-767F-4E7D-BE53-A1744679C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BB0DB-E39A-4EB2-8525-FEB9786BB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57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499083-3C3E-4F56-AACB-D2B2087CA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1C520-1D4E-4894-8931-56BC3709A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04833-9FEA-4813-A879-973F128F7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2BF57-FD53-4028-97B9-A434596E1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25D5B-A055-4E72-813F-54ECC98E2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70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E226B-598E-4CCB-A96E-19A77D950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43DC0-D96E-4B3C-80EA-45704CFB5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94CEB-E193-4E43-A263-9C3515148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4925C-CE3B-430B-BB1C-956F7745D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C4737-EB32-45AB-BF30-CA0A3DD1F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177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C75BB-5447-4A6A-96ED-04BD08DD0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079B49-5E38-4174-8873-EE74EE90C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F986A-779B-4281-ACDD-C13E936B6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4BB94-D0BE-4A85-A014-135647C41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AA226-96BF-436F-B5D3-2B8AD19F8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083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A14B2-C8C8-4BC9-AA0F-5E46907EB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499FD-3ED6-41FC-BF4D-01C04C7B22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F85E1-19BB-48CE-8B9D-33DD7293D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7D534-0D4B-41E4-92ED-5FFCC5B47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CF6A9-C011-4319-9AA0-629A68ED3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274B40-23BC-467B-A62C-8AAD4F239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79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518D8-A3AB-42FB-BA7C-221EF4582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855882-6EC9-45BC-B523-379737AE3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E24D90-317E-48B8-BFE3-BB0DF54F4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1CA387-F87B-475A-BAA0-E4080E38E0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1E99B3-6839-4720-9983-3057708C48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F88638-BC4A-475F-8E65-F9A44F8A7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1C49BC-DF7A-483E-BCC9-6BDD5974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9686AF-2857-4EA8-AA1D-3928989C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446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B2A9B-21CE-47E3-A040-EFBBD0BBC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4FD76D-24A6-4C81-8C67-7E5A975A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BFF704-27D8-4BE2-BA88-F4AA294DC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D18C53-965A-4119-9691-FD9832971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112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0F4291-8F54-4236-8318-C478BFF84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E8C984-E10E-48AB-B3EB-B006105D9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EA24C5-628C-4A16-87DC-D7F39E7BB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86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56DAE-CB89-45C2-9572-BBBFEDE7A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96D92-7023-44EC-BDAB-3FE5F6482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3BA76C-D36A-4A46-838C-4750CAECD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4E34A-34E9-4480-8286-6BE5AD40C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59AD8-937C-4B1E-90B9-7D87C7303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6811CE-B500-4828-8AAE-5157AEB47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26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51F6E-7204-499F-80FC-83A6C128A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8947F1-88EE-4A8A-BE22-81303ED9F7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ABDF34-8E82-4252-AD44-1ED3CDFA0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33EFF4-A5F0-4763-9D6C-54B38F839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B2CC0-6AA7-4FF6-8DB0-593172078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E5AC5-5279-4B6B-8923-EAC5A9552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16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4D899C-BC12-4ACF-AB26-45A5FD718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A2B3E-F087-4032-AD0C-3389A5AC0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F21B3-A11B-4FBC-A84D-C36F97535A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21BD4-493B-492D-B769-50A9F07949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3F72A-B1C2-44AF-AF59-3EC56243F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77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BBE478-ED95-432C-B364-DBB3F9BDF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8" y="0"/>
            <a:ext cx="10504321" cy="351143"/>
          </a:xfrm>
        </p:spPr>
        <p:txBody>
          <a:bodyPr>
            <a:noAutofit/>
          </a:bodyPr>
          <a:lstStyle/>
          <a:p>
            <a:r>
              <a:rPr lang="en-GB" sz="1800" dirty="0">
                <a:latin typeface="Hobo Std" panose="020B0803040709020204" pitchFamily="34" charset="0"/>
              </a:rPr>
              <a:t>Creative Arts Curriculum Map – KS4 Art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7DE9F7C-64D5-436F-B959-49649AD27E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347150"/>
              </p:ext>
            </p:extLst>
          </p:nvPr>
        </p:nvGraphicFramePr>
        <p:xfrm>
          <a:off x="0" y="311085"/>
          <a:ext cx="12192000" cy="6364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436">
                  <a:extLst>
                    <a:ext uri="{9D8B030D-6E8A-4147-A177-3AD203B41FA5}">
                      <a16:colId xmlns:a16="http://schemas.microsoft.com/office/drawing/2014/main" val="70847136"/>
                    </a:ext>
                  </a:extLst>
                </a:gridCol>
                <a:gridCol w="1583238">
                  <a:extLst>
                    <a:ext uri="{9D8B030D-6E8A-4147-A177-3AD203B41FA5}">
                      <a16:colId xmlns:a16="http://schemas.microsoft.com/office/drawing/2014/main" val="842050012"/>
                    </a:ext>
                  </a:extLst>
                </a:gridCol>
                <a:gridCol w="1508289">
                  <a:extLst>
                    <a:ext uri="{9D8B030D-6E8A-4147-A177-3AD203B41FA5}">
                      <a16:colId xmlns:a16="http://schemas.microsoft.com/office/drawing/2014/main" val="4045302934"/>
                    </a:ext>
                  </a:extLst>
                </a:gridCol>
                <a:gridCol w="1300899">
                  <a:extLst>
                    <a:ext uri="{9D8B030D-6E8A-4147-A177-3AD203B41FA5}">
                      <a16:colId xmlns:a16="http://schemas.microsoft.com/office/drawing/2014/main" val="2286598869"/>
                    </a:ext>
                  </a:extLst>
                </a:gridCol>
                <a:gridCol w="1263192">
                  <a:extLst>
                    <a:ext uri="{9D8B030D-6E8A-4147-A177-3AD203B41FA5}">
                      <a16:colId xmlns:a16="http://schemas.microsoft.com/office/drawing/2014/main" val="3918105949"/>
                    </a:ext>
                  </a:extLst>
                </a:gridCol>
                <a:gridCol w="1055802">
                  <a:extLst>
                    <a:ext uri="{9D8B030D-6E8A-4147-A177-3AD203B41FA5}">
                      <a16:colId xmlns:a16="http://schemas.microsoft.com/office/drawing/2014/main" val="3523251956"/>
                    </a:ext>
                  </a:extLst>
                </a:gridCol>
                <a:gridCol w="999241">
                  <a:extLst>
                    <a:ext uri="{9D8B030D-6E8A-4147-A177-3AD203B41FA5}">
                      <a16:colId xmlns:a16="http://schemas.microsoft.com/office/drawing/2014/main" val="751169658"/>
                    </a:ext>
                  </a:extLst>
                </a:gridCol>
                <a:gridCol w="848412">
                  <a:extLst>
                    <a:ext uri="{9D8B030D-6E8A-4147-A177-3AD203B41FA5}">
                      <a16:colId xmlns:a16="http://schemas.microsoft.com/office/drawing/2014/main" val="4147864602"/>
                    </a:ext>
                  </a:extLst>
                </a:gridCol>
                <a:gridCol w="999242">
                  <a:extLst>
                    <a:ext uri="{9D8B030D-6E8A-4147-A177-3AD203B41FA5}">
                      <a16:colId xmlns:a16="http://schemas.microsoft.com/office/drawing/2014/main" val="3425555610"/>
                    </a:ext>
                  </a:extLst>
                </a:gridCol>
                <a:gridCol w="955249">
                  <a:extLst>
                    <a:ext uri="{9D8B030D-6E8A-4147-A177-3AD203B41FA5}">
                      <a16:colId xmlns:a16="http://schemas.microsoft.com/office/drawing/2014/main" val="1425441886"/>
                    </a:ext>
                  </a:extLst>
                </a:gridCol>
              </a:tblGrid>
              <a:tr h="14357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Substantive Knowledge </a:t>
                      </a:r>
                    </a:p>
                    <a:p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‘Threshold Concepts’</a:t>
                      </a:r>
                    </a:p>
                    <a:p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Theory of art</a:t>
                      </a:r>
                    </a:p>
                    <a:p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 History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Disciplinary&amp; Procedural  Knowledge </a:t>
                      </a:r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Understanding &amp; practical application of skills, </a:t>
                      </a:r>
                    </a:p>
                    <a:p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processes &amp; techniques </a:t>
                      </a:r>
                      <a:endParaRPr lang="en-GB" sz="9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10 Cycle 1</a:t>
                      </a:r>
                    </a:p>
                    <a:p>
                      <a:endParaRPr lang="en-GB" sz="9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9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Groups types places</a:t>
                      </a:r>
                    </a:p>
                    <a:p>
                      <a:endParaRPr lang="en-GB" sz="9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Recording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10 Cycle 2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9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Groups types places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Experimentation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10 Cycle 3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Groups types places</a:t>
                      </a:r>
                    </a:p>
                    <a:p>
                      <a:endParaRPr lang="en-GB" sz="1000" b="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Develop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11 Cycle 1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Groups types places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Outcome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11 Cycle 2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EXAM</a:t>
                      </a:r>
                    </a:p>
                    <a:p>
                      <a:endParaRPr lang="en-GB" sz="9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11 Cycle 3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EXAM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Marking &amp; Moderation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900" u="sng" dirty="0">
                          <a:solidFill>
                            <a:schemeClr val="tx1"/>
                          </a:solidFill>
                        </a:rPr>
                        <a:t>Trips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900" u="sng" dirty="0">
                          <a:solidFill>
                            <a:schemeClr val="tx1"/>
                          </a:solidFill>
                        </a:rPr>
                        <a:t>Enrichment / Intervention</a:t>
                      </a:r>
                    </a:p>
                    <a:p>
                      <a:endParaRPr lang="en-GB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900" u="sng" dirty="0">
                          <a:solidFill>
                            <a:schemeClr val="tx1"/>
                          </a:solidFill>
                        </a:rPr>
                        <a:t>Staff CPD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3648478"/>
                  </a:ext>
                </a:extLst>
              </a:tr>
              <a:tr h="2137033">
                <a:tc>
                  <a:txBody>
                    <a:bodyPr/>
                    <a:lstStyle/>
                    <a:p>
                      <a:r>
                        <a:rPr lang="en-GB" sz="9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 </a:t>
                      </a:r>
                      <a:r>
                        <a:rPr lang="en-GB" sz="900" b="0" u="none" dirty="0">
                          <a:latin typeface="Hobo Std" panose="020B0803040709020204" pitchFamily="34" charset="0"/>
                        </a:rPr>
                        <a:t>  </a:t>
                      </a:r>
                    </a:p>
                    <a:p>
                      <a:r>
                        <a:rPr lang="en-GB" sz="900" b="0" dirty="0">
                          <a:highlight>
                            <a:srgbClr val="00FF00"/>
                          </a:highlight>
                          <a:latin typeface="Hobo Std" panose="020B0803040709020204" pitchFamily="34" charset="0"/>
                        </a:rPr>
                        <a:t>Mixed media/textiles</a:t>
                      </a:r>
                      <a:endParaRPr lang="en-GB" sz="900" b="0" dirty="0"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900" b="0" dirty="0">
                          <a:highlight>
                            <a:srgbClr val="00FFFF"/>
                          </a:highlight>
                          <a:latin typeface="Hobo Std" panose="020B0803040709020204" pitchFamily="34" charset="0"/>
                        </a:rPr>
                        <a:t>Research and critical studies</a:t>
                      </a:r>
                    </a:p>
                    <a:p>
                      <a:r>
                        <a:rPr lang="en-GB" sz="900" b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Printmaking and painting </a:t>
                      </a:r>
                      <a:endParaRPr lang="en-GB" sz="900" b="0" dirty="0">
                        <a:highlight>
                          <a:srgbClr val="00FFFF"/>
                        </a:highlight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9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Photography / recording, collecting images</a:t>
                      </a:r>
                      <a:endParaRPr lang="en-GB" sz="900" b="0" i="0" dirty="0">
                        <a:latin typeface="+mn-lt"/>
                      </a:endParaRPr>
                    </a:p>
                    <a:p>
                      <a:r>
                        <a:rPr lang="en-GB" sz="900" b="1" i="0" dirty="0">
                          <a:latin typeface="Hobo Std" panose="020B0803040709020204" pitchFamily="34" charset="0"/>
                        </a:rPr>
                        <a:t>Home-learning </a:t>
                      </a:r>
                    </a:p>
                    <a:p>
                      <a:r>
                        <a:rPr lang="en-GB" sz="900" b="0" i="0" kern="1200" dirty="0">
                          <a:solidFill>
                            <a:schemeClr val="dk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Presentation and annotation of practical work done in lessons.</a:t>
                      </a:r>
                    </a:p>
                    <a:p>
                      <a:r>
                        <a:rPr lang="en-GB" sz="900" b="0" i="0" kern="1200" dirty="0">
                          <a:solidFill>
                            <a:schemeClr val="dk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Independent researching linking to project direction</a:t>
                      </a:r>
                    </a:p>
                    <a:p>
                      <a:r>
                        <a:rPr lang="en-GB" sz="900" b="0" i="0" kern="1200" dirty="0">
                          <a:solidFill>
                            <a:schemeClr val="dk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Personalised HW tasks set in booklets to support individuals.</a:t>
                      </a:r>
                    </a:p>
                    <a:p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Assessment Model: </a:t>
                      </a: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areas of assessment: Research, Experiment, Record, Create</a:t>
                      </a:r>
                      <a:endParaRPr lang="en-GB" sz="900" i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Focus on recording via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highlight>
                            <a:srgbClr val="FF0000"/>
                          </a:highlight>
                          <a:latin typeface="+mn-lt"/>
                        </a:rPr>
                        <a:t>drawing.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Students focus on drawing from observation and photographs.  Experimental drawing with a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  <a:latin typeface="+mn-lt"/>
                        </a:rPr>
                        <a:t>range of materials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and styles.  Students experiment with different ways to use material.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Mathematical approach using the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highlight>
                            <a:srgbClr val="FF0000"/>
                          </a:highlight>
                          <a:latin typeface="+mn-lt"/>
                        </a:rPr>
                        <a:t>gridded drawing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method. Scale.  Measuring. Proportion. Use of line, shape, tone, contrast. Colour &amp; mark making. Identifying basic shapes. Using different grades of pencils (H) (B) pencil control.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Gridding method.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Printmaking focus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latin typeface="Hobo Std" panose="020B0803040709020204" pitchFamily="34" charset="0"/>
                        </a:rPr>
                        <a:t>Students will learn various </a:t>
                      </a:r>
                      <a:r>
                        <a:rPr lang="en-GB" sz="800" b="0" i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printmaking</a:t>
                      </a:r>
                      <a:r>
                        <a:rPr lang="en-GB" sz="800" b="0" i="0" dirty="0">
                          <a:latin typeface="Hobo Std" panose="020B0803040709020204" pitchFamily="34" charset="0"/>
                        </a:rPr>
                        <a:t> methods including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i="0" dirty="0">
                          <a:latin typeface="Hobo Std" panose="020B0803040709020204" pitchFamily="34" charset="0"/>
                        </a:rPr>
                        <a:t>Etching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i="0" dirty="0">
                          <a:latin typeface="Hobo Std" panose="020B0803040709020204" pitchFamily="34" charset="0"/>
                        </a:rPr>
                        <a:t>Mono print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i="0" dirty="0" err="1">
                          <a:latin typeface="Hobo Std" panose="020B0803040709020204" pitchFamily="34" charset="0"/>
                        </a:rPr>
                        <a:t>Gelli</a:t>
                      </a:r>
                      <a:r>
                        <a:rPr lang="en-GB" sz="800" b="0" i="0" dirty="0">
                          <a:latin typeface="Hobo Std" panose="020B0803040709020204" pitchFamily="34" charset="0"/>
                        </a:rPr>
                        <a:t> printing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i="0" dirty="0">
                          <a:latin typeface="Hobo Std" panose="020B0803040709020204" pitchFamily="34" charset="0"/>
                        </a:rPr>
                        <a:t>Lino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i="0" dirty="0">
                          <a:latin typeface="Hobo Std" panose="020B0803040709020204" pitchFamily="34" charset="0"/>
                        </a:rPr>
                        <a:t>Collagraph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800" b="0" i="0" dirty="0">
                        <a:latin typeface="Hobo Std" panose="020B0803040709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800" b="0" i="0" dirty="0">
                          <a:latin typeface="Hobo Std" panose="020B0803040709020204" pitchFamily="34" charset="0"/>
                        </a:rPr>
                        <a:t>Students will learn about colour theory and the </a:t>
                      </a:r>
                      <a:r>
                        <a:rPr lang="en-GB" sz="800" b="0" i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mixing/application of paint.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800" b="0" i="0" dirty="0">
                        <a:highlight>
                          <a:srgbClr val="FFFF00"/>
                        </a:highlight>
                        <a:latin typeface="Hobo Std" panose="020B0803040709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800" b="0" i="0" dirty="0">
                          <a:latin typeface="Hobo Std" panose="020B0803040709020204" pitchFamily="34" charset="0"/>
                        </a:rPr>
                        <a:t>Students will </a:t>
                      </a:r>
                      <a:r>
                        <a:rPr lang="en-GB" sz="800" b="0" i="0" dirty="0">
                          <a:highlight>
                            <a:srgbClr val="00FFFF"/>
                          </a:highlight>
                          <a:latin typeface="Hobo Std" panose="020B0803040709020204" pitchFamily="34" charset="0"/>
                        </a:rPr>
                        <a:t>research artists</a:t>
                      </a:r>
                      <a:r>
                        <a:rPr lang="en-GB" sz="800" b="0" i="0" dirty="0">
                          <a:latin typeface="Hobo Std" panose="020B0803040709020204" pitchFamily="34" charset="0"/>
                        </a:rPr>
                        <a:t> and their methods and respond to their work.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800" b="0" i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Collect/take photos </a:t>
                      </a:r>
                      <a:r>
                        <a:rPr lang="en-GB" sz="800" b="0" i="0" dirty="0">
                          <a:latin typeface="Hobo Std" panose="020B0803040709020204" pitchFamily="34" charset="0"/>
                        </a:rPr>
                        <a:t>relevant to projects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dirty="0">
                          <a:latin typeface="+mn-lt"/>
                        </a:rPr>
                        <a:t>Students are now working independently recording via </a:t>
                      </a:r>
                      <a:r>
                        <a:rPr lang="en-GB" sz="800" b="0" i="0" dirty="0">
                          <a:highlight>
                            <a:srgbClr val="FF0000"/>
                          </a:highlight>
                          <a:latin typeface="+mn-lt"/>
                        </a:rPr>
                        <a:t>observational drawing </a:t>
                      </a:r>
                      <a:r>
                        <a:rPr lang="en-GB" sz="800" b="0" i="0" dirty="0">
                          <a:latin typeface="+mn-lt"/>
                        </a:rPr>
                        <a:t>and </a:t>
                      </a:r>
                      <a:r>
                        <a:rPr lang="en-GB" sz="800" b="0" i="0" dirty="0">
                          <a:highlight>
                            <a:srgbClr val="FF00FF"/>
                          </a:highlight>
                          <a:latin typeface="+mn-lt"/>
                        </a:rPr>
                        <a:t>photoshoot</a:t>
                      </a:r>
                      <a:r>
                        <a:rPr lang="en-GB" sz="800" b="0" i="0" dirty="0">
                          <a:latin typeface="+mn-lt"/>
                        </a:rPr>
                        <a:t>s that are relevant to project intentions.  </a:t>
                      </a:r>
                    </a:p>
                    <a:p>
                      <a:r>
                        <a:rPr lang="en-GB" sz="800" b="0" i="0" dirty="0">
                          <a:latin typeface="+mn-lt"/>
                        </a:rPr>
                        <a:t>Students continue to </a:t>
                      </a:r>
                      <a:r>
                        <a:rPr lang="en-GB" sz="800" b="0" i="0" dirty="0">
                          <a:highlight>
                            <a:srgbClr val="00FFFF"/>
                          </a:highlight>
                          <a:latin typeface="+mn-lt"/>
                        </a:rPr>
                        <a:t>research</a:t>
                      </a:r>
                      <a:r>
                        <a:rPr lang="en-GB" sz="800" b="0" i="0" dirty="0">
                          <a:latin typeface="+mn-lt"/>
                        </a:rPr>
                        <a:t> the work of other artists and there chosen concept.</a:t>
                      </a:r>
                    </a:p>
                    <a:p>
                      <a:endParaRPr lang="en-GB" sz="800" b="0" i="0" dirty="0">
                        <a:latin typeface="+mn-lt"/>
                      </a:endParaRPr>
                    </a:p>
                    <a:p>
                      <a:r>
                        <a:rPr lang="en-GB" sz="800" b="0" i="0" dirty="0">
                          <a:highlight>
                            <a:srgbClr val="00FF00"/>
                          </a:highlight>
                          <a:latin typeface="+mn-lt"/>
                        </a:rPr>
                        <a:t>Media experiments</a:t>
                      </a:r>
                      <a:r>
                        <a:rPr lang="en-GB" sz="800" b="0" i="0" dirty="0">
                          <a:latin typeface="+mn-lt"/>
                        </a:rPr>
                        <a:t> continue, this will change from student to student and is teacher supported.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Hobo Std" panose="020B0803040709020204" pitchFamily="34" charset="0"/>
                        </a:rPr>
                        <a:t>Final outcome: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Hobo Std" panose="020B0803040709020204" pitchFamily="34" charset="0"/>
                        </a:rPr>
                        <a:t>Students develop ideas towards an outcome and refine chosen </a:t>
                      </a:r>
                      <a:r>
                        <a:rPr lang="en-GB" sz="800" b="0" dirty="0">
                          <a:highlight>
                            <a:srgbClr val="00FF00"/>
                          </a:highlight>
                          <a:latin typeface="Hobo Std" panose="020B0803040709020204" pitchFamily="34" charset="0"/>
                        </a:rPr>
                        <a:t>materials</a:t>
                      </a:r>
                      <a:r>
                        <a:rPr lang="en-GB" sz="800" b="0" dirty="0">
                          <a:latin typeface="Hobo Std" panose="020B0803040709020204" pitchFamily="34" charset="0"/>
                        </a:rPr>
                        <a:t> via practice and mock ups.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latin typeface="Hobo Std" panose="020B0803040709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Hobo Std" panose="020B0803040709020204" pitchFamily="34" charset="0"/>
                        </a:rPr>
                        <a:t>Address any gaps in portfolios via teacher, self and peer feedback.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Painting/printmaking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00FF00"/>
                          </a:highlight>
                          <a:latin typeface="Hobo Std" panose="020B0803040709020204" pitchFamily="34" charset="0"/>
                        </a:rPr>
                        <a:t>Mixed media/textiles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00FF00"/>
                          </a:highlight>
                          <a:latin typeface="Hobo Std" panose="020B0803040709020204" pitchFamily="34" charset="0"/>
                        </a:rPr>
                        <a:t>3-Dimesional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 err="1">
                          <a:latin typeface="Hobo Std" panose="020B0803040709020204" pitchFamily="34" charset="0"/>
                        </a:rPr>
                        <a:t>Deveop</a:t>
                      </a:r>
                      <a:r>
                        <a:rPr lang="en-GB" sz="800" b="0" i="0" dirty="0">
                          <a:latin typeface="Hobo Std" panose="020B0803040709020204" pitchFamily="34" charset="0"/>
                        </a:rPr>
                        <a:t> ideas via </a:t>
                      </a:r>
                      <a:r>
                        <a:rPr lang="en-GB" sz="800" b="0" i="0" dirty="0">
                          <a:highlight>
                            <a:srgbClr val="00FFFF"/>
                          </a:highlight>
                          <a:latin typeface="Hobo Std" panose="020B0803040709020204" pitchFamily="34" charset="0"/>
                        </a:rPr>
                        <a:t>research around concept and critical studies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dirty="0">
                        <a:highlight>
                          <a:srgbClr val="00FFFF"/>
                        </a:highlight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00FF00"/>
                          </a:highlight>
                          <a:latin typeface="Hobo Std" panose="020B0803040709020204" pitchFamily="34" charset="0"/>
                        </a:rPr>
                        <a:t>Media experiments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Printmaking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Photoshoots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highlight>
                          <a:srgbClr val="FF00FF"/>
                        </a:highlight>
                        <a:latin typeface="Hobo Std" panose="020B0803040709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Hobo Std" panose="020B0803040709020204" pitchFamily="34" charset="0"/>
                        </a:rPr>
                        <a:t>All adapted to suit individuals projects as they develop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latin typeface="Hobo Std" panose="020B0803040709020204" pitchFamily="34" charset="0"/>
                        </a:rPr>
                        <a:t>Outcome produced in exam conditions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latin typeface="Hobo Std" panose="020B0803040709020204" pitchFamily="34" charset="0"/>
                        </a:rPr>
                        <a:t>Sketchbook gaps addressed where necessary </a:t>
                      </a:r>
                      <a:endParaRPr lang="en-GB" sz="800" b="0" i="0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latin typeface="Hobo Std" panose="020B0803040709020204" pitchFamily="34" charset="0"/>
                      </a:endParaRPr>
                    </a:p>
                    <a:p>
                      <a:endParaRPr lang="en-GB" sz="800" dirty="0">
                        <a:latin typeface="+mn-lt"/>
                      </a:endParaRPr>
                    </a:p>
                    <a:p>
                      <a:r>
                        <a:rPr lang="en-GB" sz="800" b="0" dirty="0">
                          <a:latin typeface="+mn-lt"/>
                        </a:rPr>
                        <a:t>Students select materials and methods dependant of what is appropriate for their intentions.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London gallery trips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University degree shows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Local galleries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Mini bus excursions for photoshoots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After school GCSE art club every week.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Phone calls home to support early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Boundary leapers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SWIFT training days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Departmental knowledge and skills sharing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ESW training days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Online tutorials – skills, materials and methods.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5354908"/>
                  </a:ext>
                </a:extLst>
              </a:tr>
              <a:tr h="10300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Disciplinary Knowledge </a:t>
                      </a:r>
                    </a:p>
                    <a:p>
                      <a:r>
                        <a:rPr lang="en-GB" sz="1000" dirty="0">
                          <a:latin typeface="Hobo Std" panose="020B0803040709020204" pitchFamily="34" charset="0"/>
                        </a:rPr>
                        <a:t>&amp; Critical Thinking Skills</a:t>
                      </a:r>
                    </a:p>
                    <a:p>
                      <a:r>
                        <a:rPr lang="en-GB" sz="9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Literacy &amp; Vocabulary,</a:t>
                      </a:r>
                    </a:p>
                    <a:p>
                      <a:r>
                        <a:rPr lang="en-GB" sz="9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application of key terms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Visual Elements – line, tone, shape, form, pattern, texture &amp; colour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 the elements &amp; techniques in different artworks. </a:t>
                      </a:r>
                      <a:endParaRPr lang="en-GB" sz="800" b="1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Visual Elements – line, tone, shape, form, pattern, texture &amp; colour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 the elements &amp; techniques in different artworks. </a:t>
                      </a:r>
                      <a:endParaRPr lang="en-GB" sz="800" b="1" i="1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Visual Elements – line, tone, shape, form, pattern, texture &amp; colour</a:t>
                      </a:r>
                    </a:p>
                    <a:p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 the elements &amp; techniques in different artworks. </a:t>
                      </a:r>
                      <a:endParaRPr lang="en-GB" sz="800" b="1" i="1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Visual Elements –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line, tone, shape, form, pattern, texture &amp; colour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 the elements &amp; techniques in different artworks. </a:t>
                      </a:r>
                      <a:endParaRPr lang="en-GB" sz="800" b="1" i="1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Visual Elements – line, tone, shape, form, pattern, texture &amp; colour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 the elements &amp; techniques in different artworks. </a:t>
                      </a:r>
                      <a:endParaRPr lang="en-GB" sz="800" b="1" i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Visual Elements – line, tone, shape, form, pattern, texture &amp; colour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 the elements &amp; techniques in different artworks. </a:t>
                      </a:r>
                      <a:endParaRPr lang="en-GB" sz="800" b="1" i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800" b="1" i="1" dirty="0">
                        <a:solidFill>
                          <a:srgbClr val="7030A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800" b="1" i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1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5031146"/>
                  </a:ext>
                </a:extLst>
              </a:tr>
              <a:tr h="8889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Substantive Knowledge </a:t>
                      </a:r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Hinterland Knowledge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Contextual references including : traditional, modern &amp; contemporary sources</a:t>
                      </a:r>
                      <a:endParaRPr lang="en-GB" sz="9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Mark Powell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Monet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Angie Lewin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Lucy Jones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Katie Scott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Teesha</a:t>
                      </a:r>
                      <a:r>
                        <a:rPr lang="en-GB" sz="800" b="0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Moore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Stef Mitchell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Kurt Jackson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Jenny Saville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Freud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Shepard Fairey 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dirty="0">
                          <a:solidFill>
                            <a:schemeClr val="tx1"/>
                          </a:solidFill>
                          <a:latin typeface="+mn-lt"/>
                        </a:rPr>
                        <a:t>Jake </a:t>
                      </a:r>
                      <a:r>
                        <a:rPr lang="en-GB" sz="800" b="0" i="0" dirty="0" err="1">
                          <a:solidFill>
                            <a:schemeClr val="tx1"/>
                          </a:solidFill>
                          <a:latin typeface="+mn-lt"/>
                        </a:rPr>
                        <a:t>Muirhead</a:t>
                      </a:r>
                      <a:endParaRPr lang="en-GB" sz="8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en-GB" sz="800" b="0" i="0" dirty="0">
                          <a:solidFill>
                            <a:schemeClr val="tx1"/>
                          </a:solidFill>
                          <a:latin typeface="+mn-lt"/>
                        </a:rPr>
                        <a:t>Marian </a:t>
                      </a:r>
                      <a:r>
                        <a:rPr lang="en-GB" sz="800" b="0" i="0" dirty="0" err="1">
                          <a:solidFill>
                            <a:schemeClr val="tx1"/>
                          </a:solidFill>
                          <a:latin typeface="+mn-lt"/>
                        </a:rPr>
                        <a:t>Haf</a:t>
                      </a:r>
                      <a:endParaRPr lang="en-GB" sz="8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en-GB" sz="800" b="0" i="0" dirty="0">
                          <a:solidFill>
                            <a:schemeClr val="tx1"/>
                          </a:solidFill>
                          <a:latin typeface="+mn-lt"/>
                        </a:rPr>
                        <a:t>Maurizio </a:t>
                      </a:r>
                      <a:r>
                        <a:rPr lang="en-GB" sz="800" b="0" i="0" dirty="0" err="1">
                          <a:solidFill>
                            <a:schemeClr val="tx1"/>
                          </a:solidFill>
                          <a:latin typeface="+mn-lt"/>
                        </a:rPr>
                        <a:t>Anzeri</a:t>
                      </a:r>
                      <a:r>
                        <a:rPr lang="en-GB" sz="800" b="0" i="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</a:p>
                    <a:p>
                      <a:r>
                        <a:rPr lang="en-GB" sz="800" b="0" i="0" dirty="0">
                          <a:solidFill>
                            <a:schemeClr val="tx1"/>
                          </a:solidFill>
                          <a:latin typeface="+mn-lt"/>
                        </a:rPr>
                        <a:t>Ian Fennelly</a:t>
                      </a:r>
                    </a:p>
                    <a:p>
                      <a:r>
                        <a:rPr lang="en-GB" sz="800" b="0" i="0" dirty="0">
                          <a:solidFill>
                            <a:schemeClr val="tx1"/>
                          </a:solidFill>
                          <a:latin typeface="+mn-lt"/>
                        </a:rPr>
                        <a:t>Florian Nichole </a:t>
                      </a:r>
                    </a:p>
                    <a:p>
                      <a:endParaRPr lang="en-GB" sz="8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David Theron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Jenni Dutton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Gustav Klimt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Stephanie Law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Alexander Calder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Magdalena Morey 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Marcelo </a:t>
                      </a:r>
                      <a:r>
                        <a:rPr lang="en-GB" sz="8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Monreal</a:t>
                      </a: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Michael Mapes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David Hockney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DaVinci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Neil </a:t>
                      </a:r>
                      <a:r>
                        <a:rPr lang="en-GB" sz="8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Shigley</a:t>
                      </a: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Domonic </a:t>
                      </a:r>
                      <a:r>
                        <a:rPr lang="en-GB" sz="8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Beyeler</a:t>
                      </a:r>
                      <a:endParaRPr lang="en-GB" sz="8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Peoniy</a:t>
                      </a: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Yip 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Helen Wells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Jet James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Gabriel Moreno 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Hokusai 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800" b="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2955720"/>
                  </a:ext>
                </a:extLst>
              </a:tr>
              <a:tr h="519173">
                <a:tc>
                  <a:txBody>
                    <a:bodyPr/>
                    <a:lstStyle/>
                    <a:p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Gatsby </a:t>
                      </a: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Links to careers.</a:t>
                      </a:r>
                    </a:p>
                    <a:p>
                      <a:endParaRPr lang="en-GB" sz="9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Artist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Designer / Maker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Sculptor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Architect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Photographer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Curator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printmaker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latin typeface="+mn-lt"/>
                        </a:rPr>
                        <a:t>Graphic designer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latin typeface="+mn-lt"/>
                        </a:rPr>
                        <a:t>Sculptor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latin typeface="+mn-lt"/>
                        </a:rPr>
                        <a:t>Fashion designer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Interior designer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Illustrator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Architect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Sculptor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Artist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Curator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Graphic designer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Printmaker 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5990988"/>
                  </a:ext>
                </a:extLst>
              </a:tr>
            </a:tbl>
          </a:graphicData>
        </a:graphic>
      </p:graphicFrame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4B80582-F72C-4B32-8A7B-86D65C7D08C4}"/>
              </a:ext>
            </a:extLst>
          </p:cNvPr>
          <p:cNvCxnSpPr/>
          <p:nvPr/>
        </p:nvCxnSpPr>
        <p:spPr>
          <a:xfrm>
            <a:off x="1165556" y="981037"/>
            <a:ext cx="4710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C4B49AE-00C7-49C2-A366-A3A8A8046FD0}"/>
              </a:ext>
            </a:extLst>
          </p:cNvPr>
          <p:cNvCxnSpPr>
            <a:cxnSpLocks/>
          </p:cNvCxnSpPr>
          <p:nvPr/>
        </p:nvCxnSpPr>
        <p:spPr>
          <a:xfrm>
            <a:off x="1591640" y="1437075"/>
            <a:ext cx="0" cy="3649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702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1B974E9B42DF42A6DCCCB579A3E4C6" ma:contentTypeVersion="6" ma:contentTypeDescription="Create a new document." ma:contentTypeScope="" ma:versionID="52a258d1763cccd831a686852d7ddcef">
  <xsd:schema xmlns:xsd="http://www.w3.org/2001/XMLSchema" xmlns:xs="http://www.w3.org/2001/XMLSchema" xmlns:p="http://schemas.microsoft.com/office/2006/metadata/properties" xmlns:ns2="f6dbf1d6-2ce5-40df-9cc9-9bb34b01c2e0" xmlns:ns3="9ad13610-ae9a-4e71-a8d9-9480d9997d77" targetNamespace="http://schemas.microsoft.com/office/2006/metadata/properties" ma:root="true" ma:fieldsID="9fa17866a8f4b6d3f626960390c2734e" ns2:_="" ns3:_="">
    <xsd:import namespace="f6dbf1d6-2ce5-40df-9cc9-9bb34b01c2e0"/>
    <xsd:import namespace="9ad13610-ae9a-4e71-a8d9-9480d9997d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dbf1d6-2ce5-40df-9cc9-9bb34b01c2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3610-ae9a-4e71-a8d9-9480d9997d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8DB83AB-2066-4F07-B05F-14CFBB85906B}"/>
</file>

<file path=customXml/itemProps2.xml><?xml version="1.0" encoding="utf-8"?>
<ds:datastoreItem xmlns:ds="http://schemas.openxmlformats.org/officeDocument/2006/customXml" ds:itemID="{EA9A7C9B-4386-4A01-AD67-7E5821CC8844}"/>
</file>

<file path=customXml/itemProps3.xml><?xml version="1.0" encoding="utf-8"?>
<ds:datastoreItem xmlns:ds="http://schemas.openxmlformats.org/officeDocument/2006/customXml" ds:itemID="{0B9D2149-6CA6-4953-A306-32B4AA379E66}"/>
</file>

<file path=docProps/app.xml><?xml version="1.0" encoding="utf-8"?>
<Properties xmlns="http://schemas.openxmlformats.org/officeDocument/2006/extended-properties" xmlns:vt="http://schemas.openxmlformats.org/officeDocument/2006/docPropsVTypes">
  <TotalTime>2226</TotalTime>
  <Words>731</Words>
  <Application>Microsoft Office PowerPoint</Application>
  <PresentationFormat>Widescreen</PresentationFormat>
  <Paragraphs>176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Hobo Std</vt:lpstr>
      <vt:lpstr>Times New Roman</vt:lpstr>
      <vt:lpstr>Office Theme</vt:lpstr>
      <vt:lpstr>Creative Arts Curriculum Map – KS4 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ESW Curriculum Map - KS3 Art &amp; Design</dc:title>
  <dc:creator>Natalie RYRIE</dc:creator>
  <cp:lastModifiedBy>Sam EYRE</cp:lastModifiedBy>
  <cp:revision>48</cp:revision>
  <cp:lastPrinted>2022-04-29T12:47:36Z</cp:lastPrinted>
  <dcterms:created xsi:type="dcterms:W3CDTF">2022-04-29T10:27:24Z</dcterms:created>
  <dcterms:modified xsi:type="dcterms:W3CDTF">2022-11-15T09:34:23Z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0x010100D41B974E9B42DF42A6DCCCB579A3E4C6</vt:lpwstr>
  </property>
</Properties>
</file>