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4" r:id="rId2"/>
    <p:sldId id="257" r:id="rId3"/>
    <p:sldId id="258" r:id="rId4"/>
    <p:sldId id="259" r:id="rId5"/>
    <p:sldId id="287" r:id="rId6"/>
    <p:sldId id="260" r:id="rId7"/>
    <p:sldId id="285" r:id="rId8"/>
    <p:sldId id="286" r:id="rId9"/>
    <p:sldId id="288" r:id="rId10"/>
    <p:sldId id="277" r:id="rId11"/>
    <p:sldId id="278" r:id="rId12"/>
    <p:sldId id="265" r:id="rId13"/>
    <p:sldId id="266" r:id="rId14"/>
    <p:sldId id="263" r:id="rId15"/>
    <p:sldId id="268" r:id="rId16"/>
  </p:sldIdLst>
  <p:sldSz cx="12192000" cy="6858000"/>
  <p:notesSz cx="7034213" cy="10164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0897" autoAdjust="0"/>
  </p:normalViewPr>
  <p:slideViewPr>
    <p:cSldViewPr snapToGrid="0">
      <p:cViewPr varScale="1">
        <p:scale>
          <a:sx n="55" d="100"/>
          <a:sy n="55" d="100"/>
        </p:scale>
        <p:origin x="1530" y="72"/>
      </p:cViewPr>
      <p:guideLst>
        <p:guide orient="horz" pos="2160"/>
        <p:guide pos="3840"/>
      </p:guideLst>
    </p:cSldViewPr>
  </p:slideViewPr>
  <p:notesTextViewPr>
    <p:cViewPr>
      <p:scale>
        <a:sx n="1" d="1"/>
        <a:sy n="1" d="1"/>
      </p:scale>
      <p:origin x="0" y="0"/>
    </p:cViewPr>
  </p:notesTextViewPr>
  <p:notesViewPr>
    <p:cSldViewPr snapToGrid="0">
      <p:cViewPr varScale="1">
        <p:scale>
          <a:sx n="60" d="100"/>
          <a:sy n="60" d="100"/>
        </p:scale>
        <p:origin x="3283"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8874" cy="509618"/>
          </a:xfrm>
          <a:prstGeom prst="rect">
            <a:avLst/>
          </a:prstGeom>
        </p:spPr>
        <p:txBody>
          <a:bodyPr vert="horz" lIns="94147" tIns="47073" rIns="94147" bIns="47073" rtlCol="0"/>
          <a:lstStyle>
            <a:lvl1pPr algn="l">
              <a:defRPr sz="1200"/>
            </a:lvl1pPr>
          </a:lstStyle>
          <a:p>
            <a:endParaRPr lang="en-GB"/>
          </a:p>
        </p:txBody>
      </p:sp>
      <p:sp>
        <p:nvSpPr>
          <p:cNvPr id="3" name="Date Placeholder 2"/>
          <p:cNvSpPr>
            <a:spLocks noGrp="1"/>
          </p:cNvSpPr>
          <p:nvPr>
            <p:ph type="dt" sz="quarter" idx="1"/>
          </p:nvPr>
        </p:nvSpPr>
        <p:spPr>
          <a:xfrm>
            <a:off x="3983687" y="0"/>
            <a:ext cx="3048874" cy="509618"/>
          </a:xfrm>
          <a:prstGeom prst="rect">
            <a:avLst/>
          </a:prstGeom>
        </p:spPr>
        <p:txBody>
          <a:bodyPr vert="horz" lIns="94147" tIns="47073" rIns="94147" bIns="47073" rtlCol="0"/>
          <a:lstStyle>
            <a:lvl1pPr algn="r">
              <a:defRPr sz="1200"/>
            </a:lvl1pPr>
          </a:lstStyle>
          <a:p>
            <a:fld id="{2491772A-5D64-4BEC-A89B-45608A2EAE9E}" type="datetimeFigureOut">
              <a:rPr lang="en-GB" smtClean="0"/>
              <a:t>14/09/2021</a:t>
            </a:fld>
            <a:endParaRPr lang="en-GB"/>
          </a:p>
        </p:txBody>
      </p:sp>
      <p:sp>
        <p:nvSpPr>
          <p:cNvPr id="4" name="Footer Placeholder 3"/>
          <p:cNvSpPr>
            <a:spLocks noGrp="1"/>
          </p:cNvSpPr>
          <p:nvPr>
            <p:ph type="ftr" sz="quarter" idx="2"/>
          </p:nvPr>
        </p:nvSpPr>
        <p:spPr>
          <a:xfrm>
            <a:off x="1" y="9655146"/>
            <a:ext cx="3048874" cy="509618"/>
          </a:xfrm>
          <a:prstGeom prst="rect">
            <a:avLst/>
          </a:prstGeom>
        </p:spPr>
        <p:txBody>
          <a:bodyPr vert="horz" lIns="94147" tIns="47073" rIns="94147" bIns="47073" rtlCol="0" anchor="b"/>
          <a:lstStyle>
            <a:lvl1pPr algn="l">
              <a:defRPr sz="1200"/>
            </a:lvl1pPr>
          </a:lstStyle>
          <a:p>
            <a:endParaRPr lang="en-GB"/>
          </a:p>
        </p:txBody>
      </p:sp>
      <p:sp>
        <p:nvSpPr>
          <p:cNvPr id="5" name="Slide Number Placeholder 4"/>
          <p:cNvSpPr>
            <a:spLocks noGrp="1"/>
          </p:cNvSpPr>
          <p:nvPr>
            <p:ph type="sldNum" sz="quarter" idx="3"/>
          </p:nvPr>
        </p:nvSpPr>
        <p:spPr>
          <a:xfrm>
            <a:off x="3983687" y="9655146"/>
            <a:ext cx="3048874" cy="509618"/>
          </a:xfrm>
          <a:prstGeom prst="rect">
            <a:avLst/>
          </a:prstGeom>
        </p:spPr>
        <p:txBody>
          <a:bodyPr vert="horz" lIns="94147" tIns="47073" rIns="94147" bIns="47073" rtlCol="0" anchor="b"/>
          <a:lstStyle>
            <a:lvl1pPr algn="r">
              <a:defRPr sz="1200"/>
            </a:lvl1pPr>
          </a:lstStyle>
          <a:p>
            <a:fld id="{D99EC6E7-DE55-4948-BB6E-80B027CFD5DA}" type="slidenum">
              <a:rPr lang="en-GB" smtClean="0"/>
              <a:t>‹#›</a:t>
            </a:fld>
            <a:endParaRPr lang="en-GB"/>
          </a:p>
        </p:txBody>
      </p:sp>
    </p:spTree>
    <p:extLst>
      <p:ext uri="{BB962C8B-B14F-4D97-AF65-F5344CB8AC3E}">
        <p14:creationId xmlns:p14="http://schemas.microsoft.com/office/powerpoint/2010/main" val="2412691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8874" cy="509618"/>
          </a:xfrm>
          <a:prstGeom prst="rect">
            <a:avLst/>
          </a:prstGeom>
        </p:spPr>
        <p:txBody>
          <a:bodyPr vert="horz" lIns="94147" tIns="47073" rIns="94147" bIns="47073" rtlCol="0"/>
          <a:lstStyle>
            <a:lvl1pPr algn="l">
              <a:defRPr sz="1200"/>
            </a:lvl1pPr>
          </a:lstStyle>
          <a:p>
            <a:endParaRPr lang="en-GB"/>
          </a:p>
        </p:txBody>
      </p:sp>
      <p:sp>
        <p:nvSpPr>
          <p:cNvPr id="3" name="Date Placeholder 2"/>
          <p:cNvSpPr>
            <a:spLocks noGrp="1"/>
          </p:cNvSpPr>
          <p:nvPr>
            <p:ph type="dt" idx="1"/>
          </p:nvPr>
        </p:nvSpPr>
        <p:spPr>
          <a:xfrm>
            <a:off x="3983687" y="0"/>
            <a:ext cx="3048874" cy="509618"/>
          </a:xfrm>
          <a:prstGeom prst="rect">
            <a:avLst/>
          </a:prstGeom>
        </p:spPr>
        <p:txBody>
          <a:bodyPr vert="horz" lIns="94147" tIns="47073" rIns="94147" bIns="47073" rtlCol="0"/>
          <a:lstStyle>
            <a:lvl1pPr algn="r">
              <a:defRPr sz="1200"/>
            </a:lvl1pPr>
          </a:lstStyle>
          <a:p>
            <a:fld id="{D67A9AB0-F9BF-49A0-BC24-AC89551DD258}" type="datetimeFigureOut">
              <a:rPr lang="en-GB" smtClean="0"/>
              <a:t>14/09/2021</a:t>
            </a:fld>
            <a:endParaRPr lang="en-GB"/>
          </a:p>
        </p:txBody>
      </p:sp>
      <p:sp>
        <p:nvSpPr>
          <p:cNvPr id="4" name="Slide Image Placeholder 3"/>
          <p:cNvSpPr>
            <a:spLocks noGrp="1" noRot="1" noChangeAspect="1"/>
          </p:cNvSpPr>
          <p:nvPr>
            <p:ph type="sldImg" idx="2"/>
          </p:nvPr>
        </p:nvSpPr>
        <p:spPr>
          <a:xfrm>
            <a:off x="468313" y="1271588"/>
            <a:ext cx="6097587" cy="3430587"/>
          </a:xfrm>
          <a:prstGeom prst="rect">
            <a:avLst/>
          </a:prstGeom>
          <a:noFill/>
          <a:ln w="12700">
            <a:solidFill>
              <a:prstClr val="black"/>
            </a:solidFill>
          </a:ln>
        </p:spPr>
        <p:txBody>
          <a:bodyPr vert="horz" lIns="94147" tIns="47073" rIns="94147" bIns="47073" rtlCol="0" anchor="ctr"/>
          <a:lstStyle/>
          <a:p>
            <a:endParaRPr lang="en-GB"/>
          </a:p>
        </p:txBody>
      </p:sp>
      <p:sp>
        <p:nvSpPr>
          <p:cNvPr id="5" name="Notes Placeholder 4"/>
          <p:cNvSpPr>
            <a:spLocks noGrp="1"/>
          </p:cNvSpPr>
          <p:nvPr>
            <p:ph type="body" sz="quarter" idx="3"/>
          </p:nvPr>
        </p:nvSpPr>
        <p:spPr>
          <a:xfrm>
            <a:off x="703587" y="4891681"/>
            <a:ext cx="5627040" cy="4002284"/>
          </a:xfrm>
          <a:prstGeom prst="rect">
            <a:avLst/>
          </a:prstGeom>
        </p:spPr>
        <p:txBody>
          <a:bodyPr vert="horz" lIns="94147" tIns="47073" rIns="94147" bIns="470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655146"/>
            <a:ext cx="3048874" cy="509618"/>
          </a:xfrm>
          <a:prstGeom prst="rect">
            <a:avLst/>
          </a:prstGeom>
        </p:spPr>
        <p:txBody>
          <a:bodyPr vert="horz" lIns="94147" tIns="47073" rIns="94147" bIns="47073" rtlCol="0" anchor="b"/>
          <a:lstStyle>
            <a:lvl1pPr algn="l">
              <a:defRPr sz="1200"/>
            </a:lvl1pPr>
          </a:lstStyle>
          <a:p>
            <a:endParaRPr lang="en-GB"/>
          </a:p>
        </p:txBody>
      </p:sp>
      <p:sp>
        <p:nvSpPr>
          <p:cNvPr id="7" name="Slide Number Placeholder 6"/>
          <p:cNvSpPr>
            <a:spLocks noGrp="1"/>
          </p:cNvSpPr>
          <p:nvPr>
            <p:ph type="sldNum" sz="quarter" idx="5"/>
          </p:nvPr>
        </p:nvSpPr>
        <p:spPr>
          <a:xfrm>
            <a:off x="3983687" y="9655146"/>
            <a:ext cx="3048874" cy="509618"/>
          </a:xfrm>
          <a:prstGeom prst="rect">
            <a:avLst/>
          </a:prstGeom>
        </p:spPr>
        <p:txBody>
          <a:bodyPr vert="horz" lIns="94147" tIns="47073" rIns="94147" bIns="47073" rtlCol="0" anchor="b"/>
          <a:lstStyle>
            <a:lvl1pPr algn="r">
              <a:defRPr sz="1200"/>
            </a:lvl1pPr>
          </a:lstStyle>
          <a:p>
            <a:fld id="{11BF836B-9372-4A77-AA5D-0A65D07C82BE}" type="slidenum">
              <a:rPr lang="en-GB" smtClean="0"/>
              <a:t>‹#›</a:t>
            </a:fld>
            <a:endParaRPr lang="en-GB"/>
          </a:p>
        </p:txBody>
      </p:sp>
    </p:spTree>
    <p:extLst>
      <p:ext uri="{BB962C8B-B14F-4D97-AF65-F5344CB8AC3E}">
        <p14:creationId xmlns:p14="http://schemas.microsoft.com/office/powerpoint/2010/main" val="750136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F836B-9372-4A77-AA5D-0A65D07C82BE}" type="slidenum">
              <a:rPr lang="en-GB" smtClean="0"/>
              <a:t>1</a:t>
            </a:fld>
            <a:endParaRPr lang="en-GB"/>
          </a:p>
        </p:txBody>
      </p:sp>
    </p:spTree>
    <p:extLst>
      <p:ext uri="{BB962C8B-B14F-4D97-AF65-F5344CB8AC3E}">
        <p14:creationId xmlns:p14="http://schemas.microsoft.com/office/powerpoint/2010/main" val="3426544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F836B-9372-4A77-AA5D-0A65D07C82BE}" type="slidenum">
              <a:rPr lang="en-GB" smtClean="0"/>
              <a:t>10</a:t>
            </a:fld>
            <a:endParaRPr lang="en-GB"/>
          </a:p>
        </p:txBody>
      </p:sp>
    </p:spTree>
    <p:extLst>
      <p:ext uri="{BB962C8B-B14F-4D97-AF65-F5344CB8AC3E}">
        <p14:creationId xmlns:p14="http://schemas.microsoft.com/office/powerpoint/2010/main" val="33615805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466">
              <a:defRPr/>
            </a:pPr>
            <a:r>
              <a:rPr lang="en-GB" dirty="0"/>
              <a:t>We will aim to listen to your child read as often as we can (once a week)– children will be reading in daily phonics lessons so we also listen to them at this time.</a:t>
            </a:r>
          </a:p>
          <a:p>
            <a:pPr defTabSz="941466">
              <a:defRPr/>
            </a:pPr>
            <a:endParaRPr lang="en-GB" dirty="0"/>
          </a:p>
          <a:p>
            <a:pPr defTabSz="941466">
              <a:defRPr/>
            </a:pPr>
            <a:r>
              <a:rPr lang="en-GB" dirty="0"/>
              <a:t>Daily reading – at least 10 minutes per day. Little and often goes a long way. The more children practice reading the easier it becomes – become more fluent and recognise words quicker. Once they become more fluent the more motivated they are/ get more enjoyment out of reading – not so much of a chore anymore.</a:t>
            </a:r>
          </a:p>
          <a:p>
            <a:pPr defTabSz="941466">
              <a:defRPr/>
            </a:pPr>
            <a:endParaRPr lang="en-GB" dirty="0"/>
          </a:p>
          <a:p>
            <a:pPr defTabSz="941466">
              <a:defRPr/>
            </a:pPr>
            <a:r>
              <a:rPr lang="en-GB" dirty="0"/>
              <a:t>Parents are their child’s most influential teacher – play a big part in their reading journey – modelling a love for books and stories, encouraging them to love books too. </a:t>
            </a:r>
          </a:p>
          <a:p>
            <a:pPr defTabSz="941466">
              <a:defRPr/>
            </a:pPr>
            <a:r>
              <a:rPr lang="en-GB" dirty="0"/>
              <a:t>Looking after and caring for our books – sharing the same attitude at home – consistency</a:t>
            </a:r>
          </a:p>
          <a:p>
            <a:endParaRPr lang="en-GB" dirty="0"/>
          </a:p>
        </p:txBody>
      </p:sp>
      <p:sp>
        <p:nvSpPr>
          <p:cNvPr id="4" name="Slide Number Placeholder 3"/>
          <p:cNvSpPr>
            <a:spLocks noGrp="1"/>
          </p:cNvSpPr>
          <p:nvPr>
            <p:ph type="sldNum" sz="quarter" idx="5"/>
          </p:nvPr>
        </p:nvSpPr>
        <p:spPr/>
        <p:txBody>
          <a:bodyPr/>
          <a:lstStyle/>
          <a:p>
            <a:fld id="{11BF836B-9372-4A77-AA5D-0A65D07C82BE}" type="slidenum">
              <a:rPr lang="en-GB" smtClean="0"/>
              <a:t>11</a:t>
            </a:fld>
            <a:endParaRPr lang="en-GB"/>
          </a:p>
        </p:txBody>
      </p:sp>
    </p:spTree>
    <p:extLst>
      <p:ext uri="{BB962C8B-B14F-4D97-AF65-F5344CB8AC3E}">
        <p14:creationId xmlns:p14="http://schemas.microsoft.com/office/powerpoint/2010/main" val="2166053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t>DAILY READING – Every child has (will have soon!!) a Pupil Planner with a dedicated space to record children’s reading at home. </a:t>
            </a:r>
          </a:p>
          <a:p>
            <a:r>
              <a:rPr lang="en-GB" sz="1100" dirty="0"/>
              <a:t>Should be filled in when children read or are read to. This enables us to see how much reading is being done at home. </a:t>
            </a:r>
          </a:p>
          <a:p>
            <a:r>
              <a:rPr lang="en-GB" sz="1100" dirty="0"/>
              <a:t>Each entry needs: </a:t>
            </a:r>
            <a:r>
              <a:rPr lang="en-GB" sz="1100" b="1" i="1" dirty="0"/>
              <a:t>the book being read</a:t>
            </a:r>
          </a:p>
          <a:p>
            <a:r>
              <a:rPr lang="en-GB" sz="1100" b="1" i="1" dirty="0"/>
              <a:t>what/ how much was read</a:t>
            </a:r>
          </a:p>
          <a:p>
            <a:r>
              <a:rPr lang="en-GB" sz="1100" b="1" i="1" dirty="0"/>
              <a:t>any comments about how they got on – any sounds/ words that they struggled with so we can work on these in school, positive comments too – how well they read, what they enjoyed about the book/ didn’t enjoy so much</a:t>
            </a:r>
          </a:p>
          <a:p>
            <a:r>
              <a:rPr lang="en-GB" sz="1100" dirty="0"/>
              <a:t>Books are changed Monday and Wednesday – Monday we changed the RWI phonics book, Wednesday we change their other book which will be at their phonics level.</a:t>
            </a:r>
          </a:p>
          <a:p>
            <a:r>
              <a:rPr lang="en-GB" sz="1100" dirty="0"/>
              <a:t>Library books will also be returned and changed on Monday. Please remember to bring these in on Monday otherwise we cannot give your child a new book.</a:t>
            </a:r>
          </a:p>
          <a:p>
            <a:r>
              <a:rPr lang="en-GB" sz="1100" dirty="0"/>
              <a:t>Easier to make sure that all books are in the bag every day to avoid problems.</a:t>
            </a:r>
          </a:p>
          <a:p>
            <a:r>
              <a:rPr lang="en-GB" sz="1100" dirty="0"/>
              <a:t>TOPIC – project can be found same place as curriculum map</a:t>
            </a:r>
          </a:p>
          <a:p>
            <a:pPr defTabSz="941466">
              <a:defRPr/>
            </a:pPr>
            <a:r>
              <a:rPr lang="en-GB" sz="1100" dirty="0"/>
              <a:t>WEEKLY MATHS – link to current learning – posted to google classroom </a:t>
            </a:r>
            <a:r>
              <a:rPr lang="en-GB" sz="1100" b="1" i="1" u="sng" dirty="0"/>
              <a:t>every Thursday – hand in on google classroom – any problems with accessing the work pls let me know</a:t>
            </a:r>
          </a:p>
          <a:p>
            <a:r>
              <a:rPr lang="en-GB" sz="1100" dirty="0"/>
              <a:t>SPELLINGS – posted weekly on Google Classroom</a:t>
            </a:r>
          </a:p>
        </p:txBody>
      </p:sp>
      <p:sp>
        <p:nvSpPr>
          <p:cNvPr id="4" name="Slide Number Placeholder 3"/>
          <p:cNvSpPr>
            <a:spLocks noGrp="1"/>
          </p:cNvSpPr>
          <p:nvPr>
            <p:ph type="sldNum" sz="quarter" idx="5"/>
          </p:nvPr>
        </p:nvSpPr>
        <p:spPr/>
        <p:txBody>
          <a:bodyPr/>
          <a:lstStyle/>
          <a:p>
            <a:fld id="{11BF836B-9372-4A77-AA5D-0A65D07C82BE}" type="slidenum">
              <a:rPr lang="en-GB" smtClean="0"/>
              <a:t>12</a:t>
            </a:fld>
            <a:endParaRPr lang="en-GB"/>
          </a:p>
        </p:txBody>
      </p:sp>
    </p:spTree>
    <p:extLst>
      <p:ext uri="{BB962C8B-B14F-4D97-AF65-F5344CB8AC3E}">
        <p14:creationId xmlns:p14="http://schemas.microsoft.com/office/powerpoint/2010/main" val="326116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Equipped – planners, PE kit, books in bags/ school</a:t>
            </a:r>
          </a:p>
          <a:p>
            <a:r>
              <a:rPr lang="en-GB" dirty="0"/>
              <a:t>Being on time – 8:45 – 8:55</a:t>
            </a:r>
          </a:p>
          <a:p>
            <a:r>
              <a:rPr lang="en-GB" dirty="0"/>
              <a:t>Snacks – Y1 children are given a piece of fruit which they eat during morning story time.</a:t>
            </a:r>
          </a:p>
          <a:p>
            <a:r>
              <a:rPr lang="en-GB" dirty="0"/>
              <a:t>Milk – Must sign your child up for milk – put them on the milk list.</a:t>
            </a:r>
          </a:p>
          <a:p>
            <a:r>
              <a:rPr lang="en-GB" dirty="0"/>
              <a:t>E-safety – Y1 computing focus on internet safety this half term</a:t>
            </a:r>
          </a:p>
          <a:p>
            <a:r>
              <a:rPr lang="en-GB" dirty="0"/>
              <a:t>Newsletters – every Friday </a:t>
            </a:r>
          </a:p>
          <a:p>
            <a:endParaRPr lang="en-GB" dirty="0"/>
          </a:p>
        </p:txBody>
      </p:sp>
      <p:sp>
        <p:nvSpPr>
          <p:cNvPr id="4" name="Slide Number Placeholder 3"/>
          <p:cNvSpPr>
            <a:spLocks noGrp="1"/>
          </p:cNvSpPr>
          <p:nvPr>
            <p:ph type="sldNum" sz="quarter" idx="5"/>
          </p:nvPr>
        </p:nvSpPr>
        <p:spPr/>
        <p:txBody>
          <a:bodyPr/>
          <a:lstStyle/>
          <a:p>
            <a:fld id="{11BF836B-9372-4A77-AA5D-0A65D07C82BE}" type="slidenum">
              <a:rPr lang="en-GB" smtClean="0"/>
              <a:t>13</a:t>
            </a:fld>
            <a:endParaRPr lang="en-GB"/>
          </a:p>
        </p:txBody>
      </p:sp>
    </p:spTree>
    <p:extLst>
      <p:ext uri="{BB962C8B-B14F-4D97-AF65-F5344CB8AC3E}">
        <p14:creationId xmlns:p14="http://schemas.microsoft.com/office/powerpoint/2010/main" val="23240654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Planner – who is picking up your child if it is someone different, uniform, general questions</a:t>
            </a:r>
          </a:p>
          <a:p>
            <a:r>
              <a:rPr lang="en-GB" dirty="0"/>
              <a:t>Letters – check google classroom often – environmentally friendly, paper free!! – little reminders (mufti days, etc)</a:t>
            </a:r>
          </a:p>
          <a:p>
            <a:r>
              <a:rPr lang="en-GB" dirty="0"/>
              <a:t>Year group notice boards on website</a:t>
            </a:r>
          </a:p>
          <a:p>
            <a:r>
              <a:rPr lang="en-GB" dirty="0"/>
              <a:t>Gate – can be quite a hectic time!! Maybe not best time for a chat but can always catch me then, ask a quick question, etc</a:t>
            </a:r>
          </a:p>
        </p:txBody>
      </p:sp>
      <p:sp>
        <p:nvSpPr>
          <p:cNvPr id="4" name="Slide Number Placeholder 3"/>
          <p:cNvSpPr>
            <a:spLocks noGrp="1"/>
          </p:cNvSpPr>
          <p:nvPr>
            <p:ph type="sldNum" sz="quarter" idx="5"/>
          </p:nvPr>
        </p:nvSpPr>
        <p:spPr/>
        <p:txBody>
          <a:bodyPr/>
          <a:lstStyle/>
          <a:p>
            <a:fld id="{11BF836B-9372-4A77-AA5D-0A65D07C82BE}" type="slidenum">
              <a:rPr lang="en-GB" smtClean="0"/>
              <a:t>14</a:t>
            </a:fld>
            <a:endParaRPr lang="en-GB"/>
          </a:p>
        </p:txBody>
      </p:sp>
    </p:spTree>
    <p:extLst>
      <p:ext uri="{BB962C8B-B14F-4D97-AF65-F5344CB8AC3E}">
        <p14:creationId xmlns:p14="http://schemas.microsoft.com/office/powerpoint/2010/main" val="2773751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F836B-9372-4A77-AA5D-0A65D07C82BE}" type="slidenum">
              <a:rPr lang="en-GB" smtClean="0"/>
              <a:t>15</a:t>
            </a:fld>
            <a:endParaRPr lang="en-GB"/>
          </a:p>
        </p:txBody>
      </p:sp>
    </p:spTree>
    <p:extLst>
      <p:ext uri="{BB962C8B-B14F-4D97-AF65-F5344CB8AC3E}">
        <p14:creationId xmlns:p14="http://schemas.microsoft.com/office/powerpoint/2010/main" val="244966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F836B-9372-4A77-AA5D-0A65D07C82BE}" type="slidenum">
              <a:rPr lang="en-GB" smtClean="0"/>
              <a:t>2</a:t>
            </a:fld>
            <a:endParaRPr lang="en-GB"/>
          </a:p>
        </p:txBody>
      </p:sp>
    </p:spTree>
    <p:extLst>
      <p:ext uri="{BB962C8B-B14F-4D97-AF65-F5344CB8AC3E}">
        <p14:creationId xmlns:p14="http://schemas.microsoft.com/office/powerpoint/2010/main" val="79546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525" indent="-176525">
              <a:buFontTx/>
              <a:buChar char="-"/>
            </a:pPr>
            <a:r>
              <a:rPr lang="en-GB" dirty="0"/>
              <a:t>Challenging themselves – attempting harder activities to push themselves, not always going for the thing that they know they can do</a:t>
            </a:r>
          </a:p>
          <a:p>
            <a:pPr marL="176525" indent="-176525">
              <a:buFontTx/>
              <a:buChar char="-"/>
            </a:pPr>
            <a:r>
              <a:rPr lang="en-GB" dirty="0"/>
              <a:t>Rewards – house points, stickers, praise</a:t>
            </a:r>
          </a:p>
        </p:txBody>
      </p:sp>
      <p:sp>
        <p:nvSpPr>
          <p:cNvPr id="4" name="Slide Number Placeholder 3"/>
          <p:cNvSpPr>
            <a:spLocks noGrp="1"/>
          </p:cNvSpPr>
          <p:nvPr>
            <p:ph type="sldNum" sz="quarter" idx="5"/>
          </p:nvPr>
        </p:nvSpPr>
        <p:spPr/>
        <p:txBody>
          <a:bodyPr/>
          <a:lstStyle/>
          <a:p>
            <a:fld id="{11BF836B-9372-4A77-AA5D-0A65D07C82BE}" type="slidenum">
              <a:rPr lang="en-GB" smtClean="0"/>
              <a:t>3</a:t>
            </a:fld>
            <a:endParaRPr lang="en-GB"/>
          </a:p>
        </p:txBody>
      </p:sp>
    </p:spTree>
    <p:extLst>
      <p:ext uri="{BB962C8B-B14F-4D97-AF65-F5344CB8AC3E}">
        <p14:creationId xmlns:p14="http://schemas.microsoft.com/office/powerpoint/2010/main" val="3583317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Daily phonics and maths lessons</a:t>
            </a:r>
          </a:p>
          <a:p>
            <a:r>
              <a:rPr lang="en-GB" dirty="0"/>
              <a:t>RE – study Christianity and Judaism in Y1</a:t>
            </a:r>
          </a:p>
          <a:p>
            <a:r>
              <a:rPr lang="en-GB" dirty="0"/>
              <a:t>History/ geography – embedded within the topic lessons</a:t>
            </a:r>
          </a:p>
          <a:p>
            <a:r>
              <a:rPr lang="en-GB" dirty="0"/>
              <a:t>Art – class artist, family portraits</a:t>
            </a:r>
          </a:p>
          <a:p>
            <a:r>
              <a:rPr lang="en-GB" dirty="0"/>
              <a:t>PSHE – being me in my world – being safe</a:t>
            </a:r>
          </a:p>
          <a:p>
            <a:r>
              <a:rPr lang="en-GB" b="1" i="1" dirty="0"/>
              <a:t>Explain where you can find the curriculum maps</a:t>
            </a:r>
          </a:p>
        </p:txBody>
      </p:sp>
      <p:sp>
        <p:nvSpPr>
          <p:cNvPr id="4" name="Slide Number Placeholder 3"/>
          <p:cNvSpPr>
            <a:spLocks noGrp="1"/>
          </p:cNvSpPr>
          <p:nvPr>
            <p:ph type="sldNum" sz="quarter" idx="5"/>
          </p:nvPr>
        </p:nvSpPr>
        <p:spPr/>
        <p:txBody>
          <a:bodyPr/>
          <a:lstStyle/>
          <a:p>
            <a:fld id="{11BF836B-9372-4A77-AA5D-0A65D07C82BE}" type="slidenum">
              <a:rPr lang="en-GB" smtClean="0"/>
              <a:t>4</a:t>
            </a:fld>
            <a:endParaRPr lang="en-GB"/>
          </a:p>
        </p:txBody>
      </p:sp>
    </p:spTree>
    <p:extLst>
      <p:ext uri="{BB962C8B-B14F-4D97-AF65-F5344CB8AC3E}">
        <p14:creationId xmlns:p14="http://schemas.microsoft.com/office/powerpoint/2010/main" val="1016182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F836B-9372-4A77-AA5D-0A65D07C82BE}" type="slidenum">
              <a:rPr lang="en-GB" smtClean="0"/>
              <a:t>5</a:t>
            </a:fld>
            <a:endParaRPr lang="en-GB"/>
          </a:p>
        </p:txBody>
      </p:sp>
    </p:spTree>
    <p:extLst>
      <p:ext uri="{BB962C8B-B14F-4D97-AF65-F5344CB8AC3E}">
        <p14:creationId xmlns:p14="http://schemas.microsoft.com/office/powerpoint/2010/main" val="1436799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Memory Box – History – looking at the past, diary entries</a:t>
            </a:r>
          </a:p>
          <a:p>
            <a:r>
              <a:rPr lang="en-GB" dirty="0"/>
              <a:t>Major Glad, Major Dizzy - </a:t>
            </a:r>
            <a:r>
              <a:rPr lang="en-GB" dirty="0"/>
              <a:t>based on the true discovery of a hidden hoard of Victorian toys under the author's floor. It will introduce some of the milestones of recent British history and hopefully interest children in tracing the past through found objects and old photographs.</a:t>
            </a:r>
            <a:endParaRPr lang="en-GB" dirty="0"/>
          </a:p>
        </p:txBody>
      </p:sp>
      <p:sp>
        <p:nvSpPr>
          <p:cNvPr id="4" name="Slide Number Placeholder 3"/>
          <p:cNvSpPr>
            <a:spLocks noGrp="1"/>
          </p:cNvSpPr>
          <p:nvPr>
            <p:ph type="sldNum" sz="quarter" idx="5"/>
          </p:nvPr>
        </p:nvSpPr>
        <p:spPr/>
        <p:txBody>
          <a:bodyPr/>
          <a:lstStyle/>
          <a:p>
            <a:fld id="{11BF836B-9372-4A77-AA5D-0A65D07C82BE}" type="slidenum">
              <a:rPr lang="en-GB" smtClean="0"/>
              <a:t>6</a:t>
            </a:fld>
            <a:endParaRPr lang="en-GB"/>
          </a:p>
        </p:txBody>
      </p:sp>
    </p:spTree>
    <p:extLst>
      <p:ext uri="{BB962C8B-B14F-4D97-AF65-F5344CB8AC3E}">
        <p14:creationId xmlns:p14="http://schemas.microsoft.com/office/powerpoint/2010/main" val="4091423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F836B-9372-4A77-AA5D-0A65D07C82BE}" type="slidenum">
              <a:rPr lang="en-GB" smtClean="0"/>
              <a:t>7</a:t>
            </a:fld>
            <a:endParaRPr lang="en-GB"/>
          </a:p>
        </p:txBody>
      </p:sp>
    </p:spTree>
    <p:extLst>
      <p:ext uri="{BB962C8B-B14F-4D97-AF65-F5344CB8AC3E}">
        <p14:creationId xmlns:p14="http://schemas.microsoft.com/office/powerpoint/2010/main" val="2860484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F836B-9372-4A77-AA5D-0A65D07C82BE}" type="slidenum">
              <a:rPr lang="en-GB" smtClean="0"/>
              <a:t>8</a:t>
            </a:fld>
            <a:endParaRPr lang="en-GB"/>
          </a:p>
        </p:txBody>
      </p:sp>
    </p:spTree>
    <p:extLst>
      <p:ext uri="{BB962C8B-B14F-4D97-AF65-F5344CB8AC3E}">
        <p14:creationId xmlns:p14="http://schemas.microsoft.com/office/powerpoint/2010/main" val="1176658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BF836B-9372-4A77-AA5D-0A65D07C82BE}" type="slidenum">
              <a:rPr lang="en-GB" smtClean="0"/>
              <a:t>9</a:t>
            </a:fld>
            <a:endParaRPr lang="en-GB"/>
          </a:p>
        </p:txBody>
      </p:sp>
    </p:spTree>
    <p:extLst>
      <p:ext uri="{BB962C8B-B14F-4D97-AF65-F5344CB8AC3E}">
        <p14:creationId xmlns:p14="http://schemas.microsoft.com/office/powerpoint/2010/main" val="170194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024F72B-CEAC-4436-9B45-77677FCAFF05}"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4F828-C076-4765-B3C0-EB4F208E21F5}" type="slidenum">
              <a:rPr lang="en-GB" smtClean="0"/>
              <a:t>‹#›</a:t>
            </a:fld>
            <a:endParaRPr lang="en-GB"/>
          </a:p>
        </p:txBody>
      </p:sp>
    </p:spTree>
    <p:extLst>
      <p:ext uri="{BB962C8B-B14F-4D97-AF65-F5344CB8AC3E}">
        <p14:creationId xmlns:p14="http://schemas.microsoft.com/office/powerpoint/2010/main" val="54913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24F72B-CEAC-4436-9B45-77677FCAFF05}"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4F828-C076-4765-B3C0-EB4F208E21F5}" type="slidenum">
              <a:rPr lang="en-GB" smtClean="0"/>
              <a:t>‹#›</a:t>
            </a:fld>
            <a:endParaRPr lang="en-GB"/>
          </a:p>
        </p:txBody>
      </p:sp>
    </p:spTree>
    <p:extLst>
      <p:ext uri="{BB962C8B-B14F-4D97-AF65-F5344CB8AC3E}">
        <p14:creationId xmlns:p14="http://schemas.microsoft.com/office/powerpoint/2010/main" val="802461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24F72B-CEAC-4436-9B45-77677FCAFF05}"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4F828-C076-4765-B3C0-EB4F208E21F5}" type="slidenum">
              <a:rPr lang="en-GB" smtClean="0"/>
              <a:t>‹#›</a:t>
            </a:fld>
            <a:endParaRPr lang="en-GB"/>
          </a:p>
        </p:txBody>
      </p:sp>
    </p:spTree>
    <p:extLst>
      <p:ext uri="{BB962C8B-B14F-4D97-AF65-F5344CB8AC3E}">
        <p14:creationId xmlns:p14="http://schemas.microsoft.com/office/powerpoint/2010/main" val="3574349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024F72B-CEAC-4436-9B45-77677FCAFF05}"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4F828-C076-4765-B3C0-EB4F208E21F5}" type="slidenum">
              <a:rPr lang="en-GB" smtClean="0"/>
              <a:t>‹#›</a:t>
            </a:fld>
            <a:endParaRPr lang="en-GB"/>
          </a:p>
        </p:txBody>
      </p:sp>
    </p:spTree>
    <p:extLst>
      <p:ext uri="{BB962C8B-B14F-4D97-AF65-F5344CB8AC3E}">
        <p14:creationId xmlns:p14="http://schemas.microsoft.com/office/powerpoint/2010/main" val="1907378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24F72B-CEAC-4436-9B45-77677FCAFF05}" type="datetimeFigureOut">
              <a:rPr lang="en-GB" smtClean="0"/>
              <a:t>14/09/2021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CA4F828-C076-4765-B3C0-EB4F208E21F5}" type="slidenum">
              <a:rPr lang="en-GB" smtClean="0"/>
              <a:t>‹#›</a:t>
            </a:fld>
            <a:endParaRPr lang="en-GB"/>
          </a:p>
        </p:txBody>
      </p:sp>
    </p:spTree>
    <p:extLst>
      <p:ext uri="{BB962C8B-B14F-4D97-AF65-F5344CB8AC3E}">
        <p14:creationId xmlns:p14="http://schemas.microsoft.com/office/powerpoint/2010/main" val="50821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024F72B-CEAC-4436-9B45-77677FCAFF05}" type="datetimeFigureOut">
              <a:rPr lang="en-GB" smtClean="0"/>
              <a:t>14/09/2021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A4F828-C076-4765-B3C0-EB4F208E21F5}" type="slidenum">
              <a:rPr lang="en-GB" smtClean="0"/>
              <a:t>‹#›</a:t>
            </a:fld>
            <a:endParaRPr lang="en-GB"/>
          </a:p>
        </p:txBody>
      </p:sp>
    </p:spTree>
    <p:extLst>
      <p:ext uri="{BB962C8B-B14F-4D97-AF65-F5344CB8AC3E}">
        <p14:creationId xmlns:p14="http://schemas.microsoft.com/office/powerpoint/2010/main" val="2646329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024F72B-CEAC-4436-9B45-77677FCAFF05}" type="datetimeFigureOut">
              <a:rPr lang="en-GB" smtClean="0"/>
              <a:t>14/09/2021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CA4F828-C076-4765-B3C0-EB4F208E21F5}" type="slidenum">
              <a:rPr lang="en-GB" smtClean="0"/>
              <a:t>‹#›</a:t>
            </a:fld>
            <a:endParaRPr lang="en-GB"/>
          </a:p>
        </p:txBody>
      </p:sp>
    </p:spTree>
    <p:extLst>
      <p:ext uri="{BB962C8B-B14F-4D97-AF65-F5344CB8AC3E}">
        <p14:creationId xmlns:p14="http://schemas.microsoft.com/office/powerpoint/2010/main" val="265903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024F72B-CEAC-4436-9B45-77677FCAFF05}" type="datetimeFigureOut">
              <a:rPr lang="en-GB" smtClean="0"/>
              <a:t>14/09/2021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CA4F828-C076-4765-B3C0-EB4F208E21F5}" type="slidenum">
              <a:rPr lang="en-GB" smtClean="0"/>
              <a:t>‹#›</a:t>
            </a:fld>
            <a:endParaRPr lang="en-GB"/>
          </a:p>
        </p:txBody>
      </p:sp>
    </p:spTree>
    <p:extLst>
      <p:ext uri="{BB962C8B-B14F-4D97-AF65-F5344CB8AC3E}">
        <p14:creationId xmlns:p14="http://schemas.microsoft.com/office/powerpoint/2010/main" val="22179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24F72B-CEAC-4436-9B45-77677FCAFF05}" type="datetimeFigureOut">
              <a:rPr lang="en-GB" smtClean="0"/>
              <a:t>14/09/2021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CA4F828-C076-4765-B3C0-EB4F208E21F5}" type="slidenum">
              <a:rPr lang="en-GB" smtClean="0"/>
              <a:t>‹#›</a:t>
            </a:fld>
            <a:endParaRPr lang="en-GB"/>
          </a:p>
        </p:txBody>
      </p:sp>
    </p:spTree>
    <p:extLst>
      <p:ext uri="{BB962C8B-B14F-4D97-AF65-F5344CB8AC3E}">
        <p14:creationId xmlns:p14="http://schemas.microsoft.com/office/powerpoint/2010/main" val="107928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24F72B-CEAC-4436-9B45-77677FCAFF05}" type="datetimeFigureOut">
              <a:rPr lang="en-GB" smtClean="0"/>
              <a:t>14/09/2021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A4F828-C076-4765-B3C0-EB4F208E21F5}" type="slidenum">
              <a:rPr lang="en-GB" smtClean="0"/>
              <a:t>‹#›</a:t>
            </a:fld>
            <a:endParaRPr lang="en-GB"/>
          </a:p>
        </p:txBody>
      </p:sp>
    </p:spTree>
    <p:extLst>
      <p:ext uri="{BB962C8B-B14F-4D97-AF65-F5344CB8AC3E}">
        <p14:creationId xmlns:p14="http://schemas.microsoft.com/office/powerpoint/2010/main" val="273567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24F72B-CEAC-4436-9B45-77677FCAFF05}" type="datetimeFigureOut">
              <a:rPr lang="en-GB" smtClean="0"/>
              <a:t>14/09/2021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CA4F828-C076-4765-B3C0-EB4F208E21F5}" type="slidenum">
              <a:rPr lang="en-GB" smtClean="0"/>
              <a:t>‹#›</a:t>
            </a:fld>
            <a:endParaRPr lang="en-GB"/>
          </a:p>
        </p:txBody>
      </p:sp>
    </p:spTree>
    <p:extLst>
      <p:ext uri="{BB962C8B-B14F-4D97-AF65-F5344CB8AC3E}">
        <p14:creationId xmlns:p14="http://schemas.microsoft.com/office/powerpoint/2010/main" val="1183735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24F72B-CEAC-4436-9B45-77677FCAFF05}" type="datetimeFigureOut">
              <a:rPr lang="en-GB" smtClean="0"/>
              <a:t>14/09/2021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A4F828-C076-4765-B3C0-EB4F208E21F5}" type="slidenum">
              <a:rPr lang="en-GB" smtClean="0"/>
              <a:t>‹#›</a:t>
            </a:fld>
            <a:endParaRPr lang="en-GB"/>
          </a:p>
        </p:txBody>
      </p:sp>
    </p:spTree>
    <p:extLst>
      <p:ext uri="{BB962C8B-B14F-4D97-AF65-F5344CB8AC3E}">
        <p14:creationId xmlns:p14="http://schemas.microsoft.com/office/powerpoint/2010/main" val="1403551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williamhogarthschool.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4760" y="1365162"/>
            <a:ext cx="8465188" cy="1777284"/>
          </a:xfrm>
        </p:spPr>
        <p:txBody>
          <a:bodyPr>
            <a:normAutofit fontScale="90000"/>
          </a:bodyPr>
          <a:lstStyle/>
          <a:p>
            <a:r>
              <a:rPr lang="en-GB" b="1" dirty="0">
                <a:solidFill>
                  <a:srgbClr val="002060"/>
                </a:solidFill>
              </a:rPr>
              <a:t>Welcome to</a:t>
            </a:r>
            <a:br>
              <a:rPr lang="en-GB" b="1" dirty="0">
                <a:solidFill>
                  <a:srgbClr val="002060"/>
                </a:solidFill>
              </a:rPr>
            </a:br>
            <a:r>
              <a:rPr lang="en-GB" b="1" dirty="0">
                <a:solidFill>
                  <a:srgbClr val="002060"/>
                </a:solidFill>
              </a:rPr>
              <a:t> Meet the Teacher  </a:t>
            </a:r>
            <a:br>
              <a:rPr lang="en-GB" b="1" dirty="0">
                <a:solidFill>
                  <a:srgbClr val="002060"/>
                </a:solidFill>
              </a:rPr>
            </a:br>
            <a:r>
              <a:rPr lang="en-GB" b="1" dirty="0">
                <a:solidFill>
                  <a:srgbClr val="002060"/>
                </a:solidFill>
              </a:rPr>
              <a:t>Miss Stone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918" y="3690776"/>
            <a:ext cx="2749413" cy="2448482"/>
          </a:xfrm>
          <a:prstGeom prst="rect">
            <a:avLst/>
          </a:prstGeom>
        </p:spPr>
      </p:pic>
    </p:spTree>
    <p:extLst>
      <p:ext uri="{BB962C8B-B14F-4D97-AF65-F5344CB8AC3E}">
        <p14:creationId xmlns:p14="http://schemas.microsoft.com/office/powerpoint/2010/main" val="38236325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889" y="365125"/>
            <a:ext cx="10515600" cy="1325563"/>
          </a:xfrm>
        </p:spPr>
        <p:txBody>
          <a:bodyPr/>
          <a:lstStyle/>
          <a:p>
            <a:r>
              <a:rPr lang="en-GB" b="1" dirty="0"/>
              <a:t>Home Learning</a:t>
            </a:r>
          </a:p>
        </p:txBody>
      </p:sp>
      <p:sp>
        <p:nvSpPr>
          <p:cNvPr id="3" name="Content Placeholder 2"/>
          <p:cNvSpPr>
            <a:spLocks noGrp="1"/>
          </p:cNvSpPr>
          <p:nvPr>
            <p:ph sz="half" idx="1"/>
          </p:nvPr>
        </p:nvSpPr>
        <p:spPr>
          <a:xfrm>
            <a:off x="449317" y="1825625"/>
            <a:ext cx="5181600" cy="4564665"/>
          </a:xfrm>
        </p:spPr>
        <p:txBody>
          <a:bodyPr>
            <a:normAutofit fontScale="62500" lnSpcReduction="20000"/>
          </a:bodyPr>
          <a:lstStyle/>
          <a:p>
            <a:pPr marL="0" indent="0">
              <a:lnSpc>
                <a:spcPct val="170000"/>
              </a:lnSpc>
              <a:buNone/>
            </a:pPr>
            <a:r>
              <a:rPr lang="en-GB" sz="3100" dirty="0"/>
              <a:t>Traditional homework is scientifically proven to have very little impact on pupils learning</a:t>
            </a:r>
          </a:p>
          <a:p>
            <a:pPr marL="0" indent="0">
              <a:lnSpc>
                <a:spcPct val="170000"/>
              </a:lnSpc>
              <a:buNone/>
            </a:pPr>
            <a:endParaRPr lang="en-GB" sz="3100" dirty="0"/>
          </a:p>
          <a:p>
            <a:pPr marL="0" indent="0">
              <a:lnSpc>
                <a:spcPct val="170000"/>
              </a:lnSpc>
              <a:buNone/>
            </a:pPr>
            <a:r>
              <a:rPr lang="en-GB" sz="3100" dirty="0"/>
              <a:t>Research says that home learning which has the most impact on learning is practising basic skills through repetition and giving children ownership over what they are doing. </a:t>
            </a:r>
            <a:endParaRPr lang="en-GB" dirty="0"/>
          </a:p>
        </p:txBody>
      </p:sp>
      <p:sp>
        <p:nvSpPr>
          <p:cNvPr id="4" name="Content Placeholder 3"/>
          <p:cNvSpPr>
            <a:spLocks noGrp="1"/>
          </p:cNvSpPr>
          <p:nvPr>
            <p:ph sz="half" idx="2"/>
          </p:nvPr>
        </p:nvSpPr>
        <p:spPr>
          <a:xfrm>
            <a:off x="6382406" y="1301175"/>
            <a:ext cx="5181600" cy="3975018"/>
          </a:xfrm>
        </p:spPr>
        <p:txBody>
          <a:bodyPr>
            <a:noAutofit/>
          </a:bodyPr>
          <a:lstStyle/>
          <a:p>
            <a:pPr marL="0" indent="0">
              <a:buNone/>
            </a:pPr>
            <a:r>
              <a:rPr lang="en-GB" sz="2400" b="1" u="sng" dirty="0"/>
              <a:t>Aims of home learning </a:t>
            </a:r>
          </a:p>
          <a:p>
            <a:r>
              <a:rPr lang="en-GB" sz="2400" dirty="0"/>
              <a:t>To give children an opportunity to practice basic skills linked to learning in school</a:t>
            </a:r>
          </a:p>
          <a:p>
            <a:r>
              <a:rPr lang="en-GB" sz="2400" dirty="0"/>
              <a:t>To engage all children in learning in a cross curricular manner.</a:t>
            </a:r>
          </a:p>
          <a:p>
            <a:r>
              <a:rPr lang="en-GB" sz="2400" dirty="0"/>
              <a:t>To allow children to shine in all subject areas </a:t>
            </a:r>
          </a:p>
          <a:p>
            <a:r>
              <a:rPr lang="en-GB" sz="2400" dirty="0"/>
              <a:t>To generate pride and excitement about what they are producing.</a:t>
            </a:r>
          </a:p>
        </p:txBody>
      </p:sp>
    </p:spTree>
    <p:extLst>
      <p:ext uri="{BB962C8B-B14F-4D97-AF65-F5344CB8AC3E}">
        <p14:creationId xmlns:p14="http://schemas.microsoft.com/office/powerpoint/2010/main" val="860483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5744" y="431582"/>
            <a:ext cx="10344150" cy="4564340"/>
          </a:xfrm>
        </p:spPr>
        <p:txBody>
          <a:bodyPr>
            <a:normAutofit/>
          </a:bodyPr>
          <a:lstStyle/>
          <a:p>
            <a:pPr marL="0" indent="0">
              <a:buNone/>
            </a:pPr>
            <a:r>
              <a:rPr lang="en-GB" b="1" u="sng" dirty="0"/>
              <a:t>Reading </a:t>
            </a:r>
          </a:p>
          <a:p>
            <a:pPr marL="0" indent="0">
              <a:buNone/>
            </a:pPr>
            <a:r>
              <a:rPr lang="en-GB" sz="1800" dirty="0"/>
              <a:t>Reading at home, whether to an adult, with an adult, or being read to by an adult is the most important form of homework.</a:t>
            </a:r>
          </a:p>
          <a:p>
            <a:pPr marL="0" indent="0">
              <a:buNone/>
            </a:pPr>
            <a:r>
              <a:rPr lang="en-GB" sz="1800" dirty="0"/>
              <a:t>Children are encouraged to read regularly for their own development and also for enjoyment.</a:t>
            </a:r>
          </a:p>
          <a:p>
            <a:pPr marL="0" indent="0">
              <a:buNone/>
            </a:pPr>
            <a:r>
              <a:rPr lang="en-GB" sz="1800" dirty="0"/>
              <a:t>The frequency that books are taken home from school varies: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886997251"/>
              </p:ext>
            </p:extLst>
          </p:nvPr>
        </p:nvGraphicFramePr>
        <p:xfrm>
          <a:off x="947737" y="2922230"/>
          <a:ext cx="10101264" cy="2834640"/>
        </p:xfrm>
        <a:graphic>
          <a:graphicData uri="http://schemas.openxmlformats.org/drawingml/2006/table">
            <a:tbl>
              <a:tblPr firstRow="1" firstCol="1" bandRow="1">
                <a:tableStyleId>{5C22544A-7EE6-4342-B048-85BDC9FD1C3A}</a:tableStyleId>
              </a:tblPr>
              <a:tblGrid>
                <a:gridCol w="1710897">
                  <a:extLst>
                    <a:ext uri="{9D8B030D-6E8A-4147-A177-3AD203B41FA5}">
                      <a16:colId xmlns:a16="http://schemas.microsoft.com/office/drawing/2014/main" val="20000"/>
                    </a:ext>
                  </a:extLst>
                </a:gridCol>
                <a:gridCol w="8390367">
                  <a:extLst>
                    <a:ext uri="{9D8B030D-6E8A-4147-A177-3AD203B41FA5}">
                      <a16:colId xmlns:a16="http://schemas.microsoft.com/office/drawing/2014/main" val="20001"/>
                    </a:ext>
                  </a:extLst>
                </a:gridCol>
              </a:tblGrid>
              <a:tr h="345909">
                <a:tc>
                  <a:txBody>
                    <a:bodyPr/>
                    <a:lstStyle/>
                    <a:p>
                      <a:pPr>
                        <a:spcBef>
                          <a:spcPts val="600"/>
                        </a:spcBef>
                        <a:spcAft>
                          <a:spcPts val="0"/>
                        </a:spcAft>
                      </a:pPr>
                      <a:r>
                        <a:rPr lang="en-GB" sz="1800" dirty="0">
                          <a:effectLst/>
                        </a:rPr>
                        <a:t>Nursery &amp; Reception</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56825" marR="56825" marT="0" marB="0"/>
                </a:tc>
                <a:tc>
                  <a:txBody>
                    <a:bodyPr/>
                    <a:lstStyle/>
                    <a:p>
                      <a:pPr>
                        <a:spcBef>
                          <a:spcPts val="600"/>
                        </a:spcBef>
                        <a:spcAft>
                          <a:spcPts val="0"/>
                        </a:spcAft>
                      </a:pPr>
                      <a:r>
                        <a:rPr lang="en-GB" sz="1800" dirty="0">
                          <a:effectLst/>
                        </a:rPr>
                        <a:t>Children will take home 2 books a week. One levelled book and one choice book that parents can read and share with them at home.  We encourage books to be re-read several times as the evidence shows this has a positive impact on children’s learning.   </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56825" marR="56825" marT="0" marB="0"/>
                </a:tc>
                <a:extLst>
                  <a:ext uri="{0D108BD9-81ED-4DB2-BD59-A6C34878D82A}">
                    <a16:rowId xmlns:a16="http://schemas.microsoft.com/office/drawing/2014/main" val="10001"/>
                  </a:ext>
                </a:extLst>
              </a:tr>
              <a:tr h="131481">
                <a:tc>
                  <a:txBody>
                    <a:bodyPr/>
                    <a:lstStyle/>
                    <a:p>
                      <a:pPr>
                        <a:spcBef>
                          <a:spcPts val="600"/>
                        </a:spcBef>
                        <a:spcAft>
                          <a:spcPts val="0"/>
                        </a:spcAft>
                      </a:pPr>
                      <a:r>
                        <a:rPr lang="en-GB" sz="1800" dirty="0">
                          <a:effectLst/>
                        </a:rPr>
                        <a:t>Years 1 &amp; 2</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56825" marR="56825" marT="0" marB="0"/>
                </a:tc>
                <a:tc>
                  <a:txBody>
                    <a:bodyPr/>
                    <a:lstStyle/>
                    <a:p>
                      <a:pPr>
                        <a:spcBef>
                          <a:spcPts val="600"/>
                        </a:spcBef>
                        <a:spcAft>
                          <a:spcPts val="0"/>
                        </a:spcAft>
                      </a:pPr>
                      <a:r>
                        <a:rPr lang="en-GB" sz="2400" b="1" i="0" dirty="0">
                          <a:effectLst/>
                        </a:rPr>
                        <a:t>Children will take home 2 levelled books a week, plus one choice book that parents can read and share with them at home.  In Year 1, children</a:t>
                      </a:r>
                      <a:r>
                        <a:rPr lang="en-GB" sz="2400" b="1" i="0" baseline="0" dirty="0">
                          <a:effectLst/>
                        </a:rPr>
                        <a:t> will take home their RWI book / pack plus another book which is at their phonics level.</a:t>
                      </a:r>
                      <a:endParaRPr lang="en-GB" sz="2400" b="1" i="0" dirty="0">
                        <a:effectLst/>
                        <a:latin typeface="Arial" panose="020B0604020202020204" pitchFamily="34" charset="0"/>
                        <a:ea typeface="MS Mincho" panose="02020609040205080304" pitchFamily="49" charset="-128"/>
                        <a:cs typeface="Times New Roman" panose="02020603050405020304" pitchFamily="18" charset="0"/>
                      </a:endParaRPr>
                    </a:p>
                  </a:txBody>
                  <a:tcPr marL="56825" marR="56825" marT="0" marB="0"/>
                </a:tc>
                <a:extLst>
                  <a:ext uri="{0D108BD9-81ED-4DB2-BD59-A6C34878D82A}">
                    <a16:rowId xmlns:a16="http://schemas.microsoft.com/office/drawing/2014/main" val="10002"/>
                  </a:ext>
                </a:extLst>
              </a:tr>
              <a:tr h="131481">
                <a:tc>
                  <a:txBody>
                    <a:bodyPr/>
                    <a:lstStyle/>
                    <a:p>
                      <a:pPr>
                        <a:spcBef>
                          <a:spcPts val="600"/>
                        </a:spcBef>
                        <a:spcAft>
                          <a:spcPts val="0"/>
                        </a:spcAft>
                      </a:pPr>
                      <a:r>
                        <a:rPr lang="en-GB" sz="1800" dirty="0">
                          <a:effectLst/>
                        </a:rPr>
                        <a:t>Years 3 - 6</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56825" marR="56825" marT="0" marB="0"/>
                </a:tc>
                <a:tc>
                  <a:txBody>
                    <a:bodyPr/>
                    <a:lstStyle/>
                    <a:p>
                      <a:pPr>
                        <a:spcBef>
                          <a:spcPts val="600"/>
                        </a:spcBef>
                        <a:spcAft>
                          <a:spcPts val="0"/>
                        </a:spcAft>
                      </a:pPr>
                      <a:r>
                        <a:rPr lang="en-GB" sz="1800" dirty="0">
                          <a:effectLst/>
                        </a:rPr>
                        <a:t>Children will independently choose a new home book. These are to be brought in daily and changed when completed.</a:t>
                      </a:r>
                      <a:endParaRPr lang="en-GB" sz="1800" dirty="0">
                        <a:effectLst/>
                        <a:latin typeface="Arial" panose="020B0604020202020204" pitchFamily="34" charset="0"/>
                        <a:ea typeface="MS Mincho" panose="02020609040205080304" pitchFamily="49" charset="-128"/>
                        <a:cs typeface="Times New Roman" panose="02020603050405020304" pitchFamily="18" charset="0"/>
                      </a:endParaRPr>
                    </a:p>
                  </a:txBody>
                  <a:tcPr marL="56825" marR="56825"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60140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387" y="463640"/>
            <a:ext cx="1451536" cy="1292661"/>
          </a:xfrm>
          <a:prstGeom prst="rect">
            <a:avLst/>
          </a:prstGeom>
        </p:spPr>
      </p:pic>
      <p:sp>
        <p:nvSpPr>
          <p:cNvPr id="6" name="TextBox 5">
            <a:extLst>
              <a:ext uri="{FF2B5EF4-FFF2-40B4-BE49-F238E27FC236}">
                <a16:creationId xmlns:a16="http://schemas.microsoft.com/office/drawing/2014/main" id="{D4D8FDBD-6D21-4DDD-B601-9D09678DEBAB}"/>
              </a:ext>
            </a:extLst>
          </p:cNvPr>
          <p:cNvSpPr txBox="1"/>
          <p:nvPr/>
        </p:nvSpPr>
        <p:spPr>
          <a:xfrm>
            <a:off x="299833" y="363057"/>
            <a:ext cx="5339255" cy="584775"/>
          </a:xfrm>
          <a:prstGeom prst="rect">
            <a:avLst/>
          </a:prstGeom>
          <a:noFill/>
        </p:spPr>
        <p:txBody>
          <a:bodyPr wrap="square" rtlCol="0">
            <a:spAutoFit/>
          </a:bodyPr>
          <a:lstStyle/>
          <a:p>
            <a:r>
              <a:rPr lang="en-GB" sz="3200" b="1" dirty="0">
                <a:solidFill>
                  <a:srgbClr val="002060"/>
                </a:solidFill>
              </a:rPr>
              <a:t>Home Learning</a:t>
            </a:r>
            <a:endParaRPr lang="en-GB" sz="3200" dirty="0"/>
          </a:p>
        </p:txBody>
      </p:sp>
      <p:sp>
        <p:nvSpPr>
          <p:cNvPr id="9" name="TextBox 8">
            <a:extLst>
              <a:ext uri="{FF2B5EF4-FFF2-40B4-BE49-F238E27FC236}">
                <a16:creationId xmlns:a16="http://schemas.microsoft.com/office/drawing/2014/main" id="{471024A9-3A42-490F-A79C-941E1A9E95B4}"/>
              </a:ext>
            </a:extLst>
          </p:cNvPr>
          <p:cNvSpPr txBox="1"/>
          <p:nvPr/>
        </p:nvSpPr>
        <p:spPr>
          <a:xfrm>
            <a:off x="462454" y="1313793"/>
            <a:ext cx="10672577" cy="39035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dirty="0"/>
              <a:t>Daily Reading – signed planners everyday</a:t>
            </a:r>
          </a:p>
          <a:p>
            <a:pPr marL="285750" indent="-285750">
              <a:lnSpc>
                <a:spcPct val="150000"/>
              </a:lnSpc>
              <a:buFont typeface="Arial" panose="020B0604020202020204" pitchFamily="34" charset="0"/>
              <a:buChar char="•"/>
            </a:pPr>
            <a:r>
              <a:rPr lang="en-GB" sz="2800" dirty="0"/>
              <a:t>Books changed – Monday and Wednesday</a:t>
            </a:r>
          </a:p>
          <a:p>
            <a:pPr marL="285750" indent="-285750">
              <a:lnSpc>
                <a:spcPct val="150000"/>
              </a:lnSpc>
              <a:buFont typeface="Arial" panose="020B0604020202020204" pitchFamily="34" charset="0"/>
              <a:buChar char="•"/>
            </a:pPr>
            <a:r>
              <a:rPr lang="en-GB" sz="2800" dirty="0"/>
              <a:t>Topic – half termly project</a:t>
            </a:r>
          </a:p>
          <a:p>
            <a:pPr marL="285750" indent="-285750">
              <a:lnSpc>
                <a:spcPct val="150000"/>
              </a:lnSpc>
              <a:buFont typeface="Arial" panose="020B0604020202020204" pitchFamily="34" charset="0"/>
              <a:buChar char="•"/>
            </a:pPr>
            <a:r>
              <a:rPr lang="en-GB" sz="2800" dirty="0"/>
              <a:t>Weekly Maths – </a:t>
            </a:r>
            <a:r>
              <a:rPr lang="en-GB" sz="2800" dirty="0" err="1"/>
              <a:t>MyMaths</a:t>
            </a:r>
            <a:r>
              <a:rPr lang="en-GB" sz="2800" dirty="0"/>
              <a:t>/ </a:t>
            </a:r>
            <a:r>
              <a:rPr lang="en-GB" sz="2800" dirty="0" err="1"/>
              <a:t>DoodleMaths</a:t>
            </a:r>
            <a:r>
              <a:rPr lang="en-GB" sz="2800" dirty="0"/>
              <a:t> </a:t>
            </a:r>
            <a:r>
              <a:rPr lang="en-GB" sz="2800" i="1" dirty="0"/>
              <a:t>or</a:t>
            </a:r>
            <a:r>
              <a:rPr lang="en-GB" sz="2800" dirty="0"/>
              <a:t> Google Classroom task</a:t>
            </a:r>
          </a:p>
          <a:p>
            <a:pPr marL="285750" indent="-285750">
              <a:lnSpc>
                <a:spcPct val="150000"/>
              </a:lnSpc>
              <a:buFont typeface="Arial" panose="020B0604020202020204" pitchFamily="34" charset="0"/>
              <a:buChar char="•"/>
            </a:pPr>
            <a:r>
              <a:rPr lang="en-GB" sz="2800" dirty="0"/>
              <a:t>Spellings – Common Exception words, phonics ‘Red words’, or words containing a certain sound that they have recently learnt/ recapped.</a:t>
            </a:r>
          </a:p>
        </p:txBody>
      </p:sp>
    </p:spTree>
    <p:extLst>
      <p:ext uri="{BB962C8B-B14F-4D97-AF65-F5344CB8AC3E}">
        <p14:creationId xmlns:p14="http://schemas.microsoft.com/office/powerpoint/2010/main" val="4110674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840" y="1262129"/>
            <a:ext cx="11595280" cy="10264461"/>
          </a:xfrm>
        </p:spPr>
        <p:txBody>
          <a:bodyPr>
            <a:normAutofit fontScale="90000"/>
          </a:bodyPr>
          <a:lstStyle/>
          <a:p>
            <a:pPr algn="l"/>
            <a:r>
              <a:rPr lang="en-GB" sz="5300" b="1" dirty="0">
                <a:solidFill>
                  <a:srgbClr val="002060"/>
                </a:solidFill>
              </a:rPr>
              <a:t>Home School Agreement</a:t>
            </a:r>
            <a:r>
              <a:rPr lang="en-GB" dirty="0"/>
              <a:t/>
            </a:r>
            <a:br>
              <a:rPr lang="en-GB" dirty="0"/>
            </a:br>
            <a:r>
              <a:rPr lang="en-GB" dirty="0"/>
              <a:t/>
            </a:r>
            <a:br>
              <a:rPr lang="en-GB" dirty="0"/>
            </a:br>
            <a:r>
              <a:rPr lang="en-GB" sz="2200" dirty="0"/>
              <a:t>Commitment to make sure your child is equipped and ready for learning</a:t>
            </a:r>
            <a:br>
              <a:rPr lang="en-GB" sz="2200" dirty="0"/>
            </a:br>
            <a:r>
              <a:rPr lang="en-GB" sz="2200" dirty="0"/>
              <a:t/>
            </a:r>
            <a:br>
              <a:rPr lang="en-GB" sz="2200" dirty="0"/>
            </a:br>
            <a:r>
              <a:rPr lang="en-GB" sz="2200" dirty="0"/>
              <a:t>Bring your child into school on time every day</a:t>
            </a:r>
            <a:br>
              <a:rPr lang="en-GB" sz="2200" dirty="0"/>
            </a:br>
            <a:r>
              <a:rPr lang="en-GB" sz="2200" dirty="0"/>
              <a:t/>
            </a:r>
            <a:br>
              <a:rPr lang="en-GB" sz="2200" dirty="0"/>
            </a:br>
            <a:r>
              <a:rPr lang="en-GB" sz="2200" dirty="0"/>
              <a:t>Healthy lunches and snacks </a:t>
            </a:r>
            <a:br>
              <a:rPr lang="en-GB" sz="2200" dirty="0"/>
            </a:br>
            <a:r>
              <a:rPr lang="en-GB" sz="2200" dirty="0"/>
              <a:t/>
            </a:r>
            <a:br>
              <a:rPr lang="en-GB" sz="2200" dirty="0"/>
            </a:br>
            <a:r>
              <a:rPr lang="en-GB" sz="2200" dirty="0"/>
              <a:t>Daily reading and homework is completed – </a:t>
            </a:r>
            <a:r>
              <a:rPr lang="en-GB" sz="2200" i="1" dirty="0"/>
              <a:t>Google Classroom - Thursday</a:t>
            </a:r>
            <a:r>
              <a:rPr lang="en-GB" sz="2200" dirty="0"/>
              <a:t/>
            </a:r>
            <a:br>
              <a:rPr lang="en-GB" sz="2200" dirty="0"/>
            </a:br>
            <a:r>
              <a:rPr lang="en-GB" sz="2200" dirty="0"/>
              <a:t/>
            </a:r>
            <a:br>
              <a:rPr lang="en-GB" sz="2200" dirty="0"/>
            </a:br>
            <a:r>
              <a:rPr lang="en-GB" sz="2200" dirty="0"/>
              <a:t>E-safety and interest in your child’s use on social media to keep them safe</a:t>
            </a:r>
            <a:br>
              <a:rPr lang="en-GB" sz="2200" dirty="0"/>
            </a:br>
            <a:r>
              <a:rPr lang="en-GB" sz="2200" dirty="0"/>
              <a:t/>
            </a:r>
            <a:br>
              <a:rPr lang="en-GB" sz="2200" dirty="0"/>
            </a:br>
            <a:r>
              <a:rPr lang="en-GB" sz="2200" dirty="0"/>
              <a:t>Attend meetings about your child’s progress</a:t>
            </a:r>
            <a:br>
              <a:rPr lang="en-GB" sz="2200" dirty="0"/>
            </a:br>
            <a:r>
              <a:rPr lang="en-GB" sz="2200" dirty="0"/>
              <a:t/>
            </a:r>
            <a:br>
              <a:rPr lang="en-GB" sz="2200" dirty="0"/>
            </a:br>
            <a:r>
              <a:rPr lang="en-GB" sz="2200" dirty="0"/>
              <a:t>Respect the staff and other parents and families at The William Hogarth School</a:t>
            </a:r>
            <a:br>
              <a:rPr lang="en-GB" sz="2200" dirty="0"/>
            </a:br>
            <a:r>
              <a:rPr lang="en-GB" sz="2200" dirty="0"/>
              <a:t/>
            </a:r>
            <a:br>
              <a:rPr lang="en-GB" sz="2200" dirty="0"/>
            </a:br>
            <a:r>
              <a:rPr lang="en-GB" sz="2200" dirty="0"/>
              <a:t>Read newsletters on a regular basis for communication</a:t>
            </a:r>
            <a:br>
              <a:rPr lang="en-GB" sz="2200" dirty="0"/>
            </a:br>
            <a:r>
              <a:rPr lang="en-GB" sz="2200" dirty="0"/>
              <a:t/>
            </a:r>
            <a:br>
              <a:rPr lang="en-GB" sz="2200" dirty="0"/>
            </a:br>
            <a:r>
              <a:rPr lang="en-GB" sz="2200" dirty="0"/>
              <a:t>Understand we are an equal opportunities school that respects race, gender, creed and the beliefs of others.</a:t>
            </a:r>
            <a:r>
              <a:rPr lang="en-GB" sz="2700" dirty="0"/>
              <a:t/>
            </a:r>
            <a:br>
              <a:rPr lang="en-GB" sz="2700" dirty="0"/>
            </a:br>
            <a:r>
              <a:rPr lang="en-GB" sz="2700" dirty="0"/>
              <a:t/>
            </a:r>
            <a:br>
              <a:rPr lang="en-GB" sz="2700" dirty="0"/>
            </a:br>
            <a:r>
              <a:rPr lang="en-GB" sz="2700" dirty="0"/>
              <a:t/>
            </a:r>
            <a:br>
              <a:rPr lang="en-GB" sz="2700" dirty="0"/>
            </a:br>
            <a:r>
              <a:rPr lang="en-GB" sz="2700" dirty="0"/>
              <a:t/>
            </a:r>
            <a:br>
              <a:rPr lang="en-GB" sz="2700" dirty="0"/>
            </a:br>
            <a:r>
              <a:rPr lang="en-GB" sz="2700" dirty="0"/>
              <a:t/>
            </a:r>
            <a:br>
              <a:rPr lang="en-GB" sz="2700" dirty="0"/>
            </a:br>
            <a:r>
              <a:rPr lang="en-GB" sz="2700" dirty="0"/>
              <a:t/>
            </a:r>
            <a:br>
              <a:rPr lang="en-GB" sz="2700" dirty="0"/>
            </a:br>
            <a:r>
              <a:rPr lang="en-GB" sz="2700" dirty="0"/>
              <a:t/>
            </a:r>
            <a:br>
              <a:rPr lang="en-GB" sz="2700" dirty="0"/>
            </a:br>
            <a:r>
              <a:rPr lang="en-GB" dirty="0"/>
              <a:t/>
            </a:r>
            <a:br>
              <a:rPr lang="en-GB" dirty="0"/>
            </a:br>
            <a:r>
              <a:rPr lang="en-GB" dirty="0"/>
              <a:t/>
            </a:r>
            <a:br>
              <a:rPr lang="en-GB" dirty="0"/>
            </a:br>
            <a:r>
              <a:rPr lang="en-GB" dirty="0"/>
              <a:t/>
            </a:r>
            <a:br>
              <a:rPr lang="en-GB" dirty="0"/>
            </a:br>
            <a:r>
              <a:rPr lang="en-GB" sz="4000" dirty="0"/>
              <a:t/>
            </a:r>
            <a:br>
              <a:rPr lang="en-GB" sz="4000" dirty="0"/>
            </a:br>
            <a:endParaRPr lang="en-GB" sz="4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387" y="463640"/>
            <a:ext cx="1451536" cy="1292661"/>
          </a:xfrm>
          <a:prstGeom prst="rect">
            <a:avLst/>
          </a:prstGeom>
        </p:spPr>
      </p:pic>
    </p:spTree>
    <p:extLst>
      <p:ext uri="{BB962C8B-B14F-4D97-AF65-F5344CB8AC3E}">
        <p14:creationId xmlns:p14="http://schemas.microsoft.com/office/powerpoint/2010/main" val="1535083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43944"/>
            <a:ext cx="10106642" cy="6214056"/>
          </a:xfrm>
        </p:spPr>
        <p:txBody>
          <a:bodyPr>
            <a:normAutofit fontScale="90000"/>
          </a:bodyPr>
          <a:lstStyle/>
          <a:p>
            <a:pPr algn="l"/>
            <a:r>
              <a:rPr lang="en-GB" b="1" dirty="0">
                <a:solidFill>
                  <a:srgbClr val="002060"/>
                </a:solidFill>
              </a:rPr>
              <a:t>Communication</a:t>
            </a:r>
            <a:r>
              <a:rPr lang="en-GB" dirty="0"/>
              <a:t/>
            </a:r>
            <a:br>
              <a:rPr lang="en-GB" dirty="0"/>
            </a:br>
            <a:r>
              <a:rPr lang="en-GB" dirty="0"/>
              <a:t/>
            </a:r>
            <a:br>
              <a:rPr lang="en-GB" dirty="0"/>
            </a:br>
            <a:r>
              <a:rPr lang="en-GB" sz="3200" dirty="0"/>
              <a:t>Weekly newsletters</a:t>
            </a:r>
            <a:br>
              <a:rPr lang="en-GB" sz="3200" dirty="0"/>
            </a:br>
            <a:r>
              <a:rPr lang="en-GB" sz="3200" dirty="0"/>
              <a:t>Communication through planner</a:t>
            </a:r>
            <a:br>
              <a:rPr lang="en-GB" sz="3200" dirty="0"/>
            </a:br>
            <a:r>
              <a:rPr lang="en-GB" sz="3200" dirty="0"/>
              <a:t>Parent teacher meetings</a:t>
            </a:r>
            <a:br>
              <a:rPr lang="en-GB" sz="3200" dirty="0"/>
            </a:br>
            <a:r>
              <a:rPr lang="en-GB" sz="3200" dirty="0"/>
              <a:t>Letters – </a:t>
            </a:r>
            <a:r>
              <a:rPr lang="en-GB" sz="3200" i="1" dirty="0"/>
              <a:t>Google Classroom</a:t>
            </a:r>
            <a:r>
              <a:rPr lang="en-GB" sz="3200" dirty="0"/>
              <a:t/>
            </a:r>
            <a:br>
              <a:rPr lang="en-GB" sz="3200" dirty="0"/>
            </a:br>
            <a:r>
              <a:rPr lang="en-GB" sz="3200" dirty="0"/>
              <a:t>Information sessions for parents</a:t>
            </a:r>
            <a:br>
              <a:rPr lang="en-GB" sz="3200" dirty="0"/>
            </a:br>
            <a:r>
              <a:rPr lang="en-GB" sz="3200" dirty="0"/>
              <a:t>Notice Boards</a:t>
            </a:r>
            <a:br>
              <a:rPr lang="en-GB" sz="3200" dirty="0"/>
            </a:br>
            <a:r>
              <a:rPr lang="en-GB" sz="3200" dirty="0"/>
              <a:t/>
            </a:r>
            <a:br>
              <a:rPr lang="en-GB" sz="3200" dirty="0"/>
            </a:br>
            <a:r>
              <a:rPr lang="en-GB" sz="3200" dirty="0"/>
              <a:t>Request meeting via the office </a:t>
            </a:r>
            <a:r>
              <a:rPr lang="en-GB" sz="3200" u="sng" dirty="0"/>
              <a:t>admin@hogarth.hounslow.sch.uk</a:t>
            </a:r>
            <a:r>
              <a:rPr lang="en-GB" sz="3200" dirty="0"/>
              <a:t/>
            </a:r>
            <a:br>
              <a:rPr lang="en-GB" sz="3200" dirty="0"/>
            </a:br>
            <a:r>
              <a:rPr lang="en-GB" sz="3200" dirty="0"/>
              <a:t/>
            </a:r>
            <a:br>
              <a:rPr lang="en-GB" sz="3200" dirty="0"/>
            </a:br>
            <a:r>
              <a:rPr lang="en-GB" sz="2400" dirty="0"/>
              <a:t/>
            </a:r>
            <a:br>
              <a:rPr lang="en-GB" sz="2400" dirty="0"/>
            </a:br>
            <a:r>
              <a:rPr lang="en-GB" sz="2400" dirty="0"/>
              <a:t/>
            </a:r>
            <a:br>
              <a:rPr lang="en-GB" sz="2400" dirty="0"/>
            </a:b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387" y="463640"/>
            <a:ext cx="1451536" cy="1292661"/>
          </a:xfrm>
          <a:prstGeom prst="rect">
            <a:avLst/>
          </a:prstGeom>
        </p:spPr>
      </p:pic>
    </p:spTree>
    <p:extLst>
      <p:ext uri="{BB962C8B-B14F-4D97-AF65-F5344CB8AC3E}">
        <p14:creationId xmlns:p14="http://schemas.microsoft.com/office/powerpoint/2010/main" val="121776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5813" y="1109970"/>
            <a:ext cx="7967730" cy="3060020"/>
          </a:xfrm>
        </p:spPr>
        <p:txBody>
          <a:bodyPr>
            <a:normAutofit fontScale="90000"/>
          </a:bodyPr>
          <a:lstStyle/>
          <a:p>
            <a:pPr algn="l"/>
            <a:r>
              <a:rPr lang="en-GB" b="1" dirty="0">
                <a:solidFill>
                  <a:srgbClr val="002060"/>
                </a:solidFill>
              </a:rPr>
              <a:t/>
            </a:r>
            <a:br>
              <a:rPr lang="en-GB" b="1" dirty="0">
                <a:solidFill>
                  <a:srgbClr val="002060"/>
                </a:solidFill>
              </a:rPr>
            </a:br>
            <a:r>
              <a:rPr lang="en-GB" dirty="0"/>
              <a:t/>
            </a:r>
            <a:br>
              <a:rPr lang="en-GB" dirty="0"/>
            </a:br>
            <a:r>
              <a:rPr lang="en-GB" dirty="0"/>
              <a:t/>
            </a:r>
            <a:br>
              <a:rPr lang="en-GB" dirty="0"/>
            </a:br>
            <a:r>
              <a:rPr lang="en-GB" sz="5300" dirty="0"/>
              <a:t>Thank you for coming </a:t>
            </a:r>
            <a:endParaRPr lang="en-GB" sz="32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387" y="463640"/>
            <a:ext cx="1451536" cy="1292661"/>
          </a:xfrm>
          <a:prstGeom prst="rect">
            <a:avLst/>
          </a:prstGeom>
        </p:spPr>
      </p:pic>
      <p:sp>
        <p:nvSpPr>
          <p:cNvPr id="4" name="Smiley Face 3">
            <a:extLst>
              <a:ext uri="{FF2B5EF4-FFF2-40B4-BE49-F238E27FC236}">
                <a16:creationId xmlns:a16="http://schemas.microsoft.com/office/drawing/2014/main" id="{690CA864-A316-4A70-A321-C36387B9B0AC}"/>
              </a:ext>
            </a:extLst>
          </p:cNvPr>
          <p:cNvSpPr/>
          <p:nvPr/>
        </p:nvSpPr>
        <p:spPr>
          <a:xfrm>
            <a:off x="6736298" y="2501443"/>
            <a:ext cx="2184035" cy="2031086"/>
          </a:xfrm>
          <a:prstGeom prst="smileyFace">
            <a:avLst>
              <a:gd name="adj" fmla="val 4653"/>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950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16" y="463640"/>
            <a:ext cx="7933386" cy="1687132"/>
          </a:xfrm>
        </p:spPr>
        <p:txBody>
          <a:bodyPr>
            <a:normAutofit fontScale="90000"/>
          </a:bodyPr>
          <a:lstStyle/>
          <a:p>
            <a:r>
              <a:rPr lang="en-GB" b="1" dirty="0">
                <a:solidFill>
                  <a:srgbClr val="002060"/>
                </a:solidFill>
              </a:rPr>
              <a:t>Aims for this meeting:</a:t>
            </a:r>
            <a:r>
              <a:rPr lang="en-GB" dirty="0"/>
              <a:t/>
            </a:r>
            <a:br>
              <a:rPr lang="en-GB" dirty="0"/>
            </a:br>
            <a:endParaRPr lang="en-GB" dirty="0"/>
          </a:p>
        </p:txBody>
      </p:sp>
      <p:sp>
        <p:nvSpPr>
          <p:cNvPr id="3" name="TextBox 2"/>
          <p:cNvSpPr txBox="1"/>
          <p:nvPr/>
        </p:nvSpPr>
        <p:spPr>
          <a:xfrm>
            <a:off x="850006" y="1601136"/>
            <a:ext cx="7933386" cy="3816429"/>
          </a:xfrm>
          <a:prstGeom prst="rect">
            <a:avLst/>
          </a:prstGeom>
          <a:noFill/>
        </p:spPr>
        <p:txBody>
          <a:bodyPr wrap="square" rtlCol="0">
            <a:spAutoFit/>
          </a:bodyPr>
          <a:lstStyle/>
          <a:p>
            <a:pPr marL="285750" indent="-285750">
              <a:buFont typeface="Arial" panose="020B0604020202020204" pitchFamily="34" charset="0"/>
              <a:buChar char="•"/>
            </a:pPr>
            <a:r>
              <a:rPr lang="en-GB" sz="3200" dirty="0"/>
              <a:t>Expectations this year</a:t>
            </a:r>
          </a:p>
          <a:p>
            <a:pPr marL="285750" indent="-285750">
              <a:buFont typeface="Arial" panose="020B0604020202020204" pitchFamily="34" charset="0"/>
              <a:buChar char="•"/>
            </a:pPr>
            <a:r>
              <a:rPr lang="en-GB" sz="3200" dirty="0"/>
              <a:t>What the day looks like for your child</a:t>
            </a:r>
          </a:p>
          <a:p>
            <a:pPr marL="285750" indent="-285750">
              <a:buFont typeface="Arial" panose="020B0604020202020204" pitchFamily="34" charset="0"/>
              <a:buChar char="•"/>
            </a:pPr>
            <a:r>
              <a:rPr lang="en-GB" sz="3200" dirty="0"/>
              <a:t>The Curriculum</a:t>
            </a:r>
          </a:p>
          <a:p>
            <a:pPr marL="285750" indent="-285750">
              <a:buFont typeface="Arial" panose="020B0604020202020204" pitchFamily="34" charset="0"/>
              <a:buChar char="•"/>
            </a:pPr>
            <a:r>
              <a:rPr lang="en-GB" sz="3200" dirty="0"/>
              <a:t>Home Learning</a:t>
            </a:r>
          </a:p>
          <a:p>
            <a:pPr marL="285750" indent="-285750">
              <a:buFont typeface="Arial" panose="020B0604020202020204" pitchFamily="34" charset="0"/>
              <a:buChar char="•"/>
            </a:pPr>
            <a:r>
              <a:rPr lang="en-GB" sz="3200" dirty="0"/>
              <a:t>Home School Agreement</a:t>
            </a:r>
          </a:p>
          <a:p>
            <a:pPr marL="285750" indent="-285750">
              <a:buFont typeface="Arial" panose="020B0604020202020204" pitchFamily="34" charset="0"/>
              <a:buChar char="•"/>
            </a:pPr>
            <a:r>
              <a:rPr lang="en-GB" sz="3200" dirty="0"/>
              <a:t>Uniform and PE kit</a:t>
            </a:r>
          </a:p>
          <a:p>
            <a:pPr marL="285750" indent="-285750">
              <a:buFont typeface="Arial" panose="020B0604020202020204" pitchFamily="34" charset="0"/>
              <a:buChar char="•"/>
            </a:pPr>
            <a:r>
              <a:rPr lang="en-GB" sz="3200" dirty="0"/>
              <a:t>Communication</a:t>
            </a:r>
          </a:p>
          <a:p>
            <a:pPr marL="285750" indent="-285750">
              <a:buFont typeface="Arial" panose="020B0604020202020204" pitchFamily="34" charset="0"/>
              <a:buChar char="•"/>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387" y="463640"/>
            <a:ext cx="1451536" cy="1292661"/>
          </a:xfrm>
          <a:prstGeom prst="rect">
            <a:avLst/>
          </a:prstGeom>
        </p:spPr>
      </p:pic>
    </p:spTree>
    <p:extLst>
      <p:ext uri="{BB962C8B-B14F-4D97-AF65-F5344CB8AC3E}">
        <p14:creationId xmlns:p14="http://schemas.microsoft.com/office/powerpoint/2010/main" val="3039375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387" y="463640"/>
            <a:ext cx="1451536" cy="1292661"/>
          </a:xfrm>
          <a:prstGeom prst="rect">
            <a:avLst/>
          </a:prstGeom>
        </p:spPr>
      </p:pic>
      <p:sp>
        <p:nvSpPr>
          <p:cNvPr id="5" name="TextBox 4">
            <a:extLst>
              <a:ext uri="{FF2B5EF4-FFF2-40B4-BE49-F238E27FC236}">
                <a16:creationId xmlns:a16="http://schemas.microsoft.com/office/drawing/2014/main" id="{CCEC8BE1-1C88-42EC-A838-5CD81AA8DA88}"/>
              </a:ext>
            </a:extLst>
          </p:cNvPr>
          <p:cNvSpPr txBox="1"/>
          <p:nvPr/>
        </p:nvSpPr>
        <p:spPr>
          <a:xfrm>
            <a:off x="223232" y="282413"/>
            <a:ext cx="7020848" cy="1754326"/>
          </a:xfrm>
          <a:prstGeom prst="rect">
            <a:avLst/>
          </a:prstGeom>
          <a:noFill/>
        </p:spPr>
        <p:txBody>
          <a:bodyPr wrap="square" rtlCol="0">
            <a:spAutoFit/>
          </a:bodyPr>
          <a:lstStyle/>
          <a:p>
            <a:r>
              <a:rPr lang="en-GB" sz="3600" b="1" dirty="0">
                <a:solidFill>
                  <a:srgbClr val="002060"/>
                </a:solidFill>
              </a:rPr>
              <a:t>New Year … New Start</a:t>
            </a:r>
            <a:br>
              <a:rPr lang="en-GB" sz="3600" b="1" dirty="0">
                <a:solidFill>
                  <a:srgbClr val="002060"/>
                </a:solidFill>
              </a:rPr>
            </a:br>
            <a:r>
              <a:rPr lang="en-GB" sz="3600" dirty="0"/>
              <a:t>Your child is now in Year 1!</a:t>
            </a:r>
          </a:p>
          <a:p>
            <a:r>
              <a:rPr lang="en-GB" sz="3600" dirty="0"/>
              <a:t>Expectations this year include…</a:t>
            </a:r>
          </a:p>
        </p:txBody>
      </p:sp>
      <p:sp>
        <p:nvSpPr>
          <p:cNvPr id="9" name="TextBox 8">
            <a:extLst>
              <a:ext uri="{FF2B5EF4-FFF2-40B4-BE49-F238E27FC236}">
                <a16:creationId xmlns:a16="http://schemas.microsoft.com/office/drawing/2014/main" id="{C055F2BF-A518-47C7-84AB-6C2127972B41}"/>
              </a:ext>
            </a:extLst>
          </p:cNvPr>
          <p:cNvSpPr txBox="1"/>
          <p:nvPr/>
        </p:nvSpPr>
        <p:spPr>
          <a:xfrm>
            <a:off x="223232" y="2235362"/>
            <a:ext cx="10736569" cy="4031873"/>
          </a:xfrm>
          <a:prstGeom prst="rect">
            <a:avLst/>
          </a:prstGeom>
          <a:noFill/>
        </p:spPr>
        <p:txBody>
          <a:bodyPr wrap="square" rtlCol="0">
            <a:spAutoFit/>
          </a:bodyPr>
          <a:lstStyle/>
          <a:p>
            <a:pPr marL="285750" indent="-285750">
              <a:buFont typeface="Arial" panose="020B0604020202020204" pitchFamily="34" charset="0"/>
              <a:buChar char="•"/>
            </a:pPr>
            <a:r>
              <a:rPr lang="en-GB" sz="3200" dirty="0"/>
              <a:t>Being on time – </a:t>
            </a:r>
            <a:r>
              <a:rPr lang="en-GB" sz="3200" b="1" dirty="0"/>
              <a:t>gate is open from 8:45 – 8:55</a:t>
            </a:r>
            <a:endParaRPr lang="en-GB" sz="3200" dirty="0"/>
          </a:p>
          <a:p>
            <a:pPr marL="285750" indent="-285750">
              <a:buFont typeface="Arial" panose="020B0604020202020204" pitchFamily="34" charset="0"/>
              <a:buChar char="•"/>
            </a:pPr>
            <a:r>
              <a:rPr lang="en-GB" sz="3200" dirty="0"/>
              <a:t>Correct uniform and PE kit</a:t>
            </a:r>
          </a:p>
          <a:p>
            <a:pPr marL="285750" indent="-285750">
              <a:buFont typeface="Arial" panose="020B0604020202020204" pitchFamily="34" charset="0"/>
              <a:buChar char="•"/>
            </a:pPr>
            <a:r>
              <a:rPr lang="en-GB" sz="3200" dirty="0"/>
              <a:t>Being organised and ready for learning – planners signed each day</a:t>
            </a:r>
          </a:p>
          <a:p>
            <a:pPr marL="285750" indent="-285750">
              <a:buFont typeface="Arial" panose="020B0604020202020204" pitchFamily="34" charset="0"/>
              <a:buChar char="•"/>
            </a:pPr>
            <a:r>
              <a:rPr lang="en-GB" sz="3200" dirty="0"/>
              <a:t>Completing classwork to the best of their ability</a:t>
            </a:r>
          </a:p>
          <a:p>
            <a:pPr marL="285750" indent="-285750">
              <a:buFont typeface="Arial" panose="020B0604020202020204" pitchFamily="34" charset="0"/>
              <a:buChar char="•"/>
            </a:pPr>
            <a:r>
              <a:rPr lang="en-GB" sz="3200" dirty="0"/>
              <a:t>Engagement in school life</a:t>
            </a:r>
          </a:p>
          <a:p>
            <a:pPr marL="285750" indent="-285750">
              <a:buFont typeface="Arial" panose="020B0604020202020204" pitchFamily="34" charset="0"/>
              <a:buChar char="•"/>
            </a:pPr>
            <a:r>
              <a:rPr lang="en-GB" sz="3200" dirty="0"/>
              <a:t>Challenging themselves</a:t>
            </a:r>
          </a:p>
          <a:p>
            <a:pPr marL="285750" indent="-285750">
              <a:buFont typeface="Arial" panose="020B0604020202020204" pitchFamily="34" charset="0"/>
              <a:buChar char="•"/>
            </a:pPr>
            <a:r>
              <a:rPr lang="en-GB" sz="3200" dirty="0"/>
              <a:t>Rewards and opportunities in school</a:t>
            </a:r>
          </a:p>
        </p:txBody>
      </p:sp>
    </p:spTree>
    <p:extLst>
      <p:ext uri="{BB962C8B-B14F-4D97-AF65-F5344CB8AC3E}">
        <p14:creationId xmlns:p14="http://schemas.microsoft.com/office/powerpoint/2010/main" val="6902703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0798" y="463640"/>
            <a:ext cx="9873726" cy="953843"/>
          </a:xfrm>
        </p:spPr>
        <p:txBody>
          <a:bodyPr>
            <a:normAutofit/>
          </a:bodyPr>
          <a:lstStyle/>
          <a:p>
            <a:pPr algn="l"/>
            <a:r>
              <a:rPr lang="en-GB" sz="4800" b="1" dirty="0">
                <a:solidFill>
                  <a:srgbClr val="002060"/>
                </a:solidFill>
              </a:rPr>
              <a:t>What the timetable looks like…</a:t>
            </a:r>
            <a:endParaRPr lang="en-GB" sz="4800" b="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387" y="463640"/>
            <a:ext cx="1451536" cy="1292661"/>
          </a:xfrm>
          <a:prstGeom prst="rect">
            <a:avLst/>
          </a:prstGeom>
        </p:spPr>
      </p:pic>
      <p:sp>
        <p:nvSpPr>
          <p:cNvPr id="5" name="TextBox 4">
            <a:extLst>
              <a:ext uri="{FF2B5EF4-FFF2-40B4-BE49-F238E27FC236}">
                <a16:creationId xmlns:a16="http://schemas.microsoft.com/office/drawing/2014/main" id="{DDE76B53-B3C1-406A-8C95-B78422BD79B4}"/>
              </a:ext>
            </a:extLst>
          </p:cNvPr>
          <p:cNvSpPr txBox="1"/>
          <p:nvPr/>
        </p:nvSpPr>
        <p:spPr>
          <a:xfrm>
            <a:off x="310798" y="1621280"/>
            <a:ext cx="8379856" cy="4431983"/>
          </a:xfrm>
          <a:prstGeom prst="rect">
            <a:avLst/>
          </a:prstGeom>
          <a:noFill/>
        </p:spPr>
        <p:txBody>
          <a:bodyPr wrap="square" rtlCol="0">
            <a:spAutoFit/>
          </a:bodyPr>
          <a:lstStyle/>
          <a:p>
            <a:pPr marL="285750" indent="-285750">
              <a:buFont typeface="Arial" panose="020B0604020202020204" pitchFamily="34" charset="0"/>
              <a:buChar char="•"/>
            </a:pPr>
            <a:r>
              <a:rPr lang="en-GB" sz="2400" dirty="0"/>
              <a:t>Phonics</a:t>
            </a:r>
          </a:p>
          <a:p>
            <a:pPr marL="285750" indent="-285750">
              <a:buFont typeface="Arial" panose="020B0604020202020204" pitchFamily="34" charset="0"/>
              <a:buChar char="•"/>
            </a:pPr>
            <a:r>
              <a:rPr lang="en-GB" sz="2400" dirty="0"/>
              <a:t>Maths</a:t>
            </a:r>
          </a:p>
          <a:p>
            <a:pPr marL="285750" indent="-285750">
              <a:buFont typeface="Arial" panose="020B0604020202020204" pitchFamily="34" charset="0"/>
              <a:buChar char="•"/>
            </a:pPr>
            <a:r>
              <a:rPr lang="en-GB" sz="2400" dirty="0"/>
              <a:t>RE</a:t>
            </a:r>
          </a:p>
          <a:p>
            <a:pPr marL="285750" indent="-285750">
              <a:buFont typeface="Arial" panose="020B0604020202020204" pitchFamily="34" charset="0"/>
              <a:buChar char="•"/>
            </a:pPr>
            <a:r>
              <a:rPr lang="en-GB" sz="2400" dirty="0"/>
              <a:t>Science</a:t>
            </a:r>
          </a:p>
          <a:p>
            <a:pPr marL="285750" indent="-285750">
              <a:buFont typeface="Arial" panose="020B0604020202020204" pitchFamily="34" charset="0"/>
              <a:buChar char="•"/>
            </a:pPr>
            <a:r>
              <a:rPr lang="en-GB" sz="2400" dirty="0"/>
              <a:t>History &amp; Geography</a:t>
            </a:r>
          </a:p>
          <a:p>
            <a:pPr marL="285750" indent="-285750">
              <a:buFont typeface="Arial" panose="020B0604020202020204" pitchFamily="34" charset="0"/>
              <a:buChar char="•"/>
            </a:pPr>
            <a:r>
              <a:rPr lang="en-GB" sz="2400" dirty="0"/>
              <a:t>Art &amp; Design</a:t>
            </a:r>
          </a:p>
          <a:p>
            <a:pPr marL="285750" indent="-285750">
              <a:buFont typeface="Arial" panose="020B0604020202020204" pitchFamily="34" charset="0"/>
              <a:buChar char="•"/>
            </a:pPr>
            <a:r>
              <a:rPr lang="en-GB" sz="2400" dirty="0"/>
              <a:t>Music</a:t>
            </a:r>
          </a:p>
          <a:p>
            <a:pPr marL="285750" indent="-285750">
              <a:buFont typeface="Arial" panose="020B0604020202020204" pitchFamily="34" charset="0"/>
              <a:buChar char="•"/>
            </a:pPr>
            <a:r>
              <a:rPr lang="en-GB" sz="2400" dirty="0"/>
              <a:t>PE – </a:t>
            </a:r>
            <a:r>
              <a:rPr lang="en-GB" sz="2400" b="1" dirty="0"/>
              <a:t>Monday and Friday</a:t>
            </a:r>
          </a:p>
          <a:p>
            <a:pPr marL="285750" indent="-285750">
              <a:buFont typeface="Arial" panose="020B0604020202020204" pitchFamily="34" charset="0"/>
              <a:buChar char="•"/>
            </a:pPr>
            <a:r>
              <a:rPr lang="en-GB" sz="2400" dirty="0"/>
              <a:t>PSHE</a:t>
            </a:r>
          </a:p>
          <a:p>
            <a:pPr marL="285750" indent="-285750">
              <a:buFont typeface="Arial" panose="020B0604020202020204" pitchFamily="34" charset="0"/>
              <a:buChar char="•"/>
            </a:pPr>
            <a:r>
              <a:rPr lang="en-GB" sz="2400" dirty="0"/>
              <a:t>Computing</a:t>
            </a:r>
          </a:p>
          <a:p>
            <a:pPr marL="285750" indent="-285750">
              <a:buFont typeface="Arial" panose="020B0604020202020204" pitchFamily="34" charset="0"/>
              <a:buChar char="•"/>
            </a:pPr>
            <a:r>
              <a:rPr lang="en-GB" sz="2400" dirty="0"/>
              <a:t>Library – </a:t>
            </a:r>
            <a:r>
              <a:rPr lang="en-GB" sz="2400" b="1" dirty="0"/>
              <a:t>Monday</a:t>
            </a:r>
            <a:endParaRPr lang="en-GB" sz="2400" dirty="0"/>
          </a:p>
          <a:p>
            <a:endParaRPr lang="en-GB" dirty="0"/>
          </a:p>
        </p:txBody>
      </p:sp>
      <p:sp>
        <p:nvSpPr>
          <p:cNvPr id="6" name="TextBox 5">
            <a:extLst>
              <a:ext uri="{FF2B5EF4-FFF2-40B4-BE49-F238E27FC236}">
                <a16:creationId xmlns:a16="http://schemas.microsoft.com/office/drawing/2014/main" id="{5D47585E-8897-4395-A8FE-301D90CEA806}"/>
              </a:ext>
            </a:extLst>
          </p:cNvPr>
          <p:cNvSpPr txBox="1"/>
          <p:nvPr/>
        </p:nvSpPr>
        <p:spPr>
          <a:xfrm>
            <a:off x="405391" y="5918242"/>
            <a:ext cx="10567409" cy="646331"/>
          </a:xfrm>
          <a:prstGeom prst="rect">
            <a:avLst/>
          </a:prstGeom>
          <a:noFill/>
        </p:spPr>
        <p:txBody>
          <a:bodyPr wrap="square" rtlCol="0">
            <a:spAutoFit/>
          </a:bodyPr>
          <a:lstStyle/>
          <a:p>
            <a:r>
              <a:rPr lang="en-GB" dirty="0">
                <a:hlinkClick r:id="rId4"/>
              </a:rPr>
              <a:t>https://www.williamhogarthschool.co.uk/</a:t>
            </a:r>
            <a:r>
              <a:rPr lang="en-GB" dirty="0"/>
              <a:t> - </a:t>
            </a:r>
            <a:r>
              <a:rPr lang="en-GB" i="1" dirty="0"/>
              <a:t>scroll down to year group notice boards, year 1 notice board</a:t>
            </a:r>
          </a:p>
          <a:p>
            <a:endParaRPr lang="en-GB" dirty="0"/>
          </a:p>
        </p:txBody>
      </p:sp>
    </p:spTree>
    <p:extLst>
      <p:ext uri="{BB962C8B-B14F-4D97-AF65-F5344CB8AC3E}">
        <p14:creationId xmlns:p14="http://schemas.microsoft.com/office/powerpoint/2010/main" val="74851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5776" y="284480"/>
            <a:ext cx="3667904" cy="921412"/>
          </a:xfrm>
        </p:spPr>
        <p:txBody>
          <a:bodyPr>
            <a:normAutofit/>
          </a:bodyPr>
          <a:lstStyle/>
          <a:p>
            <a:r>
              <a:rPr lang="en-GB" b="1" dirty="0">
                <a:solidFill>
                  <a:srgbClr val="002060"/>
                </a:solidFill>
              </a:rPr>
              <a:t>Timetable</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6952" y="97972"/>
            <a:ext cx="1451536" cy="1292661"/>
          </a:xfrm>
          <a:prstGeom prst="rect">
            <a:avLst/>
          </a:prstGeom>
        </p:spPr>
      </p:pic>
      <p:pic>
        <p:nvPicPr>
          <p:cNvPr id="5" name="Picture 4">
            <a:extLst>
              <a:ext uri="{FF2B5EF4-FFF2-40B4-BE49-F238E27FC236}">
                <a16:creationId xmlns:a16="http://schemas.microsoft.com/office/drawing/2014/main" id="{67377E04-323E-4E5F-9B0A-8FE3DA8BCBC1}"/>
              </a:ext>
            </a:extLst>
          </p:cNvPr>
          <p:cNvPicPr>
            <a:picLocks noChangeAspect="1"/>
          </p:cNvPicPr>
          <p:nvPr/>
        </p:nvPicPr>
        <p:blipFill>
          <a:blip r:embed="rId4"/>
          <a:stretch>
            <a:fillRect/>
          </a:stretch>
        </p:blipFill>
        <p:spPr>
          <a:xfrm>
            <a:off x="223520" y="1432559"/>
            <a:ext cx="11409688" cy="5290335"/>
          </a:xfrm>
          <a:prstGeom prst="rect">
            <a:avLst/>
          </a:prstGeom>
        </p:spPr>
      </p:pic>
    </p:spTree>
    <p:extLst>
      <p:ext uri="{BB962C8B-B14F-4D97-AF65-F5344CB8AC3E}">
        <p14:creationId xmlns:p14="http://schemas.microsoft.com/office/powerpoint/2010/main" val="4280845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3687" y="1423610"/>
            <a:ext cx="7967730" cy="5525039"/>
          </a:xfrm>
        </p:spPr>
        <p:txBody>
          <a:bodyPr>
            <a:normAutofit fontScale="90000"/>
          </a:bodyPr>
          <a:lstStyle/>
          <a:p>
            <a:pPr algn="l"/>
            <a:r>
              <a:rPr lang="en-GB" b="1" dirty="0">
                <a:solidFill>
                  <a:srgbClr val="002060"/>
                </a:solidFill>
              </a:rPr>
              <a:t/>
            </a:r>
            <a:br>
              <a:rPr lang="en-GB" b="1" dirty="0">
                <a:solidFill>
                  <a:srgbClr val="002060"/>
                </a:solidFill>
              </a:rPr>
            </a:br>
            <a:r>
              <a:rPr lang="en-GB" b="1" dirty="0">
                <a:solidFill>
                  <a:srgbClr val="002060"/>
                </a:solidFill>
              </a:rPr>
              <a:t/>
            </a:r>
            <a:br>
              <a:rPr lang="en-GB" b="1" dirty="0">
                <a:solidFill>
                  <a:srgbClr val="002060"/>
                </a:solidFill>
              </a:rPr>
            </a:br>
            <a:r>
              <a:rPr lang="en-GB" b="1" dirty="0">
                <a:solidFill>
                  <a:srgbClr val="002060"/>
                </a:solidFill>
              </a:rPr>
              <a:t/>
            </a:r>
            <a:br>
              <a:rPr lang="en-GB" b="1" dirty="0">
                <a:solidFill>
                  <a:srgbClr val="002060"/>
                </a:solidFill>
              </a:rPr>
            </a:br>
            <a:r>
              <a:rPr lang="en-GB" b="1" dirty="0">
                <a:solidFill>
                  <a:srgbClr val="002060"/>
                </a:solidFill>
              </a:rPr>
              <a:t/>
            </a:r>
            <a:br>
              <a:rPr lang="en-GB" b="1" dirty="0">
                <a:solidFill>
                  <a:srgbClr val="002060"/>
                </a:solidFill>
              </a:rPr>
            </a:br>
            <a:r>
              <a:rPr lang="en-GB" b="1" dirty="0">
                <a:solidFill>
                  <a:srgbClr val="002060"/>
                </a:solidFill>
              </a:rPr>
              <a:t>The Curriculum</a:t>
            </a:r>
            <a:r>
              <a:rPr lang="en-GB" dirty="0"/>
              <a:t/>
            </a:r>
            <a:br>
              <a:rPr lang="en-GB" dirty="0"/>
            </a:br>
            <a:r>
              <a:rPr lang="en-GB" dirty="0"/>
              <a:t/>
            </a:r>
            <a:br>
              <a:rPr lang="en-GB" dirty="0"/>
            </a:br>
            <a:r>
              <a:rPr lang="en-GB" sz="4000" b="1" u="sng" dirty="0"/>
              <a:t>Topics this year: </a:t>
            </a:r>
            <a:r>
              <a:rPr lang="en-GB" sz="4000" dirty="0"/>
              <a:t/>
            </a:r>
            <a:br>
              <a:rPr lang="en-GB" sz="4000" dirty="0"/>
            </a:br>
            <a:r>
              <a:rPr lang="en-GB" sz="4000" dirty="0"/>
              <a:t>-Memory Box (A1)</a:t>
            </a:r>
            <a:br>
              <a:rPr lang="en-GB" sz="4000" dirty="0"/>
            </a:br>
            <a:r>
              <a:rPr lang="en-GB" sz="4000" dirty="0"/>
              <a:t>-Moon Zoom (A2)</a:t>
            </a:r>
            <a:br>
              <a:rPr lang="en-GB" sz="4000" dirty="0"/>
            </a:br>
            <a:r>
              <a:rPr lang="en-GB" sz="4000" dirty="0"/>
              <a:t>-School Days (SP 1)</a:t>
            </a:r>
            <a:br>
              <a:rPr lang="en-GB" sz="4000" dirty="0"/>
            </a:br>
            <a:r>
              <a:rPr lang="en-GB" sz="4000" dirty="0"/>
              <a:t>-Bright Lights, Big City (SP2)</a:t>
            </a:r>
            <a:br>
              <a:rPr lang="en-GB" sz="4000" dirty="0"/>
            </a:br>
            <a:r>
              <a:rPr lang="en-GB" sz="4000" dirty="0"/>
              <a:t>-Dinosaurs (SU1)</a:t>
            </a:r>
            <a:br>
              <a:rPr lang="en-GB" sz="4000" dirty="0"/>
            </a:br>
            <a:r>
              <a:rPr lang="en-GB" sz="4000" dirty="0"/>
              <a:t>-Coastline (SU2)</a:t>
            </a:r>
            <a:br>
              <a:rPr lang="en-GB" sz="4000" dirty="0"/>
            </a:br>
            <a:r>
              <a:rPr lang="en-GB" sz="4000" dirty="0"/>
              <a:t/>
            </a:r>
            <a:br>
              <a:rPr lang="en-GB" sz="4000" dirty="0"/>
            </a:br>
            <a:r>
              <a:rPr lang="en-GB" sz="4000" dirty="0"/>
              <a:t/>
            </a:r>
            <a:br>
              <a:rPr lang="en-GB" sz="4000" dirty="0"/>
            </a:br>
            <a:endParaRPr lang="en-GB" sz="4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387" y="463640"/>
            <a:ext cx="1451536" cy="1292661"/>
          </a:xfrm>
          <a:prstGeom prst="rect">
            <a:avLst/>
          </a:prstGeom>
        </p:spPr>
      </p:pic>
      <p:pic>
        <p:nvPicPr>
          <p:cNvPr id="4" name="Picture 3">
            <a:extLst>
              <a:ext uri="{FF2B5EF4-FFF2-40B4-BE49-F238E27FC236}">
                <a16:creationId xmlns:a16="http://schemas.microsoft.com/office/drawing/2014/main" id="{40FB5B8B-2671-4345-913B-F84236427D6B}"/>
              </a:ext>
            </a:extLst>
          </p:cNvPr>
          <p:cNvPicPr/>
          <p:nvPr/>
        </p:nvPicPr>
        <p:blipFill rotWithShape="1">
          <a:blip r:embed="rId4"/>
          <a:srcRect l="23535" t="30760" r="63247" b="36569"/>
          <a:stretch/>
        </p:blipFill>
        <p:spPr bwMode="auto">
          <a:xfrm>
            <a:off x="6713302" y="2060858"/>
            <a:ext cx="3275029" cy="42505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5144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25992"/>
            <a:ext cx="10515600" cy="1325563"/>
          </a:xfrm>
        </p:spPr>
        <p:txBody>
          <a:bodyPr/>
          <a:lstStyle/>
          <a:p>
            <a:r>
              <a:rPr lang="en-GB" b="1" u="sng" dirty="0"/>
              <a:t>School Uniform</a:t>
            </a:r>
          </a:p>
        </p:txBody>
      </p:sp>
      <p:sp>
        <p:nvSpPr>
          <p:cNvPr id="3" name="Content Placeholder 2"/>
          <p:cNvSpPr>
            <a:spLocks noGrp="1"/>
          </p:cNvSpPr>
          <p:nvPr>
            <p:ph sz="half" idx="1"/>
          </p:nvPr>
        </p:nvSpPr>
        <p:spPr>
          <a:xfrm>
            <a:off x="838200" y="1371600"/>
            <a:ext cx="5181600" cy="4805363"/>
          </a:xfrm>
        </p:spPr>
        <p:txBody>
          <a:bodyPr>
            <a:normAutofit fontScale="70000" lnSpcReduction="20000"/>
          </a:bodyPr>
          <a:lstStyle/>
          <a:p>
            <a:r>
              <a:rPr lang="en-GB" dirty="0"/>
              <a:t>White short or long-sleeved </a:t>
            </a:r>
            <a:r>
              <a:rPr lang="en-GB" dirty="0" err="1"/>
              <a:t>logo’d</a:t>
            </a:r>
            <a:r>
              <a:rPr lang="en-GB" dirty="0"/>
              <a:t> polo shirt</a:t>
            </a:r>
          </a:p>
          <a:p>
            <a:r>
              <a:rPr lang="en-GB" dirty="0"/>
              <a:t>Grey </a:t>
            </a:r>
            <a:r>
              <a:rPr lang="en-GB" dirty="0" err="1"/>
              <a:t>logo’d</a:t>
            </a:r>
            <a:r>
              <a:rPr lang="en-GB" dirty="0"/>
              <a:t> ‘V’ neck cardigan or jumper with double gold stripe</a:t>
            </a:r>
          </a:p>
          <a:p>
            <a:r>
              <a:rPr lang="en-GB" dirty="0"/>
              <a:t>Plain grey trousers, shorts, skirt, pinafore or gingham dress (in summer)</a:t>
            </a:r>
          </a:p>
          <a:p>
            <a:r>
              <a:rPr lang="en-GB" dirty="0"/>
              <a:t>Plain long or short, grey, black or white socks or tights</a:t>
            </a:r>
          </a:p>
          <a:p>
            <a:r>
              <a:rPr lang="en-GB" dirty="0"/>
              <a:t>Sensible black flat shoes or boots (in winter) </a:t>
            </a:r>
          </a:p>
          <a:p>
            <a:r>
              <a:rPr lang="en-GB" dirty="0"/>
              <a:t>Black </a:t>
            </a:r>
            <a:r>
              <a:rPr lang="en-GB" dirty="0" err="1"/>
              <a:t>reversable</a:t>
            </a:r>
            <a:r>
              <a:rPr lang="en-GB" dirty="0"/>
              <a:t> </a:t>
            </a:r>
            <a:r>
              <a:rPr lang="en-GB" dirty="0" err="1"/>
              <a:t>logo’d</a:t>
            </a:r>
            <a:r>
              <a:rPr lang="en-GB" dirty="0"/>
              <a:t> school coat or plain black or navy coat (Winter is coming!)</a:t>
            </a:r>
          </a:p>
          <a:p>
            <a:r>
              <a:rPr lang="en-GB" dirty="0"/>
              <a:t>Grey or black scarf, hat and gloves</a:t>
            </a:r>
          </a:p>
          <a:p>
            <a:r>
              <a:rPr lang="en-GB" dirty="0"/>
              <a:t>Grey, black or white </a:t>
            </a:r>
            <a:r>
              <a:rPr lang="en-GB" dirty="0" err="1"/>
              <a:t>kippa</a:t>
            </a:r>
            <a:r>
              <a:rPr lang="en-GB" dirty="0"/>
              <a:t> or turban</a:t>
            </a:r>
          </a:p>
          <a:p>
            <a:r>
              <a:rPr lang="en-GB" dirty="0"/>
              <a:t>Grey, black, white or yellow hijab</a:t>
            </a:r>
          </a:p>
          <a:p>
            <a:r>
              <a:rPr lang="en-GB" dirty="0"/>
              <a:t>Plain grey, black, white or yellow hair accessories (shoulder length hair tied back)</a:t>
            </a:r>
          </a:p>
          <a:p>
            <a:r>
              <a:rPr lang="en-GB" dirty="0"/>
              <a:t>Black </a:t>
            </a:r>
            <a:r>
              <a:rPr lang="en-GB" dirty="0" err="1"/>
              <a:t>logo’d</a:t>
            </a:r>
            <a:r>
              <a:rPr lang="en-GB" dirty="0"/>
              <a:t> rucksack or plain black rucksack</a:t>
            </a:r>
          </a:p>
          <a:p>
            <a:endParaRPr lang="en-GB"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5756849" y="1792574"/>
            <a:ext cx="6055734" cy="3406350"/>
          </a:xfrm>
        </p:spPr>
      </p:pic>
    </p:spTree>
    <p:extLst>
      <p:ext uri="{BB962C8B-B14F-4D97-AF65-F5344CB8AC3E}">
        <p14:creationId xmlns:p14="http://schemas.microsoft.com/office/powerpoint/2010/main" val="2158785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77" y="141671"/>
            <a:ext cx="10515600" cy="1325563"/>
          </a:xfrm>
        </p:spPr>
        <p:txBody>
          <a:bodyPr/>
          <a:lstStyle/>
          <a:p>
            <a:r>
              <a:rPr lang="en-GB" b="1" u="sng" dirty="0"/>
              <a:t>PE Kit</a:t>
            </a:r>
          </a:p>
        </p:txBody>
      </p:sp>
      <p:sp>
        <p:nvSpPr>
          <p:cNvPr id="3" name="Content Placeholder 2"/>
          <p:cNvSpPr>
            <a:spLocks noGrp="1"/>
          </p:cNvSpPr>
          <p:nvPr>
            <p:ph sz="half" idx="1"/>
          </p:nvPr>
        </p:nvSpPr>
        <p:spPr>
          <a:xfrm>
            <a:off x="270641" y="1355542"/>
            <a:ext cx="7868306" cy="5270939"/>
          </a:xfrm>
        </p:spPr>
        <p:txBody>
          <a:bodyPr>
            <a:normAutofit fontScale="77500" lnSpcReduction="20000"/>
          </a:bodyPr>
          <a:lstStyle/>
          <a:p>
            <a:pPr>
              <a:lnSpc>
                <a:spcPct val="170000"/>
              </a:lnSpc>
            </a:pPr>
            <a:r>
              <a:rPr lang="en-GB" dirty="0"/>
              <a:t>White </a:t>
            </a:r>
            <a:r>
              <a:rPr lang="en-GB" dirty="0" err="1"/>
              <a:t>logo’d</a:t>
            </a:r>
            <a:r>
              <a:rPr lang="en-GB" dirty="0"/>
              <a:t> sports top with house coloured sleeves </a:t>
            </a:r>
          </a:p>
          <a:p>
            <a:pPr>
              <a:lnSpc>
                <a:spcPct val="170000"/>
              </a:lnSpc>
            </a:pPr>
            <a:r>
              <a:rPr lang="en-GB" dirty="0"/>
              <a:t>Black shorts</a:t>
            </a:r>
          </a:p>
          <a:p>
            <a:pPr>
              <a:lnSpc>
                <a:spcPct val="170000"/>
              </a:lnSpc>
            </a:pPr>
            <a:r>
              <a:rPr lang="en-GB" dirty="0"/>
              <a:t>Black </a:t>
            </a:r>
            <a:r>
              <a:rPr lang="en-GB" dirty="0" err="1"/>
              <a:t>logo’d</a:t>
            </a:r>
            <a:r>
              <a:rPr lang="en-GB" dirty="0"/>
              <a:t> hoodie with black tracksuit bottoms</a:t>
            </a:r>
          </a:p>
          <a:p>
            <a:pPr>
              <a:lnSpc>
                <a:spcPct val="170000"/>
              </a:lnSpc>
            </a:pPr>
            <a:r>
              <a:rPr lang="en-GB" dirty="0"/>
              <a:t>Trainers or plimsolls</a:t>
            </a:r>
          </a:p>
          <a:p>
            <a:pPr>
              <a:lnSpc>
                <a:spcPct val="170000"/>
              </a:lnSpc>
            </a:pPr>
            <a:r>
              <a:rPr lang="en-GB" b="1" i="1" dirty="0"/>
              <a:t>Water bottles</a:t>
            </a:r>
            <a:endParaRPr lang="en-GB" dirty="0"/>
          </a:p>
          <a:p>
            <a:pPr>
              <a:lnSpc>
                <a:spcPct val="170000"/>
              </a:lnSpc>
            </a:pPr>
            <a:r>
              <a:rPr lang="en-GB" u="sng" dirty="0"/>
              <a:t>Key Stage 1:  PE Kits should be in school every day. They will  be sent home half-termly.</a:t>
            </a:r>
          </a:p>
          <a:p>
            <a:pPr>
              <a:lnSpc>
                <a:spcPct val="170000"/>
              </a:lnSpc>
            </a:pPr>
            <a:r>
              <a:rPr lang="en-GB" dirty="0"/>
              <a:t>Key Stage 2:  Clean PE Kits should be brought in every Monday.</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6925296" y="1630418"/>
            <a:ext cx="6394960" cy="3597165"/>
          </a:xfrm>
        </p:spPr>
      </p:pic>
    </p:spTree>
    <p:extLst>
      <p:ext uri="{BB962C8B-B14F-4D97-AF65-F5344CB8AC3E}">
        <p14:creationId xmlns:p14="http://schemas.microsoft.com/office/powerpoint/2010/main" val="2250713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387" y="463640"/>
            <a:ext cx="1451536" cy="1292661"/>
          </a:xfrm>
          <a:prstGeom prst="rect">
            <a:avLst/>
          </a:prstGeom>
        </p:spPr>
      </p:pic>
      <p:pic>
        <p:nvPicPr>
          <p:cNvPr id="6" name="Picture 5">
            <a:extLst>
              <a:ext uri="{FF2B5EF4-FFF2-40B4-BE49-F238E27FC236}">
                <a16:creationId xmlns:a16="http://schemas.microsoft.com/office/drawing/2014/main" id="{55E8D89D-519E-422B-9EFC-5D64DCAAECED}"/>
              </a:ext>
            </a:extLst>
          </p:cNvPr>
          <p:cNvPicPr>
            <a:picLocks noChangeAspect="1"/>
          </p:cNvPicPr>
          <p:nvPr/>
        </p:nvPicPr>
        <p:blipFill>
          <a:blip r:embed="rId4"/>
          <a:stretch>
            <a:fillRect/>
          </a:stretch>
        </p:blipFill>
        <p:spPr>
          <a:xfrm>
            <a:off x="4266706" y="161925"/>
            <a:ext cx="5172075" cy="6534150"/>
          </a:xfrm>
          <a:prstGeom prst="rect">
            <a:avLst/>
          </a:prstGeom>
        </p:spPr>
      </p:pic>
      <p:sp>
        <p:nvSpPr>
          <p:cNvPr id="7" name="TextBox 6">
            <a:extLst>
              <a:ext uri="{FF2B5EF4-FFF2-40B4-BE49-F238E27FC236}">
                <a16:creationId xmlns:a16="http://schemas.microsoft.com/office/drawing/2014/main" id="{2601B948-0183-4DDE-8E7F-085B9DE2E14A}"/>
              </a:ext>
            </a:extLst>
          </p:cNvPr>
          <p:cNvSpPr txBox="1"/>
          <p:nvPr/>
        </p:nvSpPr>
        <p:spPr>
          <a:xfrm>
            <a:off x="399393" y="882869"/>
            <a:ext cx="2942897" cy="584775"/>
          </a:xfrm>
          <a:prstGeom prst="rect">
            <a:avLst/>
          </a:prstGeom>
          <a:noFill/>
        </p:spPr>
        <p:txBody>
          <a:bodyPr wrap="square" rtlCol="0">
            <a:spAutoFit/>
          </a:bodyPr>
          <a:lstStyle/>
          <a:p>
            <a:r>
              <a:rPr lang="en-GB" sz="3200" b="1" u="sng" dirty="0"/>
              <a:t>House groups</a:t>
            </a:r>
          </a:p>
        </p:txBody>
      </p:sp>
    </p:spTree>
    <p:extLst>
      <p:ext uri="{BB962C8B-B14F-4D97-AF65-F5344CB8AC3E}">
        <p14:creationId xmlns:p14="http://schemas.microsoft.com/office/powerpoint/2010/main" val="1544567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692</TotalTime>
  <Words>1575</Words>
  <Application>Microsoft Office PowerPoint</Application>
  <PresentationFormat>Widescreen</PresentationFormat>
  <Paragraphs>142</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MS Mincho</vt:lpstr>
      <vt:lpstr>Times New Roman</vt:lpstr>
      <vt:lpstr>Office Theme</vt:lpstr>
      <vt:lpstr>Welcome to  Meet the Teacher   Miss Stone</vt:lpstr>
      <vt:lpstr>Aims for this meeting: </vt:lpstr>
      <vt:lpstr>PowerPoint Presentation</vt:lpstr>
      <vt:lpstr>What the timetable looks like…</vt:lpstr>
      <vt:lpstr>Timetable</vt:lpstr>
      <vt:lpstr>    The Curriculum  Topics this year:  -Memory Box (A1) -Moon Zoom (A2) -School Days (SP 1) -Bright Lights, Big City (SP2) -Dinosaurs (SU1) -Coastline (SU2)   </vt:lpstr>
      <vt:lpstr>School Uniform</vt:lpstr>
      <vt:lpstr>PE Kit</vt:lpstr>
      <vt:lpstr>PowerPoint Presentation</vt:lpstr>
      <vt:lpstr>Home Learning</vt:lpstr>
      <vt:lpstr>PowerPoint Presentation</vt:lpstr>
      <vt:lpstr>PowerPoint Presentation</vt:lpstr>
      <vt:lpstr>Home School Agreement  Commitment to make sure your child is equipped and ready for learning  Bring your child into school on time every day  Healthy lunches and snacks   Daily reading and homework is completed – Google Classroom - Thursday  E-safety and interest in your child’s use on social media to keep them safe  Attend meetings about your child’s progress  Respect the staff and other parents and families at The William Hogarth School  Read newsletters on a regular basis for communication  Understand we are an equal opportunities school that respects race, gender, creed and the beliefs of others.           </vt:lpstr>
      <vt:lpstr>Communication  Weekly newsletters Communication through planner Parent teacher meetings Letters – Google Classroom Information sessions for parents Notice Boards  Request meeting via the office admin@hogarth.hounslow.sch.uk    </vt:lpstr>
      <vt:lpstr>   Thank you for coming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Meet the Teacher</dc:title>
  <dc:creator>Kaite Rees</dc:creator>
  <cp:lastModifiedBy>Lily Stone</cp:lastModifiedBy>
  <cp:revision>56</cp:revision>
  <cp:lastPrinted>2021-09-14T11:27:33Z</cp:lastPrinted>
  <dcterms:created xsi:type="dcterms:W3CDTF">2018-09-20T14:46:22Z</dcterms:created>
  <dcterms:modified xsi:type="dcterms:W3CDTF">2021-09-14T11:28:47Z</dcterms:modified>
</cp:coreProperties>
</file>