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1"/>
  </p:notesMasterIdLst>
  <p:sldIdLst>
    <p:sldId id="256" r:id="rId2"/>
    <p:sldId id="265" r:id="rId3"/>
    <p:sldId id="452" r:id="rId4"/>
    <p:sldId id="266" r:id="rId5"/>
    <p:sldId id="442" r:id="rId6"/>
    <p:sldId id="443" r:id="rId7"/>
    <p:sldId id="454" r:id="rId8"/>
    <p:sldId id="451" r:id="rId9"/>
    <p:sldId id="262" r:id="rId10"/>
    <p:sldId id="600" r:id="rId11"/>
    <p:sldId id="603" r:id="rId12"/>
    <p:sldId id="276" r:id="rId13"/>
    <p:sldId id="449" r:id="rId14"/>
    <p:sldId id="448" r:id="rId15"/>
    <p:sldId id="450" r:id="rId16"/>
    <p:sldId id="456" r:id="rId17"/>
    <p:sldId id="446" r:id="rId18"/>
    <p:sldId id="462" r:id="rId19"/>
    <p:sldId id="344" r:id="rId20"/>
    <p:sldId id="457" r:id="rId21"/>
    <p:sldId id="458" r:id="rId22"/>
    <p:sldId id="459" r:id="rId23"/>
    <p:sldId id="468" r:id="rId24"/>
    <p:sldId id="460" r:id="rId25"/>
    <p:sldId id="469" r:id="rId26"/>
    <p:sldId id="461" r:id="rId27"/>
    <p:sldId id="465" r:id="rId28"/>
    <p:sldId id="466" r:id="rId29"/>
    <p:sldId id="4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A43C55-6D28-45E6-92C2-C78A4F0D04A5}">
          <p14:sldIdLst>
            <p14:sldId id="256"/>
            <p14:sldId id="265"/>
            <p14:sldId id="452"/>
            <p14:sldId id="266"/>
            <p14:sldId id="442"/>
            <p14:sldId id="443"/>
            <p14:sldId id="454"/>
            <p14:sldId id="451"/>
            <p14:sldId id="262"/>
            <p14:sldId id="600"/>
            <p14:sldId id="603"/>
            <p14:sldId id="276"/>
            <p14:sldId id="449"/>
            <p14:sldId id="448"/>
            <p14:sldId id="450"/>
            <p14:sldId id="456"/>
            <p14:sldId id="446"/>
            <p14:sldId id="462"/>
            <p14:sldId id="344"/>
            <p14:sldId id="457"/>
            <p14:sldId id="458"/>
            <p14:sldId id="459"/>
            <p14:sldId id="468"/>
            <p14:sldId id="460"/>
            <p14:sldId id="469"/>
            <p14:sldId id="461"/>
            <p14:sldId id="465"/>
            <p14:sldId id="466"/>
            <p14:sldId id="4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E6612A-940E-4BAB-8560-2F6396DBD86F}" v="26" dt="2024-02-29T09:09:28.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72103" autoAdjust="0"/>
  </p:normalViewPr>
  <p:slideViewPr>
    <p:cSldViewPr snapToGrid="0">
      <p:cViewPr varScale="1">
        <p:scale>
          <a:sx n="82" d="100"/>
          <a:sy n="82" d="100"/>
        </p:scale>
        <p:origin x="1536"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17CA3-37B3-4B96-953B-2142257818F3}" type="datetimeFigureOut">
              <a:rPr lang="en-GB" smtClean="0"/>
              <a:t>30/04/2024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F1AF3-3D9D-4910-84C5-888000E83DAA}" type="slidenum">
              <a:rPr lang="en-GB" smtClean="0"/>
              <a:t>‹#›</a:t>
            </a:fld>
            <a:endParaRPr lang="en-GB"/>
          </a:p>
        </p:txBody>
      </p:sp>
    </p:spTree>
    <p:extLst>
      <p:ext uri="{BB962C8B-B14F-4D97-AF65-F5344CB8AC3E}">
        <p14:creationId xmlns:p14="http://schemas.microsoft.com/office/powerpoint/2010/main" val="71907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CF1AF3-3D9D-4910-84C5-888000E83DAA}" type="slidenum">
              <a:rPr lang="en-GB" smtClean="0"/>
              <a:t>15</a:t>
            </a:fld>
            <a:endParaRPr lang="en-GB"/>
          </a:p>
        </p:txBody>
      </p:sp>
    </p:spTree>
    <p:extLst>
      <p:ext uri="{BB962C8B-B14F-4D97-AF65-F5344CB8AC3E}">
        <p14:creationId xmlns:p14="http://schemas.microsoft.com/office/powerpoint/2010/main" val="107788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way I find helpful to envisage;</a:t>
            </a:r>
          </a:p>
          <a:p>
            <a:pPr marL="171450" indent="-171450">
              <a:buFontTx/>
              <a:buChar char="-"/>
            </a:pPr>
            <a:r>
              <a:rPr lang="en-GB" dirty="0" err="1"/>
              <a:t>Adapatation</a:t>
            </a:r>
            <a:r>
              <a:rPr lang="en-GB" dirty="0"/>
              <a:t> of the </a:t>
            </a:r>
            <a:r>
              <a:rPr lang="en-GB" dirty="0" err="1"/>
              <a:t>Yurkes</a:t>
            </a:r>
            <a:r>
              <a:rPr lang="en-GB" dirty="0"/>
              <a:t> Dodson</a:t>
            </a:r>
          </a:p>
          <a:p>
            <a:pPr marL="171450" indent="-171450">
              <a:buFontTx/>
              <a:buChar char="-"/>
            </a:pPr>
            <a:r>
              <a:rPr lang="en-GB" dirty="0"/>
              <a:t>We all want to be around the green, easy for most of us</a:t>
            </a:r>
          </a:p>
          <a:p>
            <a:pPr marL="171450" indent="-171450">
              <a:buFontTx/>
              <a:buChar char="-"/>
            </a:pPr>
            <a:r>
              <a:rPr lang="en-GB" dirty="0"/>
              <a:t>Children with SUR and SS are here and want to move up</a:t>
            </a:r>
          </a:p>
          <a:p>
            <a:pPr marL="171450" indent="-171450">
              <a:buFontTx/>
              <a:buChar char="-"/>
            </a:pPr>
            <a:r>
              <a:rPr lang="en-GB" dirty="0"/>
              <a:t>Children with SOR are here and want to move down. </a:t>
            </a:r>
          </a:p>
          <a:p>
            <a:pPr marL="171450" indent="-171450">
              <a:buFontTx/>
              <a:buChar char="-"/>
            </a:pPr>
            <a:r>
              <a:rPr lang="en-GB" dirty="0"/>
              <a:t>Can use this as an explanation for children</a:t>
            </a:r>
          </a:p>
        </p:txBody>
      </p:sp>
      <p:sp>
        <p:nvSpPr>
          <p:cNvPr id="4" name="Slide Number Placeholder 3"/>
          <p:cNvSpPr>
            <a:spLocks noGrp="1"/>
          </p:cNvSpPr>
          <p:nvPr>
            <p:ph type="sldNum" sz="quarter" idx="5"/>
          </p:nvPr>
        </p:nvSpPr>
        <p:spPr/>
        <p:txBody>
          <a:bodyPr/>
          <a:lstStyle/>
          <a:p>
            <a:pPr>
              <a:defRPr/>
            </a:pPr>
            <a:fld id="{75F30A05-AD0B-4F6A-9A26-F475064D9EE4}" type="slidenum">
              <a:rPr lang="en-US" altLang="en-US" smtClean="0"/>
              <a:pPr>
                <a:defRPr/>
              </a:pPr>
              <a:t>19</a:t>
            </a:fld>
            <a:endParaRPr lang="en-US" altLang="en-US"/>
          </a:p>
        </p:txBody>
      </p:sp>
    </p:spTree>
    <p:extLst>
      <p:ext uri="{BB962C8B-B14F-4D97-AF65-F5344CB8AC3E}">
        <p14:creationId xmlns:p14="http://schemas.microsoft.com/office/powerpoint/2010/main" val="54975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CF1AF3-3D9D-4910-84C5-888000E83DAA}" type="slidenum">
              <a:rPr lang="en-GB" smtClean="0"/>
              <a:t>22</a:t>
            </a:fld>
            <a:endParaRPr lang="en-GB"/>
          </a:p>
        </p:txBody>
      </p:sp>
    </p:spTree>
    <p:extLst>
      <p:ext uri="{BB962C8B-B14F-4D97-AF65-F5344CB8AC3E}">
        <p14:creationId xmlns:p14="http://schemas.microsoft.com/office/powerpoint/2010/main" val="3780187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CF1AF3-3D9D-4910-84C5-888000E83DAA}" type="slidenum">
              <a:rPr lang="en-GB" smtClean="0"/>
              <a:t>23</a:t>
            </a:fld>
            <a:endParaRPr lang="en-GB"/>
          </a:p>
        </p:txBody>
      </p:sp>
    </p:spTree>
    <p:extLst>
      <p:ext uri="{BB962C8B-B14F-4D97-AF65-F5344CB8AC3E}">
        <p14:creationId xmlns:p14="http://schemas.microsoft.com/office/powerpoint/2010/main" val="263197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CF1AF3-3D9D-4910-84C5-888000E83DAA}" type="slidenum">
              <a:rPr lang="en-GB" smtClean="0"/>
              <a:t>25</a:t>
            </a:fld>
            <a:endParaRPr lang="en-GB"/>
          </a:p>
        </p:txBody>
      </p:sp>
    </p:spTree>
    <p:extLst>
      <p:ext uri="{BB962C8B-B14F-4D97-AF65-F5344CB8AC3E}">
        <p14:creationId xmlns:p14="http://schemas.microsoft.com/office/powerpoint/2010/main" val="3856932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4/30/2024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59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4/30/2024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1564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4/30/2024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1749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4/30/2024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2791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4/30/2024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4823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4/30/2024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5903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4/30/2024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893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4/30/2024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51866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4/30/2024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7023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4/30/2024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7077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4/30/2024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21679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4/30/2024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55817530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KZBTYViDPlQ?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zonesofregulation.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ottoolbox.com/zones-of-regulation-activities/" TargetMode="External"/><Relationship Id="rId2" Type="http://schemas.openxmlformats.org/officeDocument/2006/relationships/hyperlink" Target="https://www.buckshealthcare.nhs.uk/cyp/pifs/alerting-ideas/"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heottoolbox.com/zones-of-regulation-activiti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https://www.lpft.nhs.uk/young-people/lincolnshire/about-us/whats-new/grounding-activi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raisingchildren.net.au/guides/activity-guides/wellbeing/muscle-relaxation-activity-children-parent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11">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13">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126052-1000-1687-7F02-6259362CD862}"/>
              </a:ext>
            </a:extLst>
          </p:cNvPr>
          <p:cNvSpPr>
            <a:spLocks noGrp="1"/>
          </p:cNvSpPr>
          <p:nvPr>
            <p:ph type="ctrTitle"/>
          </p:nvPr>
        </p:nvSpPr>
        <p:spPr>
          <a:xfrm>
            <a:off x="1136142" y="2046986"/>
            <a:ext cx="9948672" cy="2764028"/>
          </a:xfrm>
        </p:spPr>
        <p:txBody>
          <a:bodyPr anchor="ctr">
            <a:normAutofit/>
          </a:bodyPr>
          <a:lstStyle/>
          <a:p>
            <a:pPr algn="ctr"/>
            <a:r>
              <a:rPr lang="en-GB" sz="7200" dirty="0"/>
              <a:t>Emotional Regulation</a:t>
            </a:r>
          </a:p>
        </p:txBody>
      </p:sp>
      <p:sp>
        <p:nvSpPr>
          <p:cNvPr id="3" name="Subtitle 2">
            <a:extLst>
              <a:ext uri="{FF2B5EF4-FFF2-40B4-BE49-F238E27FC236}">
                <a16:creationId xmlns:a16="http://schemas.microsoft.com/office/drawing/2014/main" id="{EA53BA22-C80C-DFCB-A8E3-2D09DDF2145F}"/>
              </a:ext>
            </a:extLst>
          </p:cNvPr>
          <p:cNvSpPr>
            <a:spLocks noGrp="1"/>
          </p:cNvSpPr>
          <p:nvPr>
            <p:ph type="subTitle" idx="1"/>
          </p:nvPr>
        </p:nvSpPr>
        <p:spPr>
          <a:xfrm>
            <a:off x="1966912" y="5645150"/>
            <a:ext cx="8258176" cy="631825"/>
          </a:xfrm>
        </p:spPr>
        <p:txBody>
          <a:bodyPr anchor="ctr">
            <a:normAutofit fontScale="62500" lnSpcReduction="20000"/>
          </a:bodyPr>
          <a:lstStyle/>
          <a:p>
            <a:pPr algn="ctr"/>
            <a:r>
              <a:rPr lang="en-GB" dirty="0"/>
              <a:t>Dr Aaron Reynolds, Educational Psychologist (SEMH/Behaviour Lead)</a:t>
            </a:r>
          </a:p>
        </p:txBody>
      </p:sp>
      <p:sp>
        <p:nvSpPr>
          <p:cNvPr id="16" name="Rectangle 1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London Borough of Hillingdon - Wikipedia">
            <a:extLst>
              <a:ext uri="{FF2B5EF4-FFF2-40B4-BE49-F238E27FC236}">
                <a16:creationId xmlns:a16="http://schemas.microsoft.com/office/drawing/2014/main" id="{734AE5CA-90B3-4E8F-63AE-952B261AED9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18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948E-6812-73D0-0704-734A468FA248}"/>
              </a:ext>
            </a:extLst>
          </p:cNvPr>
          <p:cNvSpPr>
            <a:spLocks noGrp="1"/>
          </p:cNvSpPr>
          <p:nvPr>
            <p:ph type="title"/>
          </p:nvPr>
        </p:nvSpPr>
        <p:spPr/>
        <p:txBody>
          <a:bodyPr>
            <a:normAutofit/>
          </a:bodyPr>
          <a:lstStyle/>
          <a:p>
            <a:r>
              <a:rPr lang="en-GB" sz="4000" dirty="0"/>
              <a:t>Containment</a:t>
            </a:r>
            <a:endParaRPr lang="en-GB" dirty="0"/>
          </a:p>
        </p:txBody>
      </p:sp>
      <p:sp>
        <p:nvSpPr>
          <p:cNvPr id="3" name="Content Placeholder 2">
            <a:extLst>
              <a:ext uri="{FF2B5EF4-FFF2-40B4-BE49-F238E27FC236}">
                <a16:creationId xmlns:a16="http://schemas.microsoft.com/office/drawing/2014/main" id="{6DA22E34-8DD6-AF94-EFAD-B2FC6FFE221C}"/>
              </a:ext>
            </a:extLst>
          </p:cNvPr>
          <p:cNvSpPr>
            <a:spLocks noGrp="1"/>
          </p:cNvSpPr>
          <p:nvPr>
            <p:ph idx="1"/>
          </p:nvPr>
        </p:nvSpPr>
        <p:spPr>
          <a:xfrm>
            <a:off x="371138" y="2270554"/>
            <a:ext cx="8196559" cy="4237821"/>
          </a:xfrm>
        </p:spPr>
        <p:txBody>
          <a:bodyPr>
            <a:normAutofit/>
          </a:bodyPr>
          <a:lstStyle/>
          <a:p>
            <a:pPr marL="0" indent="0">
              <a:buNone/>
            </a:pPr>
            <a:r>
              <a:rPr lang="en-GB" sz="1800" dirty="0"/>
              <a:t>Containment:</a:t>
            </a:r>
          </a:p>
          <a:p>
            <a:r>
              <a:rPr lang="en-GB" sz="1800" dirty="0"/>
              <a:t>Originally described by </a:t>
            </a:r>
            <a:r>
              <a:rPr lang="en-GB" sz="1800" dirty="0" err="1"/>
              <a:t>Bion</a:t>
            </a:r>
            <a:r>
              <a:rPr lang="en-GB" sz="1800" dirty="0"/>
              <a:t> (1984)</a:t>
            </a:r>
          </a:p>
          <a:p>
            <a:r>
              <a:rPr lang="en-GB" sz="1800" dirty="0"/>
              <a:t>The process through which powerful emotions can be projected from one person to another who acts as a ‘container’ for these emotions. </a:t>
            </a:r>
          </a:p>
          <a:p>
            <a:r>
              <a:rPr lang="en-GB" sz="1800" dirty="0"/>
              <a:t>The ‘container’ can empathically explore and process these emotions through ‘projective identification’, breaking down these raw emotions into more understandable and less harmful forms which can then be passed back to the original individual who can then better process them. </a:t>
            </a:r>
          </a:p>
          <a:p>
            <a:r>
              <a:rPr lang="en-GB" sz="1800" dirty="0"/>
              <a:t>Containment facilitates the child's self-regulation development (Siegel, 2012) and there is increasing evidence that inadequate containment, whether actual or just perceived, is associated with greater problem behaviour throughout development (</a:t>
            </a:r>
            <a:r>
              <a:rPr lang="en-GB" sz="1800" dirty="0" err="1"/>
              <a:t>Fite</a:t>
            </a:r>
            <a:r>
              <a:rPr lang="en-GB" sz="1800" dirty="0"/>
              <a:t> et al., 2020). </a:t>
            </a:r>
          </a:p>
        </p:txBody>
      </p:sp>
      <p:pic>
        <p:nvPicPr>
          <p:cNvPr id="4" name="Picture 6" descr="Emotional Intelligence In Kids and Ex-Wives and Their *New* Husbands - The  Whole Parent">
            <a:extLst>
              <a:ext uri="{FF2B5EF4-FFF2-40B4-BE49-F238E27FC236}">
                <a16:creationId xmlns:a16="http://schemas.microsoft.com/office/drawing/2014/main" id="{50A2B66B-5307-E462-6EB7-34697FB6B3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98026" y="2611739"/>
            <a:ext cx="3693974" cy="355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84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D8948E-6812-73D0-0704-734A468FA248}"/>
              </a:ext>
            </a:extLst>
          </p:cNvPr>
          <p:cNvSpPr>
            <a:spLocks noGrp="1"/>
          </p:cNvSpPr>
          <p:nvPr>
            <p:ph type="title"/>
          </p:nvPr>
        </p:nvSpPr>
        <p:spPr>
          <a:xfrm>
            <a:off x="841247" y="978619"/>
            <a:ext cx="3410712" cy="1106424"/>
          </a:xfrm>
        </p:spPr>
        <p:txBody>
          <a:bodyPr>
            <a:normAutofit/>
          </a:bodyPr>
          <a:lstStyle/>
          <a:p>
            <a:r>
              <a:rPr lang="en-GB" sz="2000"/>
              <a:t>A relational trinity: Containment, Attunement and Holding</a:t>
            </a:r>
          </a:p>
        </p:txBody>
      </p:sp>
      <p:sp>
        <p:nvSpPr>
          <p:cNvPr id="18" name="Rectangle 17">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DA22E34-8DD6-AF94-EFAD-B2FC6FFE221C}"/>
              </a:ext>
            </a:extLst>
          </p:cNvPr>
          <p:cNvSpPr>
            <a:spLocks noGrp="1"/>
          </p:cNvSpPr>
          <p:nvPr>
            <p:ph idx="1"/>
          </p:nvPr>
        </p:nvSpPr>
        <p:spPr>
          <a:xfrm>
            <a:off x="841248" y="2252870"/>
            <a:ext cx="3412219" cy="3560251"/>
          </a:xfrm>
        </p:spPr>
        <p:txBody>
          <a:bodyPr>
            <a:normAutofit/>
          </a:bodyPr>
          <a:lstStyle/>
          <a:p>
            <a:pPr marL="0" indent="0">
              <a:buNone/>
            </a:pPr>
            <a:r>
              <a:rPr lang="en-GB" sz="1700"/>
              <a:t>Containment:</a:t>
            </a:r>
          </a:p>
          <a:p>
            <a:r>
              <a:rPr lang="en-GB" sz="1700"/>
              <a:t>It requires space and time. </a:t>
            </a:r>
          </a:p>
          <a:p>
            <a:r>
              <a:rPr lang="en-GB" sz="1700"/>
              <a:t>It requires you to be present. </a:t>
            </a:r>
          </a:p>
          <a:p>
            <a:r>
              <a:rPr lang="en-GB" sz="1700"/>
              <a:t>Allocate ample time for this.</a:t>
            </a:r>
          </a:p>
          <a:p>
            <a:r>
              <a:rPr lang="en-GB" sz="1700"/>
              <a:t>It requires clear boundaries.</a:t>
            </a:r>
          </a:p>
          <a:p>
            <a:r>
              <a:rPr lang="en-GB" sz="1700"/>
              <a:t>It also requires empathy, not sympathy. </a:t>
            </a:r>
          </a:p>
        </p:txBody>
      </p:sp>
      <p:pic>
        <p:nvPicPr>
          <p:cNvPr id="4" name="Online Media 3" title="Brené Brown on Empathy vs Sympathy">
            <a:hlinkClick r:id="" action="ppaction://media"/>
            <a:extLst>
              <a:ext uri="{FF2B5EF4-FFF2-40B4-BE49-F238E27FC236}">
                <a16:creationId xmlns:a16="http://schemas.microsoft.com/office/drawing/2014/main" id="{934D5B35-F979-EEE4-209A-2D021E92A918}"/>
              </a:ext>
            </a:extLst>
          </p:cNvPr>
          <p:cNvPicPr>
            <a:picLocks noRot="1" noChangeAspect="1"/>
          </p:cNvPicPr>
          <p:nvPr>
            <a:videoFile r:link="rId1"/>
          </p:nvPr>
        </p:nvPicPr>
        <p:blipFill>
          <a:blip r:embed="rId3"/>
          <a:stretch>
            <a:fillRect/>
          </a:stretch>
        </p:blipFill>
        <p:spPr>
          <a:xfrm>
            <a:off x="4752966" y="1288557"/>
            <a:ext cx="7408935" cy="4186048"/>
          </a:xfrm>
          <a:prstGeom prst="rect">
            <a:avLst/>
          </a:prstGeom>
        </p:spPr>
      </p:pic>
    </p:spTree>
    <p:extLst>
      <p:ext uri="{BB962C8B-B14F-4D97-AF65-F5344CB8AC3E}">
        <p14:creationId xmlns:p14="http://schemas.microsoft.com/office/powerpoint/2010/main" val="302528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1DDF-F5A3-49A0-A1D0-1E09F4F93E16}"/>
              </a:ext>
            </a:extLst>
          </p:cNvPr>
          <p:cNvSpPr>
            <a:spLocks noGrp="1"/>
          </p:cNvSpPr>
          <p:nvPr>
            <p:ph type="title"/>
          </p:nvPr>
        </p:nvSpPr>
        <p:spPr>
          <a:xfrm>
            <a:off x="646111" y="1090568"/>
            <a:ext cx="9739460" cy="880845"/>
          </a:xfrm>
        </p:spPr>
        <p:txBody>
          <a:bodyPr/>
          <a:lstStyle/>
          <a:p>
            <a:r>
              <a:rPr lang="en-US" dirty="0"/>
              <a:t>Process of Self-Regulating Emotions</a:t>
            </a:r>
          </a:p>
        </p:txBody>
      </p:sp>
      <p:sp>
        <p:nvSpPr>
          <p:cNvPr id="3" name="Content Placeholder 2">
            <a:extLst>
              <a:ext uri="{FF2B5EF4-FFF2-40B4-BE49-F238E27FC236}">
                <a16:creationId xmlns:a16="http://schemas.microsoft.com/office/drawing/2014/main" id="{7888A935-74B9-4139-91A2-169988B24654}"/>
              </a:ext>
            </a:extLst>
          </p:cNvPr>
          <p:cNvSpPr>
            <a:spLocks noGrp="1"/>
          </p:cNvSpPr>
          <p:nvPr>
            <p:ph idx="1"/>
          </p:nvPr>
        </p:nvSpPr>
        <p:spPr/>
        <p:txBody>
          <a:bodyPr/>
          <a:lstStyle/>
          <a:p>
            <a:r>
              <a:rPr lang="en-US" dirty="0"/>
              <a:t>Develop the capacity to identify internal emotions</a:t>
            </a:r>
          </a:p>
          <a:p>
            <a:pPr lvl="1"/>
            <a:r>
              <a:rPr lang="en-US" dirty="0"/>
              <a:t>Understanding different feeling states</a:t>
            </a:r>
          </a:p>
          <a:p>
            <a:pPr lvl="1"/>
            <a:r>
              <a:rPr lang="en-US" dirty="0"/>
              <a:t>Applying appropriate labels (“Happy” or “Sad”)</a:t>
            </a:r>
          </a:p>
          <a:p>
            <a:r>
              <a:rPr lang="en-US" dirty="0"/>
              <a:t>Develop ‘socially appropriate’ and safe ways to express emotions</a:t>
            </a:r>
          </a:p>
          <a:p>
            <a:pPr lvl="1"/>
            <a:r>
              <a:rPr lang="en-US" dirty="0"/>
              <a:t>Through talking, writing, drawing, through play etc. </a:t>
            </a:r>
          </a:p>
          <a:p>
            <a:r>
              <a:rPr lang="en-US" dirty="0"/>
              <a:t>Learn how to regulate internal experience using successful strategies</a:t>
            </a:r>
          </a:p>
          <a:p>
            <a:pPr marL="0" indent="0">
              <a:buNone/>
            </a:pPr>
            <a:endParaRPr lang="en-US" dirty="0"/>
          </a:p>
        </p:txBody>
      </p:sp>
      <p:pic>
        <p:nvPicPr>
          <p:cNvPr id="4" name="Picture 2" descr="London Borough of Hillingdon - Wikipedia">
            <a:extLst>
              <a:ext uri="{FF2B5EF4-FFF2-40B4-BE49-F238E27FC236}">
                <a16:creationId xmlns:a16="http://schemas.microsoft.com/office/drawing/2014/main" id="{C7F76348-D487-1FA5-5147-49B66EB0BBF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85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3419-16B9-78FA-56E5-F008EA12A006}"/>
              </a:ext>
            </a:extLst>
          </p:cNvPr>
          <p:cNvSpPr>
            <a:spLocks noGrp="1"/>
          </p:cNvSpPr>
          <p:nvPr>
            <p:ph type="title"/>
          </p:nvPr>
        </p:nvSpPr>
        <p:spPr/>
        <p:txBody>
          <a:bodyPr/>
          <a:lstStyle/>
          <a:p>
            <a:r>
              <a:rPr lang="en-GB" dirty="0"/>
              <a:t>Emotional Regulation Interventions</a:t>
            </a:r>
          </a:p>
        </p:txBody>
      </p:sp>
      <p:sp>
        <p:nvSpPr>
          <p:cNvPr id="3" name="Text Placeholder 2">
            <a:extLst>
              <a:ext uri="{FF2B5EF4-FFF2-40B4-BE49-F238E27FC236}">
                <a16:creationId xmlns:a16="http://schemas.microsoft.com/office/drawing/2014/main" id="{AF75E4EA-DAC1-0170-9D5A-FD391F8B88DE}"/>
              </a:ext>
            </a:extLst>
          </p:cNvPr>
          <p:cNvSpPr>
            <a:spLocks noGrp="1"/>
          </p:cNvSpPr>
          <p:nvPr>
            <p:ph type="body" idx="1"/>
          </p:nvPr>
        </p:nvSpPr>
        <p:spPr/>
        <p:txBody>
          <a:bodyPr/>
          <a:lstStyle/>
          <a:p>
            <a:endParaRPr lang="en-GB" dirty="0"/>
          </a:p>
        </p:txBody>
      </p:sp>
      <p:pic>
        <p:nvPicPr>
          <p:cNvPr id="4" name="Picture 2" descr="London Borough of Hillingdon - Wikipedia">
            <a:extLst>
              <a:ext uri="{FF2B5EF4-FFF2-40B4-BE49-F238E27FC236}">
                <a16:creationId xmlns:a16="http://schemas.microsoft.com/office/drawing/2014/main" id="{1174C0C0-1478-8B45-14F5-32D080739D2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860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45D4-17C4-14FB-31E8-EAADF46F5EBE}"/>
              </a:ext>
            </a:extLst>
          </p:cNvPr>
          <p:cNvSpPr>
            <a:spLocks noGrp="1"/>
          </p:cNvSpPr>
          <p:nvPr>
            <p:ph type="title"/>
          </p:nvPr>
        </p:nvSpPr>
        <p:spPr/>
        <p:txBody>
          <a:bodyPr>
            <a:normAutofit fontScale="90000"/>
          </a:bodyPr>
          <a:lstStyle/>
          <a:p>
            <a:r>
              <a:rPr lang="en-GB" dirty="0"/>
              <a:t>Components of an emotional regulation intervention?</a:t>
            </a:r>
          </a:p>
        </p:txBody>
      </p:sp>
      <p:sp>
        <p:nvSpPr>
          <p:cNvPr id="3" name="Content Placeholder 2">
            <a:extLst>
              <a:ext uri="{FF2B5EF4-FFF2-40B4-BE49-F238E27FC236}">
                <a16:creationId xmlns:a16="http://schemas.microsoft.com/office/drawing/2014/main" id="{5C5CBDC7-2842-FDC5-9D0E-02BF162E8918}"/>
              </a:ext>
            </a:extLst>
          </p:cNvPr>
          <p:cNvSpPr>
            <a:spLocks noGrp="1"/>
          </p:cNvSpPr>
          <p:nvPr>
            <p:ph idx="1"/>
          </p:nvPr>
        </p:nvSpPr>
        <p:spPr/>
        <p:txBody>
          <a:bodyPr/>
          <a:lstStyle/>
          <a:p>
            <a:r>
              <a:rPr lang="en-GB" dirty="0"/>
              <a:t>Intervention starts with co-regulation of emotions. </a:t>
            </a:r>
          </a:p>
          <a:p>
            <a:r>
              <a:rPr lang="en-GB" dirty="0"/>
              <a:t>Psychoeducation on emotions and how they arise in context. I prefer the Cross-Sectional formulation. </a:t>
            </a:r>
          </a:p>
          <a:p>
            <a:r>
              <a:rPr lang="en-GB" dirty="0"/>
              <a:t>Learning to identify the emotions within.</a:t>
            </a:r>
          </a:p>
          <a:p>
            <a:r>
              <a:rPr lang="en-GB" dirty="0"/>
              <a:t>Teaching and practicing of self-regulation strategies for when emotions are arising.</a:t>
            </a:r>
          </a:p>
          <a:p>
            <a:pPr lvl="1"/>
            <a:r>
              <a:rPr lang="en-GB" dirty="0">
                <a:solidFill>
                  <a:schemeClr val="accent4"/>
                </a:solidFill>
              </a:rPr>
              <a:t>If they are finding regulating difficult, you need to be practicing every day for at least 15 minutes. </a:t>
            </a:r>
          </a:p>
          <a:p>
            <a:endParaRPr lang="en-GB" dirty="0"/>
          </a:p>
        </p:txBody>
      </p:sp>
      <p:pic>
        <p:nvPicPr>
          <p:cNvPr id="4" name="Picture 2" descr="London Borough of Hillingdon - Wikipedia">
            <a:extLst>
              <a:ext uri="{FF2B5EF4-FFF2-40B4-BE49-F238E27FC236}">
                <a16:creationId xmlns:a16="http://schemas.microsoft.com/office/drawing/2014/main" id="{F6A41E62-573F-D186-828C-BF812EF72D7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277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0" name="Rectangle 1127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282" name="Freeform: Shape 1128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284" name="Freeform: Shape 1128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40B731-DF81-8AB7-C03B-12DAC8CC70D9}"/>
              </a:ext>
            </a:extLst>
          </p:cNvPr>
          <p:cNvSpPr>
            <a:spLocks noGrp="1"/>
          </p:cNvSpPr>
          <p:nvPr>
            <p:ph type="title"/>
          </p:nvPr>
        </p:nvSpPr>
        <p:spPr>
          <a:xfrm>
            <a:off x="371094" y="1161288"/>
            <a:ext cx="3438144" cy="1239012"/>
          </a:xfrm>
        </p:spPr>
        <p:txBody>
          <a:bodyPr anchor="ctr">
            <a:normAutofit/>
          </a:bodyPr>
          <a:lstStyle/>
          <a:p>
            <a:r>
              <a:rPr lang="en-GB" sz="2200" dirty="0"/>
              <a:t>The Zones of Regulation approach</a:t>
            </a:r>
          </a:p>
        </p:txBody>
      </p:sp>
      <p:sp>
        <p:nvSpPr>
          <p:cNvPr id="11286" name="Rectangle 1128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88" name="Rectangle 1128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1A4AAD7-5BB6-9E33-EA5B-D264C5F8B000}"/>
              </a:ext>
            </a:extLst>
          </p:cNvPr>
          <p:cNvSpPr>
            <a:spLocks noGrp="1"/>
          </p:cNvSpPr>
          <p:nvPr>
            <p:ph idx="1"/>
          </p:nvPr>
        </p:nvSpPr>
        <p:spPr>
          <a:xfrm>
            <a:off x="371094" y="2718054"/>
            <a:ext cx="3438906" cy="3207258"/>
          </a:xfrm>
        </p:spPr>
        <p:txBody>
          <a:bodyPr anchor="t">
            <a:normAutofit/>
          </a:bodyPr>
          <a:lstStyle/>
          <a:p>
            <a:pPr marL="0" indent="0">
              <a:buNone/>
            </a:pPr>
            <a:r>
              <a:rPr lang="en-GB" sz="1700" u="sng" dirty="0">
                <a:hlinkClick r:id="rId3">
                  <a:extLst>
                    <a:ext uri="{A12FA001-AC4F-418D-AE19-62706E023703}">
                      <ahyp:hlinkClr xmlns:ahyp="http://schemas.microsoft.com/office/drawing/2018/hyperlinkcolor" val="tx"/>
                    </a:ext>
                  </a:extLst>
                </a:hlinkClick>
              </a:rPr>
              <a:t>Further information:</a:t>
            </a:r>
          </a:p>
          <a:p>
            <a:r>
              <a:rPr lang="en-GB" sz="1700" dirty="0">
                <a:hlinkClick r:id="rId3">
                  <a:extLst>
                    <a:ext uri="{A12FA001-AC4F-418D-AE19-62706E023703}">
                      <ahyp:hlinkClr xmlns:ahyp="http://schemas.microsoft.com/office/drawing/2018/hyperlinkcolor" val="tx"/>
                    </a:ext>
                  </a:extLst>
                </a:hlinkClick>
              </a:rPr>
              <a:t>https://zonesofregulation.com/</a:t>
            </a:r>
            <a:r>
              <a:rPr lang="en-GB" sz="1700" dirty="0"/>
              <a:t>  </a:t>
            </a:r>
          </a:p>
        </p:txBody>
      </p:sp>
      <p:pic>
        <p:nvPicPr>
          <p:cNvPr id="11266" name="Picture 2" descr="Aligning SGM® with The Zones of Regulation, and Tech-Tie-Ins! - MindWing  Concepts, Inc.">
            <a:extLst>
              <a:ext uri="{FF2B5EF4-FFF2-40B4-BE49-F238E27FC236}">
                <a16:creationId xmlns:a16="http://schemas.microsoft.com/office/drawing/2014/main" id="{4300D15A-A4E4-F858-17BE-5271BF8C8E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4" b="6994"/>
          <a:stretch/>
        </p:blipFill>
        <p:spPr bwMode="auto">
          <a:xfrm>
            <a:off x="4901184" y="1338134"/>
            <a:ext cx="6922008" cy="428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989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9E3151-6E33-38E7-7DD1-4D692330A9A4}"/>
              </a:ext>
            </a:extLst>
          </p:cNvPr>
          <p:cNvSpPr>
            <a:spLocks noGrp="1"/>
          </p:cNvSpPr>
          <p:nvPr>
            <p:ph type="title"/>
          </p:nvPr>
        </p:nvSpPr>
        <p:spPr>
          <a:xfrm>
            <a:off x="411480" y="987552"/>
            <a:ext cx="4485861" cy="1088136"/>
          </a:xfrm>
        </p:spPr>
        <p:txBody>
          <a:bodyPr anchor="b">
            <a:normAutofit/>
          </a:bodyPr>
          <a:lstStyle/>
          <a:p>
            <a:r>
              <a:rPr lang="en-GB" sz="3400" dirty="0"/>
              <a:t>Blue Zone (-1 Deflated)</a:t>
            </a:r>
          </a:p>
        </p:txBody>
      </p:sp>
      <p:sp>
        <p:nvSpPr>
          <p:cNvPr id="13321" name="Rectangle 1332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23" name="Rectangle 1332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26EEA81-AA02-411F-2037-73EC5F023705}"/>
              </a:ext>
            </a:extLst>
          </p:cNvPr>
          <p:cNvSpPr>
            <a:spLocks noGrp="1"/>
          </p:cNvSpPr>
          <p:nvPr>
            <p:ph idx="1"/>
          </p:nvPr>
        </p:nvSpPr>
        <p:spPr>
          <a:xfrm>
            <a:off x="411479" y="2688336"/>
            <a:ext cx="4498848" cy="3584448"/>
          </a:xfrm>
        </p:spPr>
        <p:txBody>
          <a:bodyPr anchor="t">
            <a:normAutofit/>
          </a:bodyPr>
          <a:lstStyle/>
          <a:p>
            <a:pPr marL="0" indent="0">
              <a:buNone/>
            </a:pPr>
            <a:r>
              <a:rPr lang="en-GB" sz="1700" dirty="0"/>
              <a:t>Teach the pupils the different thoughts, feelings, behaviours and bodily sensations that might occur in this stage:</a:t>
            </a:r>
          </a:p>
          <a:p>
            <a:r>
              <a:rPr lang="en-GB" sz="1700" dirty="0"/>
              <a:t>Thoughts: I can’t be bothered, I’m bored, I’m fed up, I’m so sad. </a:t>
            </a:r>
          </a:p>
          <a:p>
            <a:r>
              <a:rPr lang="en-GB" sz="1700" dirty="0"/>
              <a:t>Bodily sensations: Low heart rate, slow breathing, droopy eye lids etc. </a:t>
            </a:r>
          </a:p>
          <a:p>
            <a:r>
              <a:rPr lang="en-GB" sz="1700" dirty="0"/>
              <a:t>Emotions: Sadness, Depression, Tired.</a:t>
            </a:r>
          </a:p>
          <a:p>
            <a:r>
              <a:rPr lang="en-GB" sz="1700" dirty="0"/>
              <a:t>Behaviours: Lying down, yawning etc. </a:t>
            </a:r>
            <a:endParaRPr lang="en-GB" sz="1300" dirty="0"/>
          </a:p>
          <a:p>
            <a:pPr marL="457200" lvl="1" indent="0">
              <a:buNone/>
            </a:pPr>
            <a:endParaRPr lang="en-GB" sz="900" dirty="0"/>
          </a:p>
        </p:txBody>
      </p:sp>
      <p:pic>
        <p:nvPicPr>
          <p:cNvPr id="13314" name="Picture 2" descr="What are the Four Zones of Regulation? - The Zones of Regulation">
            <a:extLst>
              <a:ext uri="{FF2B5EF4-FFF2-40B4-BE49-F238E27FC236}">
                <a16:creationId xmlns:a16="http://schemas.microsoft.com/office/drawing/2014/main" id="{0FA250DB-3717-AB88-E31F-746C579C43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78"/>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pic>
        <p:nvPicPr>
          <p:cNvPr id="4" name="Picture 2" descr="London Borough of Hillingdon - Wikipedia">
            <a:extLst>
              <a:ext uri="{FF2B5EF4-FFF2-40B4-BE49-F238E27FC236}">
                <a16:creationId xmlns:a16="http://schemas.microsoft.com/office/drawing/2014/main" id="{F7EE5410-1CE4-C04D-3650-A6D21AD1749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191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F65A34-73CA-274A-1343-531FC4BBA652}"/>
              </a:ext>
            </a:extLst>
          </p:cNvPr>
          <p:cNvSpPr>
            <a:spLocks noGrp="1"/>
          </p:cNvSpPr>
          <p:nvPr>
            <p:ph type="title"/>
          </p:nvPr>
        </p:nvSpPr>
        <p:spPr>
          <a:xfrm>
            <a:off x="411480" y="987552"/>
            <a:ext cx="4485861" cy="1088136"/>
          </a:xfrm>
        </p:spPr>
        <p:txBody>
          <a:bodyPr anchor="b">
            <a:normAutofit/>
          </a:bodyPr>
          <a:lstStyle/>
          <a:p>
            <a:r>
              <a:rPr lang="en-GB" sz="3400" dirty="0"/>
              <a:t>The Cross-Sectional Formulation</a:t>
            </a:r>
          </a:p>
        </p:txBody>
      </p:sp>
      <p:sp>
        <p:nvSpPr>
          <p:cNvPr id="6153" name="Rectangle 615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55" name="Rectangle 615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2715535-6BF9-05F4-4EE5-7DEA24F0DDD9}"/>
              </a:ext>
            </a:extLst>
          </p:cNvPr>
          <p:cNvSpPr>
            <a:spLocks noGrp="1"/>
          </p:cNvSpPr>
          <p:nvPr>
            <p:ph idx="1"/>
          </p:nvPr>
        </p:nvSpPr>
        <p:spPr>
          <a:xfrm>
            <a:off x="411479" y="2688336"/>
            <a:ext cx="4498848" cy="3584448"/>
          </a:xfrm>
        </p:spPr>
        <p:txBody>
          <a:bodyPr anchor="t">
            <a:normAutofit lnSpcReduction="10000"/>
          </a:bodyPr>
          <a:lstStyle/>
          <a:p>
            <a:r>
              <a:rPr lang="en-GB" sz="1700" dirty="0"/>
              <a:t>This is  model from CBT. It highlights that the following are inextricably linked and bidirectionally antagonistic to each other:</a:t>
            </a:r>
          </a:p>
          <a:p>
            <a:pPr lvl="1"/>
            <a:r>
              <a:rPr lang="en-GB" sz="1600" dirty="0"/>
              <a:t>Behaviour</a:t>
            </a:r>
          </a:p>
          <a:p>
            <a:pPr lvl="1"/>
            <a:r>
              <a:rPr lang="en-GB" sz="1600" dirty="0"/>
              <a:t>Emotions</a:t>
            </a:r>
          </a:p>
          <a:p>
            <a:pPr lvl="1"/>
            <a:r>
              <a:rPr lang="en-GB" sz="1600" dirty="0"/>
              <a:t>Thoughts </a:t>
            </a:r>
          </a:p>
          <a:p>
            <a:pPr lvl="1"/>
            <a:r>
              <a:rPr lang="en-GB" sz="1600" dirty="0"/>
              <a:t>Bodily Sensations</a:t>
            </a:r>
          </a:p>
          <a:p>
            <a:r>
              <a:rPr lang="en-GB" sz="1800" dirty="0"/>
              <a:t>It also highlights that these factors are influenced by different contexts, for example going into an exam, being on a roller coaster etc. </a:t>
            </a:r>
          </a:p>
        </p:txBody>
      </p:sp>
      <p:pic>
        <p:nvPicPr>
          <p:cNvPr id="6146" name="Picture 2" descr="Dr Julie Smith on X: &quot;Here's a great tool for building your understanding  of what is keeping you stuck and working out how to break that vicious  cycle. Any moment in your">
            <a:extLst>
              <a:ext uri="{FF2B5EF4-FFF2-40B4-BE49-F238E27FC236}">
                <a16:creationId xmlns:a16="http://schemas.microsoft.com/office/drawing/2014/main" id="{AEFED29B-5F02-9F6D-1D47-59C62A681D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6"/>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pic>
        <p:nvPicPr>
          <p:cNvPr id="6" name="Picture 2" descr="London Borough of Hillingdon - Wikipedia">
            <a:extLst>
              <a:ext uri="{FF2B5EF4-FFF2-40B4-BE49-F238E27FC236}">
                <a16:creationId xmlns:a16="http://schemas.microsoft.com/office/drawing/2014/main" id="{992A5CDB-7029-971F-BC60-B51828BCFB1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217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9E3151-6E33-38E7-7DD1-4D692330A9A4}"/>
              </a:ext>
            </a:extLst>
          </p:cNvPr>
          <p:cNvSpPr>
            <a:spLocks noGrp="1"/>
          </p:cNvSpPr>
          <p:nvPr>
            <p:ph type="title"/>
          </p:nvPr>
        </p:nvSpPr>
        <p:spPr>
          <a:xfrm>
            <a:off x="411480" y="987552"/>
            <a:ext cx="4485861" cy="1088136"/>
          </a:xfrm>
        </p:spPr>
        <p:txBody>
          <a:bodyPr anchor="b">
            <a:normAutofit/>
          </a:bodyPr>
          <a:lstStyle/>
          <a:p>
            <a:r>
              <a:rPr lang="en-GB" sz="3400" dirty="0"/>
              <a:t>Blue Zone (-1 Deflated)</a:t>
            </a:r>
          </a:p>
        </p:txBody>
      </p:sp>
      <p:sp>
        <p:nvSpPr>
          <p:cNvPr id="13321" name="Rectangle 1332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23" name="Rectangle 1332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26EEA81-AA02-411F-2037-73EC5F023705}"/>
              </a:ext>
            </a:extLst>
          </p:cNvPr>
          <p:cNvSpPr>
            <a:spLocks noGrp="1"/>
          </p:cNvSpPr>
          <p:nvPr>
            <p:ph idx="1"/>
          </p:nvPr>
        </p:nvSpPr>
        <p:spPr>
          <a:xfrm>
            <a:off x="411479" y="2688336"/>
            <a:ext cx="4498848" cy="3584448"/>
          </a:xfrm>
        </p:spPr>
        <p:txBody>
          <a:bodyPr anchor="t">
            <a:normAutofit/>
          </a:bodyPr>
          <a:lstStyle/>
          <a:p>
            <a:r>
              <a:rPr lang="en-GB" sz="1700" dirty="0"/>
              <a:t>Everyone needs to be sufficiently stimulated to be able to engage and to be happy. </a:t>
            </a:r>
          </a:p>
          <a:p>
            <a:r>
              <a:rPr lang="en-GB" sz="1700" dirty="0"/>
              <a:t>Some individuals can have great difficulty obtaining the right level of stimulation to be engaged, such as those with Sensory Processing Differences:</a:t>
            </a:r>
          </a:p>
          <a:p>
            <a:pPr lvl="1"/>
            <a:r>
              <a:rPr lang="en-GB" sz="1300" dirty="0" err="1"/>
              <a:t>Hyposensitivities</a:t>
            </a:r>
            <a:endParaRPr lang="en-GB" sz="1300" dirty="0"/>
          </a:p>
          <a:p>
            <a:pPr lvl="1"/>
            <a:r>
              <a:rPr lang="en-GB" sz="1300" dirty="0"/>
              <a:t>Sensory Seeking</a:t>
            </a:r>
          </a:p>
        </p:txBody>
      </p:sp>
      <p:pic>
        <p:nvPicPr>
          <p:cNvPr id="13314" name="Picture 2" descr="What are the Four Zones of Regulation? - The Zones of Regulation">
            <a:extLst>
              <a:ext uri="{FF2B5EF4-FFF2-40B4-BE49-F238E27FC236}">
                <a16:creationId xmlns:a16="http://schemas.microsoft.com/office/drawing/2014/main" id="{0FA250DB-3717-AB88-E31F-746C579C43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78"/>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pic>
        <p:nvPicPr>
          <p:cNvPr id="4" name="Picture 2" descr="London Borough of Hillingdon - Wikipedia">
            <a:extLst>
              <a:ext uri="{FF2B5EF4-FFF2-40B4-BE49-F238E27FC236}">
                <a16:creationId xmlns:a16="http://schemas.microsoft.com/office/drawing/2014/main" id="{0C7F93BF-3BA7-D24D-995B-6433F8C256D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689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F5BC-C274-409E-8600-C4D9ADF7D939}"/>
              </a:ext>
            </a:extLst>
          </p:cNvPr>
          <p:cNvSpPr>
            <a:spLocks noGrp="1"/>
          </p:cNvSpPr>
          <p:nvPr>
            <p:ph type="title"/>
          </p:nvPr>
        </p:nvSpPr>
        <p:spPr>
          <a:xfrm>
            <a:off x="2207568" y="188641"/>
            <a:ext cx="7772400" cy="1609725"/>
          </a:xfrm>
        </p:spPr>
        <p:txBody>
          <a:bodyPr/>
          <a:lstStyle/>
          <a:p>
            <a:pPr>
              <a:defRPr/>
            </a:pPr>
            <a:r>
              <a:rPr lang="en-GB" dirty="0">
                <a:solidFill>
                  <a:schemeClr val="tx1">
                    <a:lumMod val="75000"/>
                    <a:lumOff val="25000"/>
                  </a:schemeClr>
                </a:solidFill>
              </a:rPr>
              <a:t>Arousal levels</a:t>
            </a:r>
          </a:p>
        </p:txBody>
      </p:sp>
      <p:pic>
        <p:nvPicPr>
          <p:cNvPr id="28679" name="Picture 7" descr="The science behind Bouncyband®">
            <a:extLst>
              <a:ext uri="{FF2B5EF4-FFF2-40B4-BE49-F238E27FC236}">
                <a16:creationId xmlns:a16="http://schemas.microsoft.com/office/drawing/2014/main" id="{5B2ED4ED-C337-4408-B422-706B768DAA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75" t="15006"/>
          <a:stretch/>
        </p:blipFill>
        <p:spPr bwMode="auto">
          <a:xfrm>
            <a:off x="1847528" y="2572046"/>
            <a:ext cx="8136904" cy="42818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E0E2F5-EB34-4D64-A4B7-4243BB8060A1}"/>
              </a:ext>
            </a:extLst>
          </p:cNvPr>
          <p:cNvSpPr txBox="1"/>
          <p:nvPr/>
        </p:nvSpPr>
        <p:spPr>
          <a:xfrm>
            <a:off x="4151784" y="1484785"/>
            <a:ext cx="3168352" cy="646331"/>
          </a:xfrm>
          <a:prstGeom prst="rect">
            <a:avLst/>
          </a:prstGeom>
          <a:noFill/>
        </p:spPr>
        <p:txBody>
          <a:bodyPr wrap="square" rtlCol="0">
            <a:spAutoFit/>
          </a:bodyPr>
          <a:lstStyle/>
          <a:p>
            <a:pPr algn="ctr"/>
            <a:r>
              <a:rPr lang="en-GB" dirty="0"/>
              <a:t>Where we all want to be and will work towards</a:t>
            </a:r>
          </a:p>
        </p:txBody>
      </p:sp>
      <p:sp>
        <p:nvSpPr>
          <p:cNvPr id="9" name="TextBox 8">
            <a:extLst>
              <a:ext uri="{FF2B5EF4-FFF2-40B4-BE49-F238E27FC236}">
                <a16:creationId xmlns:a16="http://schemas.microsoft.com/office/drawing/2014/main" id="{A60C647F-7DCD-4102-BE91-87181F5E5028}"/>
              </a:ext>
            </a:extLst>
          </p:cNvPr>
          <p:cNvSpPr txBox="1"/>
          <p:nvPr/>
        </p:nvSpPr>
        <p:spPr>
          <a:xfrm>
            <a:off x="1991544" y="3140968"/>
            <a:ext cx="2160240" cy="923330"/>
          </a:xfrm>
          <a:prstGeom prst="rect">
            <a:avLst/>
          </a:prstGeom>
          <a:noFill/>
        </p:spPr>
        <p:txBody>
          <a:bodyPr wrap="square" rtlCol="0">
            <a:spAutoFit/>
          </a:bodyPr>
          <a:lstStyle/>
          <a:p>
            <a:pPr algn="ctr"/>
            <a:r>
              <a:rPr lang="en-GB" b="1" dirty="0"/>
              <a:t>Hyposensitivity </a:t>
            </a:r>
          </a:p>
          <a:p>
            <a:pPr algn="ctr"/>
            <a:r>
              <a:rPr lang="en-GB" b="1" dirty="0"/>
              <a:t>and </a:t>
            </a:r>
          </a:p>
          <a:p>
            <a:pPr algn="ctr"/>
            <a:r>
              <a:rPr lang="en-GB" b="1" dirty="0"/>
              <a:t>Sensory Seeking</a:t>
            </a:r>
          </a:p>
        </p:txBody>
      </p:sp>
      <p:sp>
        <p:nvSpPr>
          <p:cNvPr id="10" name="TextBox 9">
            <a:extLst>
              <a:ext uri="{FF2B5EF4-FFF2-40B4-BE49-F238E27FC236}">
                <a16:creationId xmlns:a16="http://schemas.microsoft.com/office/drawing/2014/main" id="{1A8E6264-DEA8-44BA-BB17-C19B747540B0}"/>
              </a:ext>
            </a:extLst>
          </p:cNvPr>
          <p:cNvSpPr txBox="1"/>
          <p:nvPr/>
        </p:nvSpPr>
        <p:spPr>
          <a:xfrm>
            <a:off x="8112224" y="3645024"/>
            <a:ext cx="2160240" cy="369332"/>
          </a:xfrm>
          <a:prstGeom prst="rect">
            <a:avLst/>
          </a:prstGeom>
          <a:noFill/>
        </p:spPr>
        <p:txBody>
          <a:bodyPr wrap="square" rtlCol="0">
            <a:spAutoFit/>
          </a:bodyPr>
          <a:lstStyle/>
          <a:p>
            <a:pPr algn="ctr"/>
            <a:r>
              <a:rPr lang="en-GB" b="1" dirty="0"/>
              <a:t>Hypersensitivity</a:t>
            </a:r>
          </a:p>
        </p:txBody>
      </p:sp>
      <p:cxnSp>
        <p:nvCxnSpPr>
          <p:cNvPr id="7" name="Straight Arrow Connector 6">
            <a:extLst>
              <a:ext uri="{FF2B5EF4-FFF2-40B4-BE49-F238E27FC236}">
                <a16:creationId xmlns:a16="http://schemas.microsoft.com/office/drawing/2014/main" id="{EFB2B70D-8146-442D-A237-4332581ADD32}"/>
              </a:ext>
            </a:extLst>
          </p:cNvPr>
          <p:cNvCxnSpPr>
            <a:stCxn id="9" idx="2"/>
          </p:cNvCxnSpPr>
          <p:nvPr/>
        </p:nvCxnSpPr>
        <p:spPr>
          <a:xfrm>
            <a:off x="3071664" y="4064298"/>
            <a:ext cx="504056" cy="9488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61A4307-DC17-471C-A01B-A05754311F06}"/>
              </a:ext>
            </a:extLst>
          </p:cNvPr>
          <p:cNvCxnSpPr>
            <a:cxnSpLocks/>
          </p:cNvCxnSpPr>
          <p:nvPr/>
        </p:nvCxnSpPr>
        <p:spPr>
          <a:xfrm flipH="1">
            <a:off x="8184232" y="4149080"/>
            <a:ext cx="936104" cy="9361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3647AF4-57AA-404D-889E-26D296C35FA1}"/>
              </a:ext>
            </a:extLst>
          </p:cNvPr>
          <p:cNvCxnSpPr>
            <a:stCxn id="5" idx="2"/>
          </p:cNvCxnSpPr>
          <p:nvPr/>
        </p:nvCxnSpPr>
        <p:spPr>
          <a:xfrm>
            <a:off x="5735960" y="2131116"/>
            <a:ext cx="0" cy="50579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FE8CB00-AA06-4307-A178-D349093FB1B1}"/>
              </a:ext>
            </a:extLst>
          </p:cNvPr>
          <p:cNvCxnSpPr/>
          <p:nvPr/>
        </p:nvCxnSpPr>
        <p:spPr>
          <a:xfrm flipV="1">
            <a:off x="3647728" y="2636912"/>
            <a:ext cx="1728192" cy="19442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3EDD684-335F-456C-B6D9-94EFFBA50CB4}"/>
              </a:ext>
            </a:extLst>
          </p:cNvPr>
          <p:cNvCxnSpPr>
            <a:cxnSpLocks/>
          </p:cNvCxnSpPr>
          <p:nvPr/>
        </p:nvCxnSpPr>
        <p:spPr>
          <a:xfrm flipH="1" flipV="1">
            <a:off x="6240016" y="2564904"/>
            <a:ext cx="1656184" cy="22322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descr="London Borough of Hillingdon - Wikipedia">
            <a:extLst>
              <a:ext uri="{FF2B5EF4-FFF2-40B4-BE49-F238E27FC236}">
                <a16:creationId xmlns:a16="http://schemas.microsoft.com/office/drawing/2014/main" id="{A1C53B9B-1D48-E15F-885E-210AF975439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63045-2E94-821A-F7D0-EF75DCF73318}"/>
              </a:ext>
            </a:extLst>
          </p:cNvPr>
          <p:cNvSpPr>
            <a:spLocks noGrp="1"/>
          </p:cNvSpPr>
          <p:nvPr>
            <p:ph type="title"/>
          </p:nvPr>
        </p:nvSpPr>
        <p:spPr/>
        <p:txBody>
          <a:bodyPr/>
          <a:lstStyle/>
          <a:p>
            <a:r>
              <a:rPr lang="en-GB" dirty="0"/>
              <a:t>Outline of the session</a:t>
            </a:r>
          </a:p>
        </p:txBody>
      </p:sp>
      <p:sp>
        <p:nvSpPr>
          <p:cNvPr id="3" name="Content Placeholder 2">
            <a:extLst>
              <a:ext uri="{FF2B5EF4-FFF2-40B4-BE49-F238E27FC236}">
                <a16:creationId xmlns:a16="http://schemas.microsoft.com/office/drawing/2014/main" id="{18658A7C-C8F2-20D6-FDFA-CA766F9DB030}"/>
              </a:ext>
            </a:extLst>
          </p:cNvPr>
          <p:cNvSpPr>
            <a:spLocks noGrp="1"/>
          </p:cNvSpPr>
          <p:nvPr>
            <p:ph idx="1"/>
          </p:nvPr>
        </p:nvSpPr>
        <p:spPr/>
        <p:txBody>
          <a:bodyPr/>
          <a:lstStyle/>
          <a:p>
            <a:r>
              <a:rPr lang="en-GB" dirty="0"/>
              <a:t>What is emotional regulation?</a:t>
            </a:r>
          </a:p>
          <a:p>
            <a:r>
              <a:rPr lang="en-GB" dirty="0"/>
              <a:t>How do we promote emotional literacy?</a:t>
            </a:r>
          </a:p>
          <a:p>
            <a:r>
              <a:rPr lang="en-GB" dirty="0"/>
              <a:t>How do we promote emotional regulation?</a:t>
            </a:r>
          </a:p>
          <a:p>
            <a:r>
              <a:rPr lang="en-GB" dirty="0"/>
              <a:t>How do we respond to emotional dysregulation?</a:t>
            </a:r>
          </a:p>
          <a:p>
            <a:endParaRPr lang="en-GB" dirty="0"/>
          </a:p>
        </p:txBody>
      </p:sp>
      <p:pic>
        <p:nvPicPr>
          <p:cNvPr id="4" name="Picture 2" descr="London Borough of Hillingdon - Wikipedia">
            <a:extLst>
              <a:ext uri="{FF2B5EF4-FFF2-40B4-BE49-F238E27FC236}">
                <a16:creationId xmlns:a16="http://schemas.microsoft.com/office/drawing/2014/main" id="{1B0F5F6A-670E-41B5-157C-8D3FC0B8A9A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764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3151-6E33-38E7-7DD1-4D692330A9A4}"/>
              </a:ext>
            </a:extLst>
          </p:cNvPr>
          <p:cNvSpPr>
            <a:spLocks noGrp="1"/>
          </p:cNvSpPr>
          <p:nvPr>
            <p:ph type="title"/>
          </p:nvPr>
        </p:nvSpPr>
        <p:spPr>
          <a:xfrm>
            <a:off x="411480" y="987552"/>
            <a:ext cx="4485861" cy="1088136"/>
          </a:xfrm>
        </p:spPr>
        <p:txBody>
          <a:bodyPr anchor="b">
            <a:normAutofit/>
          </a:bodyPr>
          <a:lstStyle/>
          <a:p>
            <a:r>
              <a:rPr lang="en-GB" sz="3400"/>
              <a:t>Blue Zone (Under Stimulated)</a:t>
            </a:r>
          </a:p>
        </p:txBody>
      </p:sp>
      <p:sp>
        <p:nvSpPr>
          <p:cNvPr id="3" name="Content Placeholder 2">
            <a:extLst>
              <a:ext uri="{FF2B5EF4-FFF2-40B4-BE49-F238E27FC236}">
                <a16:creationId xmlns:a16="http://schemas.microsoft.com/office/drawing/2014/main" id="{B26EEA81-AA02-411F-2037-73EC5F023705}"/>
              </a:ext>
            </a:extLst>
          </p:cNvPr>
          <p:cNvSpPr>
            <a:spLocks noGrp="1"/>
          </p:cNvSpPr>
          <p:nvPr>
            <p:ph idx="1"/>
          </p:nvPr>
        </p:nvSpPr>
        <p:spPr>
          <a:xfrm>
            <a:off x="411479" y="2688336"/>
            <a:ext cx="4498848" cy="3584448"/>
          </a:xfrm>
        </p:spPr>
        <p:txBody>
          <a:bodyPr anchor="t">
            <a:normAutofit fontScale="92500" lnSpcReduction="20000"/>
          </a:bodyPr>
          <a:lstStyle/>
          <a:p>
            <a:r>
              <a:rPr lang="en-GB" sz="2000" dirty="0"/>
              <a:t>Alerting Strategies:</a:t>
            </a:r>
          </a:p>
          <a:p>
            <a:pPr lvl="1"/>
            <a:r>
              <a:rPr lang="en-GB" dirty="0"/>
              <a:t>Circuit training </a:t>
            </a:r>
          </a:p>
          <a:p>
            <a:pPr lvl="1"/>
            <a:r>
              <a:rPr lang="en-GB" dirty="0"/>
              <a:t>Musical chairs </a:t>
            </a:r>
          </a:p>
          <a:p>
            <a:pPr lvl="1"/>
            <a:r>
              <a:rPr lang="en-GB" dirty="0"/>
              <a:t>The bean game</a:t>
            </a:r>
          </a:p>
          <a:p>
            <a:pPr lvl="1"/>
            <a:r>
              <a:rPr lang="en-GB" dirty="0">
                <a:hlinkClick r:id="rId2"/>
              </a:rPr>
              <a:t>https://www.buckshealthcare.nhs.uk/cyp/pifs/alerting-ideas/</a:t>
            </a:r>
            <a:endParaRPr lang="en-GB" sz="900" dirty="0"/>
          </a:p>
          <a:p>
            <a:r>
              <a:rPr lang="en-GB" sz="2000" dirty="0"/>
              <a:t>Talk to someone</a:t>
            </a:r>
          </a:p>
          <a:p>
            <a:r>
              <a:rPr lang="en-GB" sz="2000" dirty="0"/>
              <a:t>Positivity journal</a:t>
            </a:r>
          </a:p>
          <a:p>
            <a:r>
              <a:rPr lang="en-GB" sz="2000" dirty="0">
                <a:hlinkClick r:id="rId3"/>
              </a:rPr>
              <a:t>https://www.theottoolbox.com/zones-of-regulation-activities/</a:t>
            </a:r>
            <a:r>
              <a:rPr lang="en-GB" sz="2000" dirty="0"/>
              <a:t> </a:t>
            </a:r>
          </a:p>
        </p:txBody>
      </p:sp>
      <p:pic>
        <p:nvPicPr>
          <p:cNvPr id="13314" name="Picture 2" descr="What are the Four Zones of Regulation? - The Zones of Regulation">
            <a:extLst>
              <a:ext uri="{FF2B5EF4-FFF2-40B4-BE49-F238E27FC236}">
                <a16:creationId xmlns:a16="http://schemas.microsoft.com/office/drawing/2014/main" id="{0FA250DB-3717-AB88-E31F-746C579C43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378"/>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pic>
        <p:nvPicPr>
          <p:cNvPr id="4" name="Picture 2" descr="London Borough of Hillingdon - Wikipedia">
            <a:extLst>
              <a:ext uri="{FF2B5EF4-FFF2-40B4-BE49-F238E27FC236}">
                <a16:creationId xmlns:a16="http://schemas.microsoft.com/office/drawing/2014/main" id="{374CFFCB-2984-AA50-0E9F-35A43D3D6A9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063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FAAB18-4570-1A3B-7D58-6811799DD7BA}"/>
              </a:ext>
            </a:extLst>
          </p:cNvPr>
          <p:cNvSpPr>
            <a:spLocks noGrp="1"/>
          </p:cNvSpPr>
          <p:nvPr>
            <p:ph type="title"/>
          </p:nvPr>
        </p:nvSpPr>
        <p:spPr>
          <a:xfrm>
            <a:off x="7255564" y="834888"/>
            <a:ext cx="4314645" cy="1268958"/>
          </a:xfrm>
        </p:spPr>
        <p:txBody>
          <a:bodyPr anchor="b">
            <a:normAutofit/>
          </a:bodyPr>
          <a:lstStyle/>
          <a:p>
            <a:r>
              <a:rPr lang="en-GB" sz="3200"/>
              <a:t>Green Zone (1 Calm and Relaxed)</a:t>
            </a:r>
          </a:p>
        </p:txBody>
      </p:sp>
      <p:pic>
        <p:nvPicPr>
          <p:cNvPr id="14338" name="Picture 2" descr="What are the Four Zones of Regulation? - The Zones of Regulation">
            <a:extLst>
              <a:ext uri="{FF2B5EF4-FFF2-40B4-BE49-F238E27FC236}">
                <a16:creationId xmlns:a16="http://schemas.microsoft.com/office/drawing/2014/main" id="{AFA3E6EE-2AC5-991C-E435-509C41F434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9"/>
          <a:stretch/>
        </p:blipFill>
        <p:spPr bwMode="auto">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noFill/>
          <a:effectLst>
            <a:outerShdw blurRad="50800" dist="38100" algn="l"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14345" name="Rectangle 14344">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7" name="Rectangle 14346">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460E84-F8D7-A664-C532-DBB11DD1D77C}"/>
              </a:ext>
            </a:extLst>
          </p:cNvPr>
          <p:cNvSpPr>
            <a:spLocks noGrp="1"/>
          </p:cNvSpPr>
          <p:nvPr>
            <p:ph idx="1"/>
          </p:nvPr>
        </p:nvSpPr>
        <p:spPr>
          <a:xfrm>
            <a:off x="7255563" y="2557587"/>
            <a:ext cx="4314645" cy="3717317"/>
          </a:xfrm>
        </p:spPr>
        <p:txBody>
          <a:bodyPr anchor="t">
            <a:normAutofit/>
          </a:bodyPr>
          <a:lstStyle/>
          <a:p>
            <a:r>
              <a:rPr lang="en-GB" sz="2000" dirty="0"/>
              <a:t>This is where we have the optimal amount of arousal to engage with learning. </a:t>
            </a:r>
          </a:p>
          <a:p>
            <a:r>
              <a:rPr lang="en-GB" sz="2000" dirty="0"/>
              <a:t>Things to do when in this zone:</a:t>
            </a:r>
          </a:p>
          <a:p>
            <a:pPr lvl="1"/>
            <a:r>
              <a:rPr lang="en-GB" dirty="0"/>
              <a:t>Learn</a:t>
            </a:r>
          </a:p>
          <a:p>
            <a:pPr lvl="1"/>
            <a:r>
              <a:rPr lang="en-GB" dirty="0"/>
              <a:t>Help others</a:t>
            </a:r>
          </a:p>
          <a:p>
            <a:pPr lvl="1"/>
            <a:r>
              <a:rPr lang="en-GB" dirty="0"/>
              <a:t>Practice our regulation strategies</a:t>
            </a:r>
          </a:p>
        </p:txBody>
      </p:sp>
      <p:pic>
        <p:nvPicPr>
          <p:cNvPr id="4" name="Picture 2" descr="London Borough of Hillingdon - Wikipedia">
            <a:extLst>
              <a:ext uri="{FF2B5EF4-FFF2-40B4-BE49-F238E27FC236}">
                <a16:creationId xmlns:a16="http://schemas.microsoft.com/office/drawing/2014/main" id="{5979657F-B8F3-6E22-7B9C-0696C45D90C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72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D849-A4C1-2D0E-8D6A-5B51881F1377}"/>
              </a:ext>
            </a:extLst>
          </p:cNvPr>
          <p:cNvSpPr>
            <a:spLocks noGrp="1"/>
          </p:cNvSpPr>
          <p:nvPr>
            <p:ph type="title"/>
          </p:nvPr>
        </p:nvSpPr>
        <p:spPr>
          <a:xfrm>
            <a:off x="411480" y="987552"/>
            <a:ext cx="4485861" cy="1088136"/>
          </a:xfrm>
        </p:spPr>
        <p:txBody>
          <a:bodyPr anchor="b">
            <a:normAutofit fontScale="90000"/>
          </a:bodyPr>
          <a:lstStyle/>
          <a:p>
            <a:r>
              <a:rPr lang="en-GB" sz="3400" dirty="0"/>
              <a:t>Yellow Zone (3/4 Little Nervous/Getting Angry</a:t>
            </a:r>
          </a:p>
        </p:txBody>
      </p:sp>
      <p:sp>
        <p:nvSpPr>
          <p:cNvPr id="16393" name="Rectangle 1639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95" name="Rectangle 1639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BF4A05-00FC-5CF8-2941-C7B89CFCA794}"/>
              </a:ext>
            </a:extLst>
          </p:cNvPr>
          <p:cNvSpPr>
            <a:spLocks noGrp="1"/>
          </p:cNvSpPr>
          <p:nvPr>
            <p:ph idx="1"/>
          </p:nvPr>
        </p:nvSpPr>
        <p:spPr>
          <a:xfrm>
            <a:off x="218114" y="2468880"/>
            <a:ext cx="5089937" cy="4215636"/>
          </a:xfrm>
        </p:spPr>
        <p:txBody>
          <a:bodyPr anchor="t">
            <a:normAutofit fontScale="92500" lnSpcReduction="20000"/>
          </a:bodyPr>
          <a:lstStyle/>
          <a:p>
            <a:r>
              <a:rPr lang="en-GB" sz="1600" dirty="0"/>
              <a:t>This is probably the most important zone. </a:t>
            </a:r>
          </a:p>
          <a:p>
            <a:r>
              <a:rPr lang="en-GB" sz="1600" dirty="0"/>
              <a:t>This is the time to take action and avoid disaster. </a:t>
            </a:r>
          </a:p>
          <a:p>
            <a:r>
              <a:rPr lang="en-GB" sz="1600" dirty="0"/>
              <a:t>What to do:</a:t>
            </a:r>
          </a:p>
          <a:p>
            <a:pPr lvl="1"/>
            <a:r>
              <a:rPr lang="en-GB" sz="1600" dirty="0"/>
              <a:t>Remove stressors where possible</a:t>
            </a:r>
          </a:p>
          <a:p>
            <a:pPr lvl="1"/>
            <a:r>
              <a:rPr lang="en-GB" sz="1600" dirty="0"/>
              <a:t>Direct children to engage with calming strategies</a:t>
            </a:r>
          </a:p>
          <a:p>
            <a:r>
              <a:rPr lang="en-GB" sz="1600" dirty="0"/>
              <a:t>Strategies:</a:t>
            </a:r>
          </a:p>
          <a:p>
            <a:pPr lvl="1"/>
            <a:r>
              <a:rPr lang="en-GB" sz="1600" dirty="0"/>
              <a:t>Getting water</a:t>
            </a:r>
          </a:p>
          <a:p>
            <a:pPr lvl="1"/>
            <a:r>
              <a:rPr lang="en-GB" sz="1600" dirty="0"/>
              <a:t>Mindfulness activities e.g., colouring, reading etc.</a:t>
            </a:r>
          </a:p>
          <a:p>
            <a:pPr lvl="1"/>
            <a:r>
              <a:rPr lang="en-GB" sz="1600" dirty="0"/>
              <a:t>Deep breathing exercises, square breathing etc.</a:t>
            </a:r>
          </a:p>
          <a:p>
            <a:pPr lvl="1"/>
            <a:r>
              <a:rPr lang="en-GB" sz="1600" dirty="0"/>
              <a:t>Progressive Muscle Relaxation</a:t>
            </a:r>
          </a:p>
          <a:p>
            <a:pPr lvl="1"/>
            <a:r>
              <a:rPr lang="en-GB" sz="1600" dirty="0">
                <a:hlinkClick r:id="rId3"/>
              </a:rPr>
              <a:t>https://www.theottoolbox.com/zones-of-regulation-activities/</a:t>
            </a:r>
            <a:r>
              <a:rPr lang="en-GB" sz="1600" dirty="0"/>
              <a:t> </a:t>
            </a:r>
          </a:p>
          <a:p>
            <a:pPr lvl="1"/>
            <a:endParaRPr lang="en-GB" sz="1300" dirty="0"/>
          </a:p>
          <a:p>
            <a:pPr lvl="1"/>
            <a:endParaRPr lang="en-GB" sz="1300" dirty="0"/>
          </a:p>
        </p:txBody>
      </p:sp>
      <p:pic>
        <p:nvPicPr>
          <p:cNvPr id="16386" name="Picture 2" descr="What are the Four Zones of Regulation? - The Zones of Regulation">
            <a:extLst>
              <a:ext uri="{FF2B5EF4-FFF2-40B4-BE49-F238E27FC236}">
                <a16:creationId xmlns:a16="http://schemas.microsoft.com/office/drawing/2014/main" id="{C75EAFB5-6A87-0DA4-202C-211E87DF39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378"/>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pic>
        <p:nvPicPr>
          <p:cNvPr id="4" name="Picture 2" descr="London Borough of Hillingdon - Wikipedia">
            <a:extLst>
              <a:ext uri="{FF2B5EF4-FFF2-40B4-BE49-F238E27FC236}">
                <a16:creationId xmlns:a16="http://schemas.microsoft.com/office/drawing/2014/main" id="{213E33C6-16D8-BF5F-DB36-6FC7CB6C25C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315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Rectangle 103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5" name="Rectangle 103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7" name="Freeform: Shape 103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9" name="Freeform: Shape 103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243BA1-F30F-E5A0-6050-8916F1AB06E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5, 4, 3, 2, 1 Grounding Technique</a:t>
            </a:r>
          </a:p>
        </p:txBody>
      </p:sp>
      <p:sp>
        <p:nvSpPr>
          <p:cNvPr id="3" name="Content Placeholder 2">
            <a:extLst>
              <a:ext uri="{FF2B5EF4-FFF2-40B4-BE49-F238E27FC236}">
                <a16:creationId xmlns:a16="http://schemas.microsoft.com/office/drawing/2014/main" id="{ACD943C2-1B97-252B-DC23-DD1480045B72}"/>
              </a:ext>
            </a:extLst>
          </p:cNvPr>
          <p:cNvSpPr>
            <a:spLocks noGrp="1"/>
          </p:cNvSpPr>
          <p:nvPr>
            <p:ph idx="1"/>
          </p:nvPr>
        </p:nvSpPr>
        <p:spPr>
          <a:xfrm>
            <a:off x="477981" y="4872922"/>
            <a:ext cx="3933306" cy="1208141"/>
          </a:xfrm>
        </p:spPr>
        <p:txBody>
          <a:bodyPr vert="horz" lIns="91440" tIns="45720" rIns="91440" bIns="45720" rtlCol="0">
            <a:normAutofit/>
          </a:bodyPr>
          <a:lstStyle/>
          <a:p>
            <a:pPr marL="0" indent="0">
              <a:buNone/>
            </a:pPr>
            <a:r>
              <a:rPr lang="en-US" sz="1900" dirty="0">
                <a:hlinkClick r:id="rId3"/>
              </a:rPr>
              <a:t>https://www.lpft.nhs.uk/young-people/lincolnshire/about-us/whats-new/grounding-activity</a:t>
            </a:r>
            <a:r>
              <a:rPr lang="en-US" sz="1900" dirty="0"/>
              <a:t> </a:t>
            </a:r>
          </a:p>
        </p:txBody>
      </p:sp>
      <p:sp>
        <p:nvSpPr>
          <p:cNvPr id="1041" name="Rectangle 10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3" name="Rectangle 10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Unwind This Monday With the 5-4-3-2-1 Coping Technique">
            <a:extLst>
              <a:ext uri="{FF2B5EF4-FFF2-40B4-BE49-F238E27FC236}">
                <a16:creationId xmlns:a16="http://schemas.microsoft.com/office/drawing/2014/main" id="{D547A91D-B70A-7D37-3FEE-78E9320D1DE2}"/>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b="10795"/>
          <a:stretch/>
        </p:blipFill>
        <p:spPr bwMode="auto">
          <a:xfrm>
            <a:off x="5660674" y="0"/>
            <a:ext cx="61503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594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30DC2-38BA-B427-E005-17CFEE4A3366}"/>
              </a:ext>
            </a:extLst>
          </p:cNvPr>
          <p:cNvSpPr>
            <a:spLocks noGrp="1"/>
          </p:cNvSpPr>
          <p:nvPr>
            <p:ph type="title"/>
          </p:nvPr>
        </p:nvSpPr>
        <p:spPr>
          <a:xfrm>
            <a:off x="411480" y="987552"/>
            <a:ext cx="4485861" cy="1088136"/>
          </a:xfrm>
        </p:spPr>
        <p:txBody>
          <a:bodyPr anchor="b">
            <a:normAutofit/>
          </a:bodyPr>
          <a:lstStyle/>
          <a:p>
            <a:r>
              <a:rPr lang="en-GB" sz="3400" dirty="0"/>
              <a:t>Square Breathing</a:t>
            </a:r>
          </a:p>
        </p:txBody>
      </p:sp>
      <p:sp>
        <p:nvSpPr>
          <p:cNvPr id="17417" name="Rectangle 17416">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19" name="Rectangle 1741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9A9F99-D9B5-09D8-5C84-CE310D461E43}"/>
              </a:ext>
            </a:extLst>
          </p:cNvPr>
          <p:cNvSpPr>
            <a:spLocks noGrp="1"/>
          </p:cNvSpPr>
          <p:nvPr>
            <p:ph idx="1"/>
          </p:nvPr>
        </p:nvSpPr>
        <p:spPr>
          <a:xfrm>
            <a:off x="411479" y="2688336"/>
            <a:ext cx="4498848" cy="3584448"/>
          </a:xfrm>
        </p:spPr>
        <p:txBody>
          <a:bodyPr anchor="t">
            <a:normAutofit/>
          </a:bodyPr>
          <a:lstStyle/>
          <a:p>
            <a:r>
              <a:rPr lang="en-GB" sz="1800" dirty="0"/>
              <a:t>If you are not activating the diaphragm, you are not breathing deep enough. </a:t>
            </a:r>
          </a:p>
          <a:p>
            <a:r>
              <a:rPr lang="en-GB" sz="1800" dirty="0"/>
              <a:t>You can try the +2 breathing exercise. Here you count the number of seconds needed to take a deep inward breath, then add two seconds to this time and breath out for that duration.  </a:t>
            </a:r>
          </a:p>
        </p:txBody>
      </p:sp>
      <p:pic>
        <p:nvPicPr>
          <p:cNvPr id="17410" name="Picture 2" descr="Square Breathing">
            <a:extLst>
              <a:ext uri="{FF2B5EF4-FFF2-40B4-BE49-F238E27FC236}">
                <a16:creationId xmlns:a16="http://schemas.microsoft.com/office/drawing/2014/main" id="{DE4E6E01-D1B1-CAC1-8F38-E6E104AF3C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8" r="938" b="1"/>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pic>
        <p:nvPicPr>
          <p:cNvPr id="4" name="Picture 2" descr="London Borough of Hillingdon - Wikipedia">
            <a:extLst>
              <a:ext uri="{FF2B5EF4-FFF2-40B4-BE49-F238E27FC236}">
                <a16:creationId xmlns:a16="http://schemas.microsoft.com/office/drawing/2014/main" id="{0EB7DA44-E250-09F7-05E0-049656D4E91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885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C0C19C-1397-7F5F-59B3-6972FCBC84E5}"/>
              </a:ext>
            </a:extLst>
          </p:cNvPr>
          <p:cNvSpPr>
            <a:spLocks noGrp="1"/>
          </p:cNvSpPr>
          <p:nvPr>
            <p:ph type="title"/>
          </p:nvPr>
        </p:nvSpPr>
        <p:spPr>
          <a:xfrm>
            <a:off x="7255564" y="834888"/>
            <a:ext cx="4314645" cy="1268958"/>
          </a:xfrm>
        </p:spPr>
        <p:txBody>
          <a:bodyPr anchor="b">
            <a:normAutofit/>
          </a:bodyPr>
          <a:lstStyle/>
          <a:p>
            <a:r>
              <a:rPr lang="en-GB" sz="3200"/>
              <a:t>Progressive Muscle Relaxation </a:t>
            </a:r>
          </a:p>
        </p:txBody>
      </p:sp>
      <p:pic>
        <p:nvPicPr>
          <p:cNvPr id="2050" name="Picture 2" descr="Progressive Muscle Relaxation (PMR): Relaxing Calm Down Strategy for  Children – Exciting Teacher – Member's Club">
            <a:extLst>
              <a:ext uri="{FF2B5EF4-FFF2-40B4-BE49-F238E27FC236}">
                <a16:creationId xmlns:a16="http://schemas.microsoft.com/office/drawing/2014/main" id="{9AC811AD-9C14-781A-2A7D-7DC14EDDBA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50"/>
          <a:stretch/>
        </p:blipFill>
        <p:spPr bwMode="auto">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noFill/>
          <a:effectLst>
            <a:outerShdw blurRad="50800" dist="38100" algn="l"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9" name="Rectangle 2058">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D2945F4-0A22-438E-D721-5A0243D690C9}"/>
              </a:ext>
            </a:extLst>
          </p:cNvPr>
          <p:cNvSpPr>
            <a:spLocks noGrp="1"/>
          </p:cNvSpPr>
          <p:nvPr>
            <p:ph idx="1"/>
          </p:nvPr>
        </p:nvSpPr>
        <p:spPr>
          <a:xfrm>
            <a:off x="7255563" y="2557587"/>
            <a:ext cx="4314645" cy="3717317"/>
          </a:xfrm>
        </p:spPr>
        <p:txBody>
          <a:bodyPr anchor="t">
            <a:normAutofit/>
          </a:bodyPr>
          <a:lstStyle/>
          <a:p>
            <a:r>
              <a:rPr lang="en-GB" sz="1700" dirty="0">
                <a:hlinkClick r:id="rId4"/>
              </a:rPr>
              <a:t>https://raisingchildren.net.au/guides/activity-guides/wellbeing/muscle-relaxation-activity-children-parents</a:t>
            </a:r>
            <a:r>
              <a:rPr lang="en-GB" sz="1700" dirty="0"/>
              <a:t> </a:t>
            </a:r>
          </a:p>
        </p:txBody>
      </p:sp>
    </p:spTree>
    <p:extLst>
      <p:ext uri="{BB962C8B-B14F-4D97-AF65-F5344CB8AC3E}">
        <p14:creationId xmlns:p14="http://schemas.microsoft.com/office/powerpoint/2010/main" val="820706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E054D9-52E4-1AD1-ADAC-B6F0B1684E16}"/>
              </a:ext>
            </a:extLst>
          </p:cNvPr>
          <p:cNvSpPr>
            <a:spLocks noGrp="1"/>
          </p:cNvSpPr>
          <p:nvPr>
            <p:ph type="title"/>
          </p:nvPr>
        </p:nvSpPr>
        <p:spPr>
          <a:xfrm>
            <a:off x="7255564" y="834888"/>
            <a:ext cx="4314645" cy="1268958"/>
          </a:xfrm>
        </p:spPr>
        <p:txBody>
          <a:bodyPr anchor="b">
            <a:normAutofit/>
          </a:bodyPr>
          <a:lstStyle/>
          <a:p>
            <a:r>
              <a:rPr lang="en-GB" sz="3200"/>
              <a:t>Red Zone (5 I’m going to explode)</a:t>
            </a:r>
          </a:p>
        </p:txBody>
      </p:sp>
      <p:pic>
        <p:nvPicPr>
          <p:cNvPr id="18434" name="Picture 2" descr="What are the Four Zones of Regulation? - The Zones of Regulation">
            <a:extLst>
              <a:ext uri="{FF2B5EF4-FFF2-40B4-BE49-F238E27FC236}">
                <a16:creationId xmlns:a16="http://schemas.microsoft.com/office/drawing/2014/main" id="{B512DDC6-4974-BB9C-4FE1-3ED4EFCE6C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 r="1890"/>
          <a:stretch/>
        </p:blipFill>
        <p:spPr bwMode="auto">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noFill/>
          <a:effectLst>
            <a:outerShdw blurRad="50800" dist="38100" algn="l"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18441" name="Rectangle 1844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43" name="Rectangle 1844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B4DCE35-F7CE-7509-7C80-3BC00DFFFE8F}"/>
              </a:ext>
            </a:extLst>
          </p:cNvPr>
          <p:cNvSpPr>
            <a:spLocks noGrp="1"/>
          </p:cNvSpPr>
          <p:nvPr>
            <p:ph idx="1"/>
          </p:nvPr>
        </p:nvSpPr>
        <p:spPr>
          <a:xfrm>
            <a:off x="7255563" y="2557587"/>
            <a:ext cx="4314645" cy="3717317"/>
          </a:xfrm>
        </p:spPr>
        <p:txBody>
          <a:bodyPr anchor="t">
            <a:normAutofit/>
          </a:bodyPr>
          <a:lstStyle/>
          <a:p>
            <a:r>
              <a:rPr lang="en-GB" sz="1700" dirty="0"/>
              <a:t>The time for intervention has gone. </a:t>
            </a:r>
          </a:p>
          <a:p>
            <a:r>
              <a:rPr lang="en-GB" sz="1700" dirty="0"/>
              <a:t>It is now time to just focus on keeping everyone safe. </a:t>
            </a:r>
          </a:p>
          <a:p>
            <a:r>
              <a:rPr lang="en-GB" sz="1700" dirty="0"/>
              <a:t>Things to do:</a:t>
            </a:r>
          </a:p>
          <a:p>
            <a:pPr lvl="1"/>
            <a:r>
              <a:rPr lang="en-GB" sz="1300" dirty="0"/>
              <a:t>Direct the child to their ‘safe space’. </a:t>
            </a:r>
          </a:p>
          <a:p>
            <a:pPr lvl="1"/>
            <a:r>
              <a:rPr lang="en-GB" sz="1300" dirty="0"/>
              <a:t>Evacuate the other pupils. </a:t>
            </a:r>
          </a:p>
          <a:p>
            <a:pPr lvl="1"/>
            <a:r>
              <a:rPr lang="en-GB" sz="1300" dirty="0"/>
              <a:t>Give them space provided they are not hurting themselves or others. </a:t>
            </a:r>
          </a:p>
          <a:p>
            <a:pPr lvl="1"/>
            <a:endParaRPr lang="en-GB" sz="1300" dirty="0"/>
          </a:p>
          <a:p>
            <a:r>
              <a:rPr lang="en-GB" sz="1700" dirty="0"/>
              <a:t>The ‘safe base’ should be a well practiced and trialled instruction.</a:t>
            </a:r>
          </a:p>
        </p:txBody>
      </p:sp>
      <p:pic>
        <p:nvPicPr>
          <p:cNvPr id="4" name="Picture 2" descr="London Borough of Hillingdon - Wikipedia">
            <a:extLst>
              <a:ext uri="{FF2B5EF4-FFF2-40B4-BE49-F238E27FC236}">
                <a16:creationId xmlns:a16="http://schemas.microsoft.com/office/drawing/2014/main" id="{AA9A717B-3AA7-1A89-8BC5-6D3A149859D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767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24" name="Rectangle 2152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E0638-08C2-F95A-3AB3-A392FD0A3456}"/>
              </a:ext>
            </a:extLst>
          </p:cNvPr>
          <p:cNvSpPr>
            <a:spLocks noGrp="1"/>
          </p:cNvSpPr>
          <p:nvPr>
            <p:ph type="title"/>
          </p:nvPr>
        </p:nvSpPr>
        <p:spPr>
          <a:xfrm>
            <a:off x="411480" y="987552"/>
            <a:ext cx="4485861" cy="1088136"/>
          </a:xfrm>
        </p:spPr>
        <p:txBody>
          <a:bodyPr anchor="b">
            <a:normAutofit/>
          </a:bodyPr>
          <a:lstStyle/>
          <a:p>
            <a:r>
              <a:rPr lang="en-GB" sz="2400"/>
              <a:t>Final Tips: Manage the day through after a red zone event</a:t>
            </a:r>
          </a:p>
        </p:txBody>
      </p:sp>
      <p:sp>
        <p:nvSpPr>
          <p:cNvPr id="21526" name="Rectangle 21525">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28" name="Rectangle 21527">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1F6C5B2-A22D-80E9-2D44-CF6956F825CF}"/>
              </a:ext>
            </a:extLst>
          </p:cNvPr>
          <p:cNvSpPr>
            <a:spLocks noGrp="1"/>
          </p:cNvSpPr>
          <p:nvPr>
            <p:ph idx="1"/>
          </p:nvPr>
        </p:nvSpPr>
        <p:spPr>
          <a:xfrm>
            <a:off x="411479" y="2688336"/>
            <a:ext cx="4498848" cy="3584448"/>
          </a:xfrm>
        </p:spPr>
        <p:txBody>
          <a:bodyPr anchor="t">
            <a:normAutofit/>
          </a:bodyPr>
          <a:lstStyle/>
          <a:p>
            <a:r>
              <a:rPr lang="en-GB" sz="1700" dirty="0"/>
              <a:t>After a red zone event, the inhibition of the sympathetic NS can lead to a quick reduction in externalising behaviours. </a:t>
            </a:r>
          </a:p>
          <a:p>
            <a:r>
              <a:rPr lang="en-GB" sz="1700" dirty="0"/>
              <a:t>However, stress hormones will remain heightened. </a:t>
            </a:r>
          </a:p>
        </p:txBody>
      </p:sp>
      <p:pic>
        <p:nvPicPr>
          <p:cNvPr id="4" name="Picture 3" descr="bp1e_figure_10_20.jpg">
            <a:extLst>
              <a:ext uri="{FF2B5EF4-FFF2-40B4-BE49-F238E27FC236}">
                <a16:creationId xmlns:a16="http://schemas.microsoft.com/office/drawing/2014/main" id="{643E105D-1D9D-16AC-5EF3-623FDD89A84D}"/>
              </a:ext>
            </a:extLst>
          </p:cNvPr>
          <p:cNvPicPr>
            <a:picLocks noChangeAspect="1"/>
          </p:cNvPicPr>
          <p:nvPr/>
        </p:nvPicPr>
        <p:blipFill rotWithShape="1">
          <a:blip r:embed="rId2"/>
          <a:srcRect l="2708" r="678"/>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pic>
        <p:nvPicPr>
          <p:cNvPr id="5" name="Picture 2" descr="London Borough of Hillingdon - Wikipedia">
            <a:extLst>
              <a:ext uri="{FF2B5EF4-FFF2-40B4-BE49-F238E27FC236}">
                <a16:creationId xmlns:a16="http://schemas.microsoft.com/office/drawing/2014/main" id="{7ACDFB1A-5D40-30DB-7CDE-3289309840B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915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31" name="Rectangle 21523">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533" name="Freeform: Shape 21525">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534" name="Freeform: Shape 21527">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6E0638-08C2-F95A-3AB3-A392FD0A3456}"/>
              </a:ext>
            </a:extLst>
          </p:cNvPr>
          <p:cNvSpPr>
            <a:spLocks noGrp="1"/>
          </p:cNvSpPr>
          <p:nvPr>
            <p:ph type="title"/>
          </p:nvPr>
        </p:nvSpPr>
        <p:spPr>
          <a:xfrm>
            <a:off x="371094" y="1161288"/>
            <a:ext cx="3438144" cy="1239012"/>
          </a:xfrm>
        </p:spPr>
        <p:txBody>
          <a:bodyPr anchor="ctr">
            <a:normAutofit/>
          </a:bodyPr>
          <a:lstStyle/>
          <a:p>
            <a:r>
              <a:rPr lang="en-GB" sz="2400"/>
              <a:t>Final Tips: Manage the day through after a red zone event</a:t>
            </a:r>
          </a:p>
        </p:txBody>
      </p:sp>
      <p:sp>
        <p:nvSpPr>
          <p:cNvPr id="21530" name="Rectangle 21529">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32" name="Rectangle 2153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1F6C5B2-A22D-80E9-2D44-CF6956F825CF}"/>
              </a:ext>
            </a:extLst>
          </p:cNvPr>
          <p:cNvSpPr>
            <a:spLocks noGrp="1"/>
          </p:cNvSpPr>
          <p:nvPr>
            <p:ph idx="1"/>
          </p:nvPr>
        </p:nvSpPr>
        <p:spPr>
          <a:xfrm>
            <a:off x="371094" y="2718054"/>
            <a:ext cx="3438906" cy="3207258"/>
          </a:xfrm>
        </p:spPr>
        <p:txBody>
          <a:bodyPr anchor="t">
            <a:normAutofit/>
          </a:bodyPr>
          <a:lstStyle/>
          <a:p>
            <a:r>
              <a:rPr lang="en-GB" sz="1700" dirty="0"/>
              <a:t>As such, recurrent anger episodes can quickly re-occur. </a:t>
            </a:r>
          </a:p>
          <a:p>
            <a:r>
              <a:rPr lang="en-GB" sz="1700" dirty="0"/>
              <a:t>As such, try to avoid addressing behaviour until much later in the day or the following day. </a:t>
            </a:r>
          </a:p>
        </p:txBody>
      </p:sp>
      <p:pic>
        <p:nvPicPr>
          <p:cNvPr id="21506" name="Picture 2" descr="PSSD: The Assault Cycle Copy - Affiniti Training">
            <a:extLst>
              <a:ext uri="{FF2B5EF4-FFF2-40B4-BE49-F238E27FC236}">
                <a16:creationId xmlns:a16="http://schemas.microsoft.com/office/drawing/2014/main" id="{2129D87A-210B-66E2-2BFA-E98E681506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01184" y="1463257"/>
            <a:ext cx="6922008" cy="40320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ondon Borough of Hillingdon - Wikipedia">
            <a:extLst>
              <a:ext uri="{FF2B5EF4-FFF2-40B4-BE49-F238E27FC236}">
                <a16:creationId xmlns:a16="http://schemas.microsoft.com/office/drawing/2014/main" id="{DF7324AF-7587-1B4C-7213-AC847935C39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295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585EE1-6FD7-C592-4019-73CCA1932B15}"/>
              </a:ext>
            </a:extLst>
          </p:cNvPr>
          <p:cNvSpPr>
            <a:spLocks noGrp="1"/>
          </p:cNvSpPr>
          <p:nvPr>
            <p:ph type="title"/>
          </p:nvPr>
        </p:nvSpPr>
        <p:spPr>
          <a:xfrm>
            <a:off x="411480" y="987552"/>
            <a:ext cx="4485861" cy="1088136"/>
          </a:xfrm>
        </p:spPr>
        <p:txBody>
          <a:bodyPr anchor="b">
            <a:normAutofit/>
          </a:bodyPr>
          <a:lstStyle/>
          <a:p>
            <a:r>
              <a:rPr lang="en-GB" sz="3400"/>
              <a:t>End</a:t>
            </a:r>
          </a:p>
        </p:txBody>
      </p:sp>
      <p:sp>
        <p:nvSpPr>
          <p:cNvPr id="56" name="Rectangle 55">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716A59C-51F5-7579-B63F-39BA1EDCA9D8}"/>
              </a:ext>
            </a:extLst>
          </p:cNvPr>
          <p:cNvSpPr>
            <a:spLocks noGrp="1"/>
          </p:cNvSpPr>
          <p:nvPr>
            <p:ph idx="1"/>
          </p:nvPr>
        </p:nvSpPr>
        <p:spPr>
          <a:xfrm>
            <a:off x="411479" y="2688336"/>
            <a:ext cx="4498848" cy="3584448"/>
          </a:xfrm>
        </p:spPr>
        <p:txBody>
          <a:bodyPr anchor="t">
            <a:normAutofit/>
          </a:bodyPr>
          <a:lstStyle/>
          <a:p>
            <a:r>
              <a:rPr lang="en-GB" sz="1700"/>
              <a:t>Thank you for attending. </a:t>
            </a:r>
          </a:p>
          <a:p>
            <a:r>
              <a:rPr lang="en-GB" sz="1700"/>
              <a:t>Please take a moment to complete this feedback form. </a:t>
            </a:r>
          </a:p>
          <a:p>
            <a:r>
              <a:rPr lang="en-GB" sz="1700"/>
              <a:t>I welcome any questions</a:t>
            </a:r>
            <a:endParaRPr lang="en-GB" sz="1700" dirty="0"/>
          </a:p>
        </p:txBody>
      </p:sp>
      <p:pic>
        <p:nvPicPr>
          <p:cNvPr id="6" name="Picture 5" descr="A qr code on a computer&#10;&#10;Description automatically generated">
            <a:extLst>
              <a:ext uri="{FF2B5EF4-FFF2-40B4-BE49-F238E27FC236}">
                <a16:creationId xmlns:a16="http://schemas.microsoft.com/office/drawing/2014/main" id="{D2D39B13-1475-63E5-6BE6-098BA19A2BA1}"/>
              </a:ext>
            </a:extLst>
          </p:cNvPr>
          <p:cNvPicPr>
            <a:picLocks noChangeAspect="1"/>
          </p:cNvPicPr>
          <p:nvPr/>
        </p:nvPicPr>
        <p:blipFill rotWithShape="1">
          <a:blip r:embed="rId2">
            <a:extLst>
              <a:ext uri="{28A0092B-C50C-407E-A947-70E740481C1C}">
                <a14:useLocalDpi xmlns:a14="http://schemas.microsoft.com/office/drawing/2010/main" val="0"/>
              </a:ext>
            </a:extLst>
          </a:blip>
          <a:srcRect t="377" r="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09177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934F-C0FC-FE49-0952-F31BC3DE8E69}"/>
              </a:ext>
            </a:extLst>
          </p:cNvPr>
          <p:cNvSpPr>
            <a:spLocks noGrp="1"/>
          </p:cNvSpPr>
          <p:nvPr>
            <p:ph type="title"/>
          </p:nvPr>
        </p:nvSpPr>
        <p:spPr/>
        <p:txBody>
          <a:bodyPr/>
          <a:lstStyle/>
          <a:p>
            <a:r>
              <a:rPr lang="en-GB" dirty="0"/>
              <a:t>What is emotional regulation?</a:t>
            </a:r>
          </a:p>
        </p:txBody>
      </p:sp>
      <p:sp>
        <p:nvSpPr>
          <p:cNvPr id="3" name="Text Placeholder 2">
            <a:extLst>
              <a:ext uri="{FF2B5EF4-FFF2-40B4-BE49-F238E27FC236}">
                <a16:creationId xmlns:a16="http://schemas.microsoft.com/office/drawing/2014/main" id="{793096AA-7385-6820-1FE6-C0185114B746}"/>
              </a:ext>
            </a:extLst>
          </p:cNvPr>
          <p:cNvSpPr>
            <a:spLocks noGrp="1"/>
          </p:cNvSpPr>
          <p:nvPr>
            <p:ph type="body" idx="1"/>
          </p:nvPr>
        </p:nvSpPr>
        <p:spPr/>
        <p:txBody>
          <a:bodyPr/>
          <a:lstStyle/>
          <a:p>
            <a:endParaRPr lang="en-GB"/>
          </a:p>
        </p:txBody>
      </p:sp>
      <p:pic>
        <p:nvPicPr>
          <p:cNvPr id="4" name="Picture 2" descr="London Borough of Hillingdon - Wikipedia">
            <a:extLst>
              <a:ext uri="{FF2B5EF4-FFF2-40B4-BE49-F238E27FC236}">
                <a16:creationId xmlns:a16="http://schemas.microsoft.com/office/drawing/2014/main" id="{D0272E60-5E93-1969-434A-631C9234AA1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634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EF17E-ABA8-31D1-F71D-00CABAB64A6A}"/>
              </a:ext>
            </a:extLst>
          </p:cNvPr>
          <p:cNvSpPr>
            <a:spLocks noGrp="1"/>
          </p:cNvSpPr>
          <p:nvPr>
            <p:ph type="title"/>
          </p:nvPr>
        </p:nvSpPr>
        <p:spPr/>
        <p:txBody>
          <a:bodyPr/>
          <a:lstStyle/>
          <a:p>
            <a:r>
              <a:rPr lang="en-GB" dirty="0"/>
              <a:t>What is Emotional Regulation?</a:t>
            </a:r>
          </a:p>
        </p:txBody>
      </p:sp>
      <p:sp>
        <p:nvSpPr>
          <p:cNvPr id="3" name="Content Placeholder 2">
            <a:extLst>
              <a:ext uri="{FF2B5EF4-FFF2-40B4-BE49-F238E27FC236}">
                <a16:creationId xmlns:a16="http://schemas.microsoft.com/office/drawing/2014/main" id="{4D28F323-C835-89FD-07C2-3FEAD317C329}"/>
              </a:ext>
            </a:extLst>
          </p:cNvPr>
          <p:cNvSpPr>
            <a:spLocks noGrp="1"/>
          </p:cNvSpPr>
          <p:nvPr>
            <p:ph idx="1"/>
          </p:nvPr>
        </p:nvSpPr>
        <p:spPr/>
        <p:txBody>
          <a:bodyPr/>
          <a:lstStyle/>
          <a:p>
            <a:r>
              <a:rPr lang="en-US" dirty="0"/>
              <a:t>“The ability to respond to the ongoing demands of experience with the range of emotions in a manner that is socially tolerable and sufficiently flexible to permit spontaneous reactions as well as the ability to delay spontaneous reactions as needed” (Cole, Michel, Teti, 1994, p. 76). </a:t>
            </a:r>
          </a:p>
          <a:p>
            <a:r>
              <a:rPr lang="en-US" dirty="0"/>
              <a:t>“An individual’s ability to modify an emotional state so as to promote adaptive, goal-oriented behaviors.”  (Shaw, </a:t>
            </a:r>
            <a:r>
              <a:rPr lang="en-US" dirty="0" err="1"/>
              <a:t>Stringaris</a:t>
            </a:r>
            <a:r>
              <a:rPr lang="en-US" dirty="0"/>
              <a:t>, </a:t>
            </a:r>
            <a:r>
              <a:rPr lang="en-US" dirty="0" err="1"/>
              <a:t>Nigg</a:t>
            </a:r>
            <a:r>
              <a:rPr lang="en-US" dirty="0"/>
              <a:t>, &amp; </a:t>
            </a:r>
            <a:r>
              <a:rPr lang="en-US" dirty="0" err="1"/>
              <a:t>Leibenluft</a:t>
            </a:r>
            <a:r>
              <a:rPr lang="en-US" dirty="0"/>
              <a:t>, 2014).</a:t>
            </a:r>
          </a:p>
          <a:p>
            <a:endParaRPr lang="en-GB" dirty="0"/>
          </a:p>
        </p:txBody>
      </p:sp>
      <p:pic>
        <p:nvPicPr>
          <p:cNvPr id="4" name="Picture 2" descr="London Borough of Hillingdon - Wikipedia">
            <a:extLst>
              <a:ext uri="{FF2B5EF4-FFF2-40B4-BE49-F238E27FC236}">
                <a16:creationId xmlns:a16="http://schemas.microsoft.com/office/drawing/2014/main" id="{D7188167-9F59-AA58-FE01-448B75A429A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61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Freeform: Shape 1032">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5" name="Freeform: Shape 1034">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97435-8EE9-9B03-996A-E7EC910DA441}"/>
              </a:ext>
            </a:extLst>
          </p:cNvPr>
          <p:cNvSpPr>
            <a:spLocks noGrp="1"/>
          </p:cNvSpPr>
          <p:nvPr>
            <p:ph type="title"/>
          </p:nvPr>
        </p:nvSpPr>
        <p:spPr>
          <a:xfrm>
            <a:off x="371094" y="1161288"/>
            <a:ext cx="3438144" cy="1239012"/>
          </a:xfrm>
        </p:spPr>
        <p:txBody>
          <a:bodyPr anchor="ctr">
            <a:normAutofit/>
          </a:bodyPr>
          <a:lstStyle/>
          <a:p>
            <a:r>
              <a:rPr lang="en-GB" sz="2800"/>
              <a:t>The Executive Function Areas</a:t>
            </a:r>
          </a:p>
        </p:txBody>
      </p:sp>
      <p:sp>
        <p:nvSpPr>
          <p:cNvPr id="1037" name="Rectangle 103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Rectangle 103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9DC3674-3DBF-B4F3-C214-9798E2AC69DB}"/>
              </a:ext>
            </a:extLst>
          </p:cNvPr>
          <p:cNvSpPr>
            <a:spLocks noGrp="1"/>
          </p:cNvSpPr>
          <p:nvPr>
            <p:ph idx="1"/>
          </p:nvPr>
        </p:nvSpPr>
        <p:spPr>
          <a:xfrm>
            <a:off x="371094" y="2718054"/>
            <a:ext cx="3438906" cy="3207258"/>
          </a:xfrm>
        </p:spPr>
        <p:txBody>
          <a:bodyPr anchor="t">
            <a:normAutofit/>
          </a:bodyPr>
          <a:lstStyle/>
          <a:p>
            <a:r>
              <a:rPr lang="en-GB" sz="1700" dirty="0"/>
              <a:t>Your executive functions can be thought about as the conductor or air traffic control of the brain. </a:t>
            </a:r>
          </a:p>
          <a:p>
            <a:r>
              <a:rPr lang="en-GB" sz="1700" dirty="0"/>
              <a:t>They include a range of cognitive skills (E.g., WM) and your capacity to regulate your behaviours and emotions. </a:t>
            </a:r>
          </a:p>
        </p:txBody>
      </p:sp>
      <p:pic>
        <p:nvPicPr>
          <p:cNvPr id="1026" name="Picture 2" descr="Executive functions - ScienceDirect">
            <a:extLst>
              <a:ext uri="{FF2B5EF4-FFF2-40B4-BE49-F238E27FC236}">
                <a16:creationId xmlns:a16="http://schemas.microsoft.com/office/drawing/2014/main" id="{96B9AFC7-ED8D-9F74-31AE-86F6FAC641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01184" y="883538"/>
            <a:ext cx="6922008" cy="51915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ndon Borough of Hillingdon - Wikipedia">
            <a:extLst>
              <a:ext uri="{FF2B5EF4-FFF2-40B4-BE49-F238E27FC236}">
                <a16:creationId xmlns:a16="http://schemas.microsoft.com/office/drawing/2014/main" id="{1DA80F61-C01D-0C59-00DE-B61F09F4FEF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245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A97435-8EE9-9B03-996A-E7EC910DA441}"/>
              </a:ext>
            </a:extLst>
          </p:cNvPr>
          <p:cNvSpPr>
            <a:spLocks noGrp="1"/>
          </p:cNvSpPr>
          <p:nvPr>
            <p:ph type="title"/>
          </p:nvPr>
        </p:nvSpPr>
        <p:spPr>
          <a:xfrm>
            <a:off x="411480" y="987552"/>
            <a:ext cx="4485861" cy="1088136"/>
          </a:xfrm>
        </p:spPr>
        <p:txBody>
          <a:bodyPr anchor="b">
            <a:normAutofit/>
          </a:bodyPr>
          <a:lstStyle/>
          <a:p>
            <a:r>
              <a:rPr lang="en-GB" sz="3400" dirty="0"/>
              <a:t>The Limbic System</a:t>
            </a:r>
          </a:p>
        </p:txBody>
      </p:sp>
      <p:sp>
        <p:nvSpPr>
          <p:cNvPr id="2057" name="Rectangle 2056">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9" name="Rectangle 205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9DC3674-3DBF-B4F3-C214-9798E2AC69DB}"/>
              </a:ext>
            </a:extLst>
          </p:cNvPr>
          <p:cNvSpPr>
            <a:spLocks noGrp="1"/>
          </p:cNvSpPr>
          <p:nvPr>
            <p:ph idx="1"/>
          </p:nvPr>
        </p:nvSpPr>
        <p:spPr>
          <a:xfrm>
            <a:off x="411479" y="2688336"/>
            <a:ext cx="4498848" cy="3584448"/>
          </a:xfrm>
        </p:spPr>
        <p:txBody>
          <a:bodyPr anchor="t">
            <a:normAutofit/>
          </a:bodyPr>
          <a:lstStyle/>
          <a:p>
            <a:r>
              <a:rPr lang="en-GB" sz="1700" dirty="0"/>
              <a:t>The limbic system has many functions but is heavily associated with the experience and expression of our emotions and behaviours. </a:t>
            </a:r>
          </a:p>
          <a:p>
            <a:pPr marL="0" indent="0">
              <a:buNone/>
            </a:pPr>
            <a:endParaRPr lang="en-GB" sz="1700" dirty="0"/>
          </a:p>
        </p:txBody>
      </p:sp>
      <p:pic>
        <p:nvPicPr>
          <p:cNvPr id="2050" name="Picture 2" descr="Limbic system | Description, Components, Function, History of Study, &amp;  Facts | Britannica">
            <a:extLst>
              <a:ext uri="{FF2B5EF4-FFF2-40B4-BE49-F238E27FC236}">
                <a16:creationId xmlns:a16="http://schemas.microsoft.com/office/drawing/2014/main" id="{5E5326F8-D3C5-F467-87CA-5E2531A7E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25" r="7248" b="1"/>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pic>
        <p:nvPicPr>
          <p:cNvPr id="5" name="Picture 2" descr="London Borough of Hillingdon - Wikipedia">
            <a:extLst>
              <a:ext uri="{FF2B5EF4-FFF2-40B4-BE49-F238E27FC236}">
                <a16:creationId xmlns:a16="http://schemas.microsoft.com/office/drawing/2014/main" id="{02366A2D-D624-96D9-7300-2658CA96CBB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98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25" name="Freeform: Shape 9224">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227" name="Freeform: Shape 9226">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041FC1-A1CC-381A-CBC5-E5805B40B494}"/>
              </a:ext>
            </a:extLst>
          </p:cNvPr>
          <p:cNvSpPr>
            <a:spLocks noGrp="1"/>
          </p:cNvSpPr>
          <p:nvPr>
            <p:ph type="title"/>
          </p:nvPr>
        </p:nvSpPr>
        <p:spPr>
          <a:xfrm>
            <a:off x="371094" y="1161288"/>
            <a:ext cx="3438144" cy="1239012"/>
          </a:xfrm>
        </p:spPr>
        <p:txBody>
          <a:bodyPr anchor="ctr">
            <a:normAutofit/>
          </a:bodyPr>
          <a:lstStyle/>
          <a:p>
            <a:r>
              <a:rPr lang="en-GB" sz="2800" dirty="0"/>
              <a:t>The Stress Bucket Analogy</a:t>
            </a:r>
          </a:p>
        </p:txBody>
      </p:sp>
      <p:sp>
        <p:nvSpPr>
          <p:cNvPr id="9229" name="Rectangle 9228">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31" name="Rectangle 923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ADB2CA3-3DBE-FDA3-0CC2-5CA5405881DC}"/>
              </a:ext>
            </a:extLst>
          </p:cNvPr>
          <p:cNvSpPr>
            <a:spLocks noGrp="1"/>
          </p:cNvSpPr>
          <p:nvPr>
            <p:ph idx="1"/>
          </p:nvPr>
        </p:nvSpPr>
        <p:spPr>
          <a:xfrm>
            <a:off x="371094" y="2718054"/>
            <a:ext cx="3794506" cy="3207258"/>
          </a:xfrm>
        </p:spPr>
        <p:txBody>
          <a:bodyPr anchor="t">
            <a:normAutofit lnSpcReduction="10000"/>
          </a:bodyPr>
          <a:lstStyle/>
          <a:p>
            <a:r>
              <a:rPr lang="en-GB" sz="1700" dirty="0"/>
              <a:t>There is a finite capacity for stressors. </a:t>
            </a:r>
          </a:p>
          <a:p>
            <a:r>
              <a:rPr lang="en-GB" sz="1700" dirty="0"/>
              <a:t>Once the capacity is overwhelmed, we become dysregulated. </a:t>
            </a:r>
          </a:p>
          <a:p>
            <a:r>
              <a:rPr lang="en-GB" sz="1700" dirty="0"/>
              <a:t>Good regulation skills can help reduce the stressors over time. </a:t>
            </a:r>
          </a:p>
          <a:p>
            <a:r>
              <a:rPr lang="en-GB" sz="1700" dirty="0"/>
              <a:t>Some individuals have smaller capacities than others or poorer regulation skills.</a:t>
            </a:r>
          </a:p>
        </p:txBody>
      </p:sp>
      <p:pic>
        <p:nvPicPr>
          <p:cNvPr id="9218" name="Picture 2" descr="How to Cope With Stress Using 'The Stress Bucket' | Psychology Today  Singapore">
            <a:extLst>
              <a:ext uri="{FF2B5EF4-FFF2-40B4-BE49-F238E27FC236}">
                <a16:creationId xmlns:a16="http://schemas.microsoft.com/office/drawing/2014/main" id="{E7D26856-1BAF-9743-495F-B19BB130C5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24144" y="790956"/>
            <a:ext cx="5276088" cy="52760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ndon Borough of Hillingdon - Wikipedia">
            <a:extLst>
              <a:ext uri="{FF2B5EF4-FFF2-40B4-BE49-F238E27FC236}">
                <a16:creationId xmlns:a16="http://schemas.microsoft.com/office/drawing/2014/main" id="{D20F5923-5525-4786-048E-43B90363EBC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88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1ECD7-4FA2-7286-15CE-747CA95D7AC7}"/>
              </a:ext>
            </a:extLst>
          </p:cNvPr>
          <p:cNvSpPr>
            <a:spLocks noGrp="1"/>
          </p:cNvSpPr>
          <p:nvPr>
            <p:ph type="title"/>
          </p:nvPr>
        </p:nvSpPr>
        <p:spPr/>
        <p:txBody>
          <a:bodyPr/>
          <a:lstStyle/>
          <a:p>
            <a:r>
              <a:rPr lang="en-GB" dirty="0"/>
              <a:t>Developing Emotional Regulation</a:t>
            </a:r>
          </a:p>
        </p:txBody>
      </p:sp>
      <p:sp>
        <p:nvSpPr>
          <p:cNvPr id="3" name="Text Placeholder 2">
            <a:extLst>
              <a:ext uri="{FF2B5EF4-FFF2-40B4-BE49-F238E27FC236}">
                <a16:creationId xmlns:a16="http://schemas.microsoft.com/office/drawing/2014/main" id="{31F9B77D-EF46-801E-33D8-778C3E81D9B0}"/>
              </a:ext>
            </a:extLst>
          </p:cNvPr>
          <p:cNvSpPr>
            <a:spLocks noGrp="1"/>
          </p:cNvSpPr>
          <p:nvPr>
            <p:ph type="body" idx="1"/>
          </p:nvPr>
        </p:nvSpPr>
        <p:spPr/>
        <p:txBody>
          <a:bodyPr/>
          <a:lstStyle/>
          <a:p>
            <a:endParaRPr lang="en-GB"/>
          </a:p>
        </p:txBody>
      </p:sp>
      <p:pic>
        <p:nvPicPr>
          <p:cNvPr id="4" name="Picture 2" descr="London Borough of Hillingdon - Wikipedia">
            <a:extLst>
              <a:ext uri="{FF2B5EF4-FFF2-40B4-BE49-F238E27FC236}">
                <a16:creationId xmlns:a16="http://schemas.microsoft.com/office/drawing/2014/main" id="{FE1449A3-814F-008A-9351-FE7D678C82F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10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24" name="Rectangle 820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F7E4C2-1039-4F41-AC6F-7E08816B45F8}"/>
              </a:ext>
            </a:extLst>
          </p:cNvPr>
          <p:cNvSpPr>
            <a:spLocks noGrp="1"/>
          </p:cNvSpPr>
          <p:nvPr>
            <p:ph type="title"/>
          </p:nvPr>
        </p:nvSpPr>
        <p:spPr>
          <a:xfrm>
            <a:off x="411480" y="991443"/>
            <a:ext cx="4443154" cy="1087819"/>
          </a:xfrm>
        </p:spPr>
        <p:txBody>
          <a:bodyPr anchor="b">
            <a:normAutofit/>
          </a:bodyPr>
          <a:lstStyle/>
          <a:p>
            <a:r>
              <a:rPr lang="en-US" sz="3100"/>
              <a:t>Developing Emotional Regulation</a:t>
            </a:r>
          </a:p>
        </p:txBody>
      </p:sp>
      <p:sp>
        <p:nvSpPr>
          <p:cNvPr id="8225" name="Rectangle 821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26" name="Rectangle 821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58F6430-F0DE-460E-BE36-6FB2A2A50F44}"/>
              </a:ext>
            </a:extLst>
          </p:cNvPr>
          <p:cNvSpPr>
            <a:spLocks noGrp="1"/>
          </p:cNvSpPr>
          <p:nvPr>
            <p:ph idx="1"/>
          </p:nvPr>
        </p:nvSpPr>
        <p:spPr>
          <a:xfrm>
            <a:off x="411480" y="2684095"/>
            <a:ext cx="5684520" cy="3492868"/>
          </a:xfrm>
        </p:spPr>
        <p:txBody>
          <a:bodyPr>
            <a:normAutofit/>
          </a:bodyPr>
          <a:lstStyle/>
          <a:p>
            <a:pPr>
              <a:lnSpc>
                <a:spcPct val="100000"/>
              </a:lnSpc>
            </a:pPr>
            <a:r>
              <a:rPr lang="en-US" sz="1700" dirty="0"/>
              <a:t>Develops over time from birth to young adulthood</a:t>
            </a:r>
          </a:p>
          <a:p>
            <a:pPr>
              <a:lnSpc>
                <a:spcPct val="100000"/>
              </a:lnSpc>
            </a:pPr>
            <a:r>
              <a:rPr lang="en-US" sz="1700" dirty="0"/>
              <a:t>Dependent on “co-regulation” by parents or other adults</a:t>
            </a:r>
          </a:p>
          <a:p>
            <a:pPr lvl="1">
              <a:lnSpc>
                <a:spcPct val="100000"/>
              </a:lnSpc>
            </a:pPr>
            <a:r>
              <a:rPr lang="en-US" sz="1700" dirty="0"/>
              <a:t>Containment</a:t>
            </a:r>
          </a:p>
          <a:p>
            <a:pPr>
              <a:lnSpc>
                <a:spcPct val="100000"/>
              </a:lnSpc>
            </a:pPr>
            <a:r>
              <a:rPr lang="en-US" sz="1700" dirty="0"/>
              <a:t>Skills can be strengthened and taught from caregivers</a:t>
            </a:r>
          </a:p>
          <a:p>
            <a:pPr lvl="1">
              <a:lnSpc>
                <a:spcPct val="100000"/>
              </a:lnSpc>
            </a:pPr>
            <a:r>
              <a:rPr lang="en-US" sz="1700" dirty="0"/>
              <a:t>Repeated practice in supportive context</a:t>
            </a:r>
          </a:p>
          <a:p>
            <a:pPr>
              <a:lnSpc>
                <a:spcPct val="100000"/>
              </a:lnSpc>
            </a:pPr>
            <a:r>
              <a:rPr lang="en-US" sz="1700" dirty="0"/>
              <a:t>Develops in context of social relationships</a:t>
            </a:r>
          </a:p>
          <a:p>
            <a:pPr>
              <a:lnSpc>
                <a:spcPct val="100000"/>
              </a:lnSpc>
            </a:pPr>
            <a:r>
              <a:rPr lang="en-US" sz="1700" dirty="0"/>
              <a:t>Over time we progressively learn how to self-regulate.</a:t>
            </a:r>
          </a:p>
        </p:txBody>
      </p:sp>
      <p:pic>
        <p:nvPicPr>
          <p:cNvPr id="8198" name="Picture 6" descr="Emotional Intelligence In Kids and Ex-Wives and Their *New* Husbands - The  Whole Parent">
            <a:extLst>
              <a:ext uri="{FF2B5EF4-FFF2-40B4-BE49-F238E27FC236}">
                <a16:creationId xmlns:a16="http://schemas.microsoft.com/office/drawing/2014/main" id="{92E3B62D-3206-6C66-ECB3-8C1AE0F14B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22246" y="625683"/>
            <a:ext cx="5767563" cy="5551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ondon Borough of Hillingdon - Wikipedia">
            <a:extLst>
              <a:ext uri="{FF2B5EF4-FFF2-40B4-BE49-F238E27FC236}">
                <a16:creationId xmlns:a16="http://schemas.microsoft.com/office/drawing/2014/main" id="{A29F820E-3ADF-7AB5-3B62-376EF96736B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18572" y="5950857"/>
            <a:ext cx="1477047" cy="90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67489"/>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4980</TotalTime>
  <Words>1315</Words>
  <Application>Microsoft Office PowerPoint</Application>
  <PresentationFormat>Widescreen</PresentationFormat>
  <Paragraphs>148</Paragraphs>
  <Slides>29</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Neue Haas Grotesk Text Pro</vt:lpstr>
      <vt:lpstr>AccentBoxVTI</vt:lpstr>
      <vt:lpstr>Emotional Regulation</vt:lpstr>
      <vt:lpstr>Outline of the session</vt:lpstr>
      <vt:lpstr>What is emotional regulation?</vt:lpstr>
      <vt:lpstr>What is Emotional Regulation?</vt:lpstr>
      <vt:lpstr>The Executive Function Areas</vt:lpstr>
      <vt:lpstr>The Limbic System</vt:lpstr>
      <vt:lpstr>The Stress Bucket Analogy</vt:lpstr>
      <vt:lpstr>Developing Emotional Regulation</vt:lpstr>
      <vt:lpstr>Developing Emotional Regulation</vt:lpstr>
      <vt:lpstr>Containment</vt:lpstr>
      <vt:lpstr>A relational trinity: Containment, Attunement and Holding</vt:lpstr>
      <vt:lpstr>Process of Self-Regulating Emotions</vt:lpstr>
      <vt:lpstr>Emotional Regulation Interventions</vt:lpstr>
      <vt:lpstr>Components of an emotional regulation intervention?</vt:lpstr>
      <vt:lpstr>The Zones of Regulation approach</vt:lpstr>
      <vt:lpstr>Blue Zone (-1 Deflated)</vt:lpstr>
      <vt:lpstr>The Cross-Sectional Formulation</vt:lpstr>
      <vt:lpstr>Blue Zone (-1 Deflated)</vt:lpstr>
      <vt:lpstr>Arousal levels</vt:lpstr>
      <vt:lpstr>Blue Zone (Under Stimulated)</vt:lpstr>
      <vt:lpstr>Green Zone (1 Calm and Relaxed)</vt:lpstr>
      <vt:lpstr>Yellow Zone (3/4 Little Nervous/Getting Angry</vt:lpstr>
      <vt:lpstr>5, 4, 3, 2, 1 Grounding Technique</vt:lpstr>
      <vt:lpstr>Square Breathing</vt:lpstr>
      <vt:lpstr>Progressive Muscle Relaxation </vt:lpstr>
      <vt:lpstr>Red Zone (5 I’m going to explode)</vt:lpstr>
      <vt:lpstr>Final Tips: Manage the day through after a red zone event</vt:lpstr>
      <vt:lpstr>Final Tips: Manage the day through after a red zone event</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Emotional-Based School Non-Attendance (EBSNA)</dc:title>
  <dc:creator>Aaron Reynolds</dc:creator>
  <cp:lastModifiedBy>Fiona Price</cp:lastModifiedBy>
  <cp:revision>19</cp:revision>
  <dcterms:created xsi:type="dcterms:W3CDTF">2023-08-31T12:23:25Z</dcterms:created>
  <dcterms:modified xsi:type="dcterms:W3CDTF">2024-04-30T09:21:56Z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a8edf35-91ea-44e1-afab-38c462b39a0c_Enabled">
    <vt:lpwstr>true</vt:lpwstr>
  </property>
  <property fmtid="{D5CDD505-2E9C-101B-9397-08002B2CF9AE}" pid="3" name="MSIP_Label_7a8edf35-91ea-44e1-afab-38c462b39a0c_SetDate">
    <vt:lpwstr>2023-09-04T15:05:05Z</vt:lpwstr>
  </property>
  <property fmtid="{D5CDD505-2E9C-101B-9397-08002B2CF9AE}" pid="4" name="MSIP_Label_7a8edf35-91ea-44e1-afab-38c462b39a0c_Method">
    <vt:lpwstr>Standard</vt:lpwstr>
  </property>
  <property fmtid="{D5CDD505-2E9C-101B-9397-08002B2CF9AE}" pid="5" name="MSIP_Label_7a8edf35-91ea-44e1-afab-38c462b39a0c_Name">
    <vt:lpwstr>Official</vt:lpwstr>
  </property>
  <property fmtid="{D5CDD505-2E9C-101B-9397-08002B2CF9AE}" pid="6" name="MSIP_Label_7a8edf35-91ea-44e1-afab-38c462b39a0c_SiteId">
    <vt:lpwstr>aaacb679-c381-48fb-b320-f9d581ee948f</vt:lpwstr>
  </property>
  <property fmtid="{D5CDD505-2E9C-101B-9397-08002B2CF9AE}" pid="7" name="MSIP_Label_7a8edf35-91ea-44e1-afab-38c462b39a0c_ActionId">
    <vt:lpwstr>d3f9f579-f96d-4bef-89d1-e17e432e089a</vt:lpwstr>
  </property>
  <property fmtid="{D5CDD505-2E9C-101B-9397-08002B2CF9AE}" pid="8" name="MSIP_Label_7a8edf35-91ea-44e1-afab-38c462b39a0c_ContentBits">
    <vt:lpwstr>0</vt:lpwstr>
  </property>
</Properties>
</file>