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75" r:id="rId2"/>
    <p:sldId id="278" r:id="rId3"/>
    <p:sldId id="292" r:id="rId4"/>
    <p:sldId id="279" r:id="rId5"/>
    <p:sldId id="280" r:id="rId6"/>
    <p:sldId id="281" r:id="rId7"/>
    <p:sldId id="282" r:id="rId8"/>
    <p:sldId id="283" r:id="rId9"/>
    <p:sldId id="284" r:id="rId10"/>
    <p:sldId id="286" r:id="rId11"/>
    <p:sldId id="287" r:id="rId12"/>
    <p:sldId id="288" r:id="rId13"/>
    <p:sldId id="290" r:id="rId14"/>
    <p:sldId id="291" r:id="rId15"/>
    <p:sldId id="277" r:id="rId16"/>
    <p:sldId id="285" r:id="rId17"/>
  </p:sldIdLst>
  <p:sldSz cx="9601200" cy="12801600" type="A3"/>
  <p:notesSz cx="6858000" cy="9144000"/>
  <p:defaultTextStyle>
    <a:defPPr>
      <a:defRPr lang="en-US"/>
    </a:defPPr>
    <a:lvl1pPr marL="0" algn="l" defTabSz="639965" rtl="0" eaLnBrk="1" latinLnBrk="0" hangingPunct="1">
      <a:defRPr sz="2500" kern="1200">
        <a:solidFill>
          <a:schemeClr val="tx1"/>
        </a:solidFill>
        <a:latin typeface="+mn-lt"/>
        <a:ea typeface="+mn-ea"/>
        <a:cs typeface="+mn-cs"/>
      </a:defRPr>
    </a:lvl1pPr>
    <a:lvl2pPr marL="639965" algn="l" defTabSz="639965" rtl="0" eaLnBrk="1" latinLnBrk="0" hangingPunct="1">
      <a:defRPr sz="2500" kern="1200">
        <a:solidFill>
          <a:schemeClr val="tx1"/>
        </a:solidFill>
        <a:latin typeface="+mn-lt"/>
        <a:ea typeface="+mn-ea"/>
        <a:cs typeface="+mn-cs"/>
      </a:defRPr>
    </a:lvl2pPr>
    <a:lvl3pPr marL="1279930" algn="l" defTabSz="639965" rtl="0" eaLnBrk="1" latinLnBrk="0" hangingPunct="1">
      <a:defRPr sz="2500" kern="1200">
        <a:solidFill>
          <a:schemeClr val="tx1"/>
        </a:solidFill>
        <a:latin typeface="+mn-lt"/>
        <a:ea typeface="+mn-ea"/>
        <a:cs typeface="+mn-cs"/>
      </a:defRPr>
    </a:lvl3pPr>
    <a:lvl4pPr marL="1919894" algn="l" defTabSz="639965" rtl="0" eaLnBrk="1" latinLnBrk="0" hangingPunct="1">
      <a:defRPr sz="2500" kern="1200">
        <a:solidFill>
          <a:schemeClr val="tx1"/>
        </a:solidFill>
        <a:latin typeface="+mn-lt"/>
        <a:ea typeface="+mn-ea"/>
        <a:cs typeface="+mn-cs"/>
      </a:defRPr>
    </a:lvl4pPr>
    <a:lvl5pPr marL="2559858" algn="l" defTabSz="639965" rtl="0" eaLnBrk="1" latinLnBrk="0" hangingPunct="1">
      <a:defRPr sz="2500" kern="1200">
        <a:solidFill>
          <a:schemeClr val="tx1"/>
        </a:solidFill>
        <a:latin typeface="+mn-lt"/>
        <a:ea typeface="+mn-ea"/>
        <a:cs typeface="+mn-cs"/>
      </a:defRPr>
    </a:lvl5pPr>
    <a:lvl6pPr marL="3199822" algn="l" defTabSz="639965" rtl="0" eaLnBrk="1" latinLnBrk="0" hangingPunct="1">
      <a:defRPr sz="2500" kern="1200">
        <a:solidFill>
          <a:schemeClr val="tx1"/>
        </a:solidFill>
        <a:latin typeface="+mn-lt"/>
        <a:ea typeface="+mn-ea"/>
        <a:cs typeface="+mn-cs"/>
      </a:defRPr>
    </a:lvl6pPr>
    <a:lvl7pPr marL="3839787" algn="l" defTabSz="639965" rtl="0" eaLnBrk="1" latinLnBrk="0" hangingPunct="1">
      <a:defRPr sz="2500" kern="1200">
        <a:solidFill>
          <a:schemeClr val="tx1"/>
        </a:solidFill>
        <a:latin typeface="+mn-lt"/>
        <a:ea typeface="+mn-ea"/>
        <a:cs typeface="+mn-cs"/>
      </a:defRPr>
    </a:lvl7pPr>
    <a:lvl8pPr marL="4479752" algn="l" defTabSz="639965" rtl="0" eaLnBrk="1" latinLnBrk="0" hangingPunct="1">
      <a:defRPr sz="2500" kern="1200">
        <a:solidFill>
          <a:schemeClr val="tx1"/>
        </a:solidFill>
        <a:latin typeface="+mn-lt"/>
        <a:ea typeface="+mn-ea"/>
        <a:cs typeface="+mn-cs"/>
      </a:defRPr>
    </a:lvl8pPr>
    <a:lvl9pPr marL="5119717" algn="l" defTabSz="639965" rtl="0" eaLnBrk="1" latinLnBrk="0" hangingPunct="1">
      <a:defRPr sz="2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p15:clr>
            <a:srgbClr val="A4A3A4"/>
          </p15:clr>
        </p15:guide>
        <p15:guide id="2" pos="302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4FD1FF"/>
    <a:srgbClr val="FFF200"/>
    <a:srgbClr val="FCB0A3"/>
    <a:srgbClr val="E6CDFF"/>
    <a:srgbClr val="FDC000"/>
    <a:srgbClr val="0D1C25"/>
    <a:srgbClr val="94FF34"/>
    <a:srgbClr val="FD6480"/>
    <a:srgbClr val="F78D9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50" autoAdjust="0"/>
    <p:restoredTop sz="94660"/>
  </p:normalViewPr>
  <p:slideViewPr>
    <p:cSldViewPr snapToGrid="0" snapToObjects="1">
      <p:cViewPr varScale="1">
        <p:scale>
          <a:sx n="40" d="100"/>
          <a:sy n="40" d="100"/>
        </p:scale>
        <p:origin x="2250" y="60"/>
      </p:cViewPr>
      <p:guideLst>
        <p:guide orient="horz" pos="4032"/>
        <p:guide pos="3024"/>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2" d="100"/>
          <a:sy n="72" d="100"/>
        </p:scale>
        <p:origin x="3128"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1D60CEE-90BF-4346-8FB3-6CCF522419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C737095-41EA-9840-A7C5-70A10531355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8BD72C-930C-5D47-B86E-EF2A13D0E65C}" type="datetimeFigureOut">
              <a:rPr lang="en-US" smtClean="0"/>
              <a:t>4/29/2020</a:t>
            </a:fld>
            <a:endParaRPr lang="en-US"/>
          </a:p>
        </p:txBody>
      </p:sp>
      <p:sp>
        <p:nvSpPr>
          <p:cNvPr id="4" name="Footer Placeholder 3">
            <a:extLst>
              <a:ext uri="{FF2B5EF4-FFF2-40B4-BE49-F238E27FC236}">
                <a16:creationId xmlns:a16="http://schemas.microsoft.com/office/drawing/2014/main" id="{DD3997D8-CB5E-3845-9E13-30464F04FA6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5A4F9C1-FBB3-2541-BF13-CF27ABB5205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579160-7AD1-BE49-A5E9-43D714101255}" type="slidenum">
              <a:rPr lang="en-US" smtClean="0"/>
              <a:t>‹#›</a:t>
            </a:fld>
            <a:endParaRPr lang="en-US"/>
          </a:p>
        </p:txBody>
      </p:sp>
    </p:spTree>
    <p:extLst>
      <p:ext uri="{BB962C8B-B14F-4D97-AF65-F5344CB8AC3E}">
        <p14:creationId xmlns:p14="http://schemas.microsoft.com/office/powerpoint/2010/main" val="25915407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773E7B-9DAD-8F49-B64E-F4C3EA27C908}" type="datetimeFigureOut">
              <a:rPr lang="en-US" smtClean="0"/>
              <a:t>4/29/2020</a:t>
            </a:fld>
            <a:endParaRPr lang="en-GB"/>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F891E9-40C0-1B47-B6E0-CFB0472826FD}" type="slidenum">
              <a:rPr lang="en-GB" smtClean="0"/>
              <a:t>‹#›</a:t>
            </a:fld>
            <a:endParaRPr lang="en-GB"/>
          </a:p>
        </p:txBody>
      </p:sp>
    </p:spTree>
    <p:extLst>
      <p:ext uri="{BB962C8B-B14F-4D97-AF65-F5344CB8AC3E}">
        <p14:creationId xmlns:p14="http://schemas.microsoft.com/office/powerpoint/2010/main" val="14605115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E3AB70-ECD7-D746-8FA5-FD7E285D27F5}"/>
              </a:ext>
            </a:extLst>
          </p:cNvPr>
          <p:cNvSpPr/>
          <p:nvPr userDrawn="1"/>
        </p:nvSpPr>
        <p:spPr>
          <a:xfrm>
            <a:off x="2" y="-9027"/>
            <a:ext cx="9601198" cy="12810627"/>
          </a:xfrm>
          <a:prstGeom prst="rect">
            <a:avLst/>
          </a:prstGeom>
          <a:solidFill>
            <a:srgbClr val="94FF34"/>
          </a:solidFill>
          <a:ln w="28575">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endParaRPr lang="en-GB"/>
          </a:p>
        </p:txBody>
      </p:sp>
      <p:sp>
        <p:nvSpPr>
          <p:cNvPr id="3" name="Rectangle 2">
            <a:extLst>
              <a:ext uri="{FF2B5EF4-FFF2-40B4-BE49-F238E27FC236}">
                <a16:creationId xmlns:a16="http://schemas.microsoft.com/office/drawing/2014/main" id="{937F285B-D1A4-3141-BA17-138E147526C5}"/>
              </a:ext>
            </a:extLst>
          </p:cNvPr>
          <p:cNvSpPr/>
          <p:nvPr userDrawn="1"/>
        </p:nvSpPr>
        <p:spPr>
          <a:xfrm>
            <a:off x="128364" y="117097"/>
            <a:ext cx="9348948" cy="12543856"/>
          </a:xfrm>
          <a:prstGeom prst="rect">
            <a:avLst/>
          </a:prstGeom>
          <a:solidFill>
            <a:srgbClr val="FFFFFF"/>
          </a:solid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lIns="91423" tIns="45712" rIns="91423" bIns="45712" rtlCol="0" anchor="ctr"/>
          <a:lstStyle/>
          <a:p>
            <a:pPr algn="ctr"/>
            <a:endParaRPr lang="en-GB"/>
          </a:p>
        </p:txBody>
      </p:sp>
    </p:spTree>
    <p:extLst>
      <p:ext uri="{BB962C8B-B14F-4D97-AF65-F5344CB8AC3E}">
        <p14:creationId xmlns:p14="http://schemas.microsoft.com/office/powerpoint/2010/main" val="366046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UE">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2D0F9F-618E-3C40-9120-1DE8DFF7CCC8}"/>
              </a:ext>
            </a:extLst>
          </p:cNvPr>
          <p:cNvSpPr>
            <a:spLocks noGrp="1"/>
          </p:cNvSpPr>
          <p:nvPr>
            <p:ph type="title"/>
          </p:nvPr>
        </p:nvSpPr>
        <p:spPr>
          <a:xfrm>
            <a:off x="660400" y="681038"/>
            <a:ext cx="8280400" cy="247491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84720B-182A-1F4C-81B0-019D53AA020E}"/>
              </a:ext>
            </a:extLst>
          </p:cNvPr>
          <p:cNvSpPr>
            <a:spLocks noGrp="1"/>
          </p:cNvSpPr>
          <p:nvPr>
            <p:ph idx="1"/>
          </p:nvPr>
        </p:nvSpPr>
        <p:spPr>
          <a:xfrm>
            <a:off x="660400" y="3408363"/>
            <a:ext cx="8280400" cy="81216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734F01-5B46-B540-BE4B-68AD9F1600E4}"/>
              </a:ext>
            </a:extLst>
          </p:cNvPr>
          <p:cNvSpPr>
            <a:spLocks noGrp="1"/>
          </p:cNvSpPr>
          <p:nvPr>
            <p:ph type="dt" sz="half" idx="2"/>
          </p:nvPr>
        </p:nvSpPr>
        <p:spPr>
          <a:xfrm>
            <a:off x="660400" y="11864975"/>
            <a:ext cx="2160588" cy="681038"/>
          </a:xfrm>
          <a:prstGeom prst="rect">
            <a:avLst/>
          </a:prstGeom>
        </p:spPr>
        <p:txBody>
          <a:bodyPr vert="horz" lIns="91440" tIns="45720" rIns="91440" bIns="45720" rtlCol="0" anchor="ctr"/>
          <a:lstStyle>
            <a:lvl1pPr algn="l">
              <a:defRPr sz="1200">
                <a:solidFill>
                  <a:schemeClr val="tx1">
                    <a:tint val="75000"/>
                  </a:schemeClr>
                </a:solidFill>
              </a:defRPr>
            </a:lvl1pPr>
          </a:lstStyle>
          <a:p>
            <a:fld id="{37247602-BCD1-5347-9E44-AB8E11402FFE}" type="datetimeFigureOut">
              <a:rPr lang="en-US" smtClean="0"/>
              <a:t>4/29/2020</a:t>
            </a:fld>
            <a:endParaRPr lang="en-US"/>
          </a:p>
        </p:txBody>
      </p:sp>
      <p:sp>
        <p:nvSpPr>
          <p:cNvPr id="5" name="Footer Placeholder 4">
            <a:extLst>
              <a:ext uri="{FF2B5EF4-FFF2-40B4-BE49-F238E27FC236}">
                <a16:creationId xmlns:a16="http://schemas.microsoft.com/office/drawing/2014/main" id="{0C12C3E2-BF35-D546-B57B-84E3573C35B1}"/>
              </a:ext>
            </a:extLst>
          </p:cNvPr>
          <p:cNvSpPr>
            <a:spLocks noGrp="1"/>
          </p:cNvSpPr>
          <p:nvPr>
            <p:ph type="ftr" sz="quarter" idx="3"/>
          </p:nvPr>
        </p:nvSpPr>
        <p:spPr>
          <a:xfrm>
            <a:off x="3179763" y="11864975"/>
            <a:ext cx="3241675" cy="6810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89A090-AAF4-854E-858B-EC91CE778089}"/>
              </a:ext>
            </a:extLst>
          </p:cNvPr>
          <p:cNvSpPr>
            <a:spLocks noGrp="1"/>
          </p:cNvSpPr>
          <p:nvPr>
            <p:ph type="sldNum" sz="quarter" idx="4"/>
          </p:nvPr>
        </p:nvSpPr>
        <p:spPr>
          <a:xfrm>
            <a:off x="6780213" y="11864975"/>
            <a:ext cx="2160587" cy="681038"/>
          </a:xfrm>
          <a:prstGeom prst="rect">
            <a:avLst/>
          </a:prstGeom>
        </p:spPr>
        <p:txBody>
          <a:bodyPr vert="horz" lIns="91440" tIns="45720" rIns="91440" bIns="45720" rtlCol="0" anchor="ctr"/>
          <a:lstStyle>
            <a:lvl1pPr algn="r">
              <a:defRPr sz="1200">
                <a:solidFill>
                  <a:schemeClr val="tx1">
                    <a:tint val="75000"/>
                  </a:schemeClr>
                </a:solidFill>
              </a:defRPr>
            </a:lvl1pPr>
          </a:lstStyle>
          <a:p>
            <a:fld id="{B9840CEE-A93D-0143-BA37-8959681176E1}" type="slidenum">
              <a:rPr lang="en-US" smtClean="0"/>
              <a:t>‹#›</a:t>
            </a:fld>
            <a:endParaRPr lang="en-US"/>
          </a:p>
        </p:txBody>
      </p:sp>
      <p:sp>
        <p:nvSpPr>
          <p:cNvPr id="7" name="Rectangle 6">
            <a:extLst>
              <a:ext uri="{FF2B5EF4-FFF2-40B4-BE49-F238E27FC236}">
                <a16:creationId xmlns:a16="http://schemas.microsoft.com/office/drawing/2014/main" id="{6D398829-50C9-E34C-81E9-D97038EFFC87}"/>
              </a:ext>
            </a:extLst>
          </p:cNvPr>
          <p:cNvSpPr/>
          <p:nvPr userDrawn="1"/>
        </p:nvSpPr>
        <p:spPr>
          <a:xfrm>
            <a:off x="2" y="-9027"/>
            <a:ext cx="9601198" cy="12810627"/>
          </a:xfrm>
          <a:prstGeom prst="rect">
            <a:avLst/>
          </a:prstGeom>
          <a:solidFill>
            <a:srgbClr val="4FD1FF"/>
          </a:solidFill>
          <a:ln w="28575">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endParaRPr lang="en-GB"/>
          </a:p>
        </p:txBody>
      </p:sp>
      <p:sp>
        <p:nvSpPr>
          <p:cNvPr id="8" name="Rectangle 7">
            <a:extLst>
              <a:ext uri="{FF2B5EF4-FFF2-40B4-BE49-F238E27FC236}">
                <a16:creationId xmlns:a16="http://schemas.microsoft.com/office/drawing/2014/main" id="{2C436D84-D374-8F41-B337-12C505A1A81B}"/>
              </a:ext>
            </a:extLst>
          </p:cNvPr>
          <p:cNvSpPr/>
          <p:nvPr userDrawn="1"/>
        </p:nvSpPr>
        <p:spPr>
          <a:xfrm>
            <a:off x="128364" y="117097"/>
            <a:ext cx="9348948" cy="12543856"/>
          </a:xfrm>
          <a:prstGeom prst="rect">
            <a:avLst/>
          </a:prstGeom>
          <a:solidFill>
            <a:srgbClr val="FFFFFF"/>
          </a:solid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lIns="91423" tIns="45712" rIns="91423" bIns="45712" rtlCol="0" anchor="ctr"/>
          <a:lstStyle/>
          <a:p>
            <a:pPr algn="ctr"/>
            <a:endParaRPr lang="en-GB"/>
          </a:p>
        </p:txBody>
      </p:sp>
    </p:spTree>
    <p:extLst>
      <p:ext uri="{BB962C8B-B14F-4D97-AF65-F5344CB8AC3E}">
        <p14:creationId xmlns:p14="http://schemas.microsoft.com/office/powerpoint/2010/main" val="1470103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RNAGE">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790597-563E-0344-8308-E4275816F475}"/>
              </a:ext>
            </a:extLst>
          </p:cNvPr>
          <p:cNvSpPr>
            <a:spLocks noGrp="1"/>
          </p:cNvSpPr>
          <p:nvPr>
            <p:ph type="title"/>
          </p:nvPr>
        </p:nvSpPr>
        <p:spPr>
          <a:xfrm>
            <a:off x="660400" y="681038"/>
            <a:ext cx="8280400" cy="247491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00CDD9-7EB8-B742-8A1F-4D65FD24B429}"/>
              </a:ext>
            </a:extLst>
          </p:cNvPr>
          <p:cNvSpPr>
            <a:spLocks noGrp="1"/>
          </p:cNvSpPr>
          <p:nvPr>
            <p:ph idx="1"/>
          </p:nvPr>
        </p:nvSpPr>
        <p:spPr>
          <a:xfrm>
            <a:off x="660400" y="3408363"/>
            <a:ext cx="8280400" cy="81216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4E7B01-D05A-0240-B713-0CB5F98CF409}"/>
              </a:ext>
            </a:extLst>
          </p:cNvPr>
          <p:cNvSpPr>
            <a:spLocks noGrp="1"/>
          </p:cNvSpPr>
          <p:nvPr>
            <p:ph type="dt" sz="half" idx="2"/>
          </p:nvPr>
        </p:nvSpPr>
        <p:spPr>
          <a:xfrm>
            <a:off x="660400" y="11864975"/>
            <a:ext cx="2160588" cy="681038"/>
          </a:xfrm>
          <a:prstGeom prst="rect">
            <a:avLst/>
          </a:prstGeom>
        </p:spPr>
        <p:txBody>
          <a:bodyPr vert="horz" lIns="91440" tIns="45720" rIns="91440" bIns="45720" rtlCol="0" anchor="ctr"/>
          <a:lstStyle>
            <a:lvl1pPr algn="l">
              <a:defRPr sz="1200">
                <a:solidFill>
                  <a:schemeClr val="tx1">
                    <a:tint val="75000"/>
                  </a:schemeClr>
                </a:solidFill>
              </a:defRPr>
            </a:lvl1pPr>
          </a:lstStyle>
          <a:p>
            <a:fld id="{CE0391FA-C1DB-CA46-BF2F-8063A707BB47}" type="datetimeFigureOut">
              <a:rPr lang="en-US" smtClean="0"/>
              <a:t>4/29/2020</a:t>
            </a:fld>
            <a:endParaRPr lang="en-US"/>
          </a:p>
        </p:txBody>
      </p:sp>
      <p:sp>
        <p:nvSpPr>
          <p:cNvPr id="5" name="Footer Placeholder 4">
            <a:extLst>
              <a:ext uri="{FF2B5EF4-FFF2-40B4-BE49-F238E27FC236}">
                <a16:creationId xmlns:a16="http://schemas.microsoft.com/office/drawing/2014/main" id="{C1C707D5-03BA-7441-8781-0EF71706646F}"/>
              </a:ext>
            </a:extLst>
          </p:cNvPr>
          <p:cNvSpPr>
            <a:spLocks noGrp="1"/>
          </p:cNvSpPr>
          <p:nvPr>
            <p:ph type="ftr" sz="quarter" idx="3"/>
          </p:nvPr>
        </p:nvSpPr>
        <p:spPr>
          <a:xfrm>
            <a:off x="3179763" y="11864975"/>
            <a:ext cx="3241675" cy="6810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B909F82-85BE-0E4F-A527-30B3C552F828}"/>
              </a:ext>
            </a:extLst>
          </p:cNvPr>
          <p:cNvSpPr>
            <a:spLocks noGrp="1"/>
          </p:cNvSpPr>
          <p:nvPr>
            <p:ph type="sldNum" sz="quarter" idx="4"/>
          </p:nvPr>
        </p:nvSpPr>
        <p:spPr>
          <a:xfrm>
            <a:off x="6780213" y="11864975"/>
            <a:ext cx="2160587" cy="681038"/>
          </a:xfrm>
          <a:prstGeom prst="rect">
            <a:avLst/>
          </a:prstGeom>
        </p:spPr>
        <p:txBody>
          <a:bodyPr vert="horz" lIns="91440" tIns="45720" rIns="91440" bIns="45720" rtlCol="0" anchor="ctr"/>
          <a:lstStyle>
            <a:lvl1pPr algn="r">
              <a:defRPr sz="1200">
                <a:solidFill>
                  <a:schemeClr val="tx1">
                    <a:tint val="75000"/>
                  </a:schemeClr>
                </a:solidFill>
              </a:defRPr>
            </a:lvl1pPr>
          </a:lstStyle>
          <a:p>
            <a:fld id="{400DAD89-19F3-8D49-8BC4-9CF9E20AA24C}" type="slidenum">
              <a:rPr lang="en-US" smtClean="0"/>
              <a:t>‹#›</a:t>
            </a:fld>
            <a:endParaRPr lang="en-US"/>
          </a:p>
        </p:txBody>
      </p:sp>
      <p:sp>
        <p:nvSpPr>
          <p:cNvPr id="7" name="Rectangle 6">
            <a:extLst>
              <a:ext uri="{FF2B5EF4-FFF2-40B4-BE49-F238E27FC236}">
                <a16:creationId xmlns:a16="http://schemas.microsoft.com/office/drawing/2014/main" id="{6E927DA8-C3AA-2341-9612-117EF995CA96}"/>
              </a:ext>
            </a:extLst>
          </p:cNvPr>
          <p:cNvSpPr/>
          <p:nvPr userDrawn="1"/>
        </p:nvSpPr>
        <p:spPr>
          <a:xfrm>
            <a:off x="2" y="-9027"/>
            <a:ext cx="9601198" cy="12810627"/>
          </a:xfrm>
          <a:prstGeom prst="rect">
            <a:avLst/>
          </a:prstGeom>
          <a:solidFill>
            <a:srgbClr val="FDC000"/>
          </a:solidFill>
          <a:ln w="28575">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endParaRPr lang="en-GB"/>
          </a:p>
        </p:txBody>
      </p:sp>
      <p:sp>
        <p:nvSpPr>
          <p:cNvPr id="8" name="Rectangle 7">
            <a:extLst>
              <a:ext uri="{FF2B5EF4-FFF2-40B4-BE49-F238E27FC236}">
                <a16:creationId xmlns:a16="http://schemas.microsoft.com/office/drawing/2014/main" id="{72D2875C-54E1-D74F-BB02-970DE35BC3BE}"/>
              </a:ext>
            </a:extLst>
          </p:cNvPr>
          <p:cNvSpPr/>
          <p:nvPr userDrawn="1"/>
        </p:nvSpPr>
        <p:spPr>
          <a:xfrm>
            <a:off x="128364" y="117097"/>
            <a:ext cx="9348948" cy="12543856"/>
          </a:xfrm>
          <a:prstGeom prst="rect">
            <a:avLst/>
          </a:prstGeom>
          <a:solidFill>
            <a:srgbClr val="FFFFFF"/>
          </a:solid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lIns="91423" tIns="45712" rIns="91423" bIns="45712" rtlCol="0" anchor="ctr"/>
          <a:lstStyle/>
          <a:p>
            <a:pPr algn="ctr"/>
            <a:endParaRPr lang="en-GB"/>
          </a:p>
        </p:txBody>
      </p:sp>
    </p:spTree>
    <p:extLst>
      <p:ext uri="{BB962C8B-B14F-4D97-AF65-F5344CB8AC3E}">
        <p14:creationId xmlns:p14="http://schemas.microsoft.com/office/powerpoint/2010/main" val="1356217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NK">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DC80CB-EAD4-D648-ABE9-F06E291D031A}"/>
              </a:ext>
            </a:extLst>
          </p:cNvPr>
          <p:cNvSpPr>
            <a:spLocks noGrp="1"/>
          </p:cNvSpPr>
          <p:nvPr>
            <p:ph type="title"/>
          </p:nvPr>
        </p:nvSpPr>
        <p:spPr>
          <a:xfrm>
            <a:off x="660400" y="681038"/>
            <a:ext cx="8280400" cy="247491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0FA2A9-EEC8-5749-8DF9-EA8C14554424}"/>
              </a:ext>
            </a:extLst>
          </p:cNvPr>
          <p:cNvSpPr>
            <a:spLocks noGrp="1"/>
          </p:cNvSpPr>
          <p:nvPr>
            <p:ph idx="1"/>
          </p:nvPr>
        </p:nvSpPr>
        <p:spPr>
          <a:xfrm>
            <a:off x="660400" y="3408363"/>
            <a:ext cx="8280400" cy="81216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A47E67-1102-A843-8DA8-AC1C099885E9}"/>
              </a:ext>
            </a:extLst>
          </p:cNvPr>
          <p:cNvSpPr>
            <a:spLocks noGrp="1"/>
          </p:cNvSpPr>
          <p:nvPr>
            <p:ph type="dt" sz="half" idx="2"/>
          </p:nvPr>
        </p:nvSpPr>
        <p:spPr>
          <a:xfrm>
            <a:off x="660400" y="11864975"/>
            <a:ext cx="2160588" cy="681038"/>
          </a:xfrm>
          <a:prstGeom prst="rect">
            <a:avLst/>
          </a:prstGeom>
        </p:spPr>
        <p:txBody>
          <a:bodyPr vert="horz" lIns="91440" tIns="45720" rIns="91440" bIns="45720" rtlCol="0" anchor="ctr"/>
          <a:lstStyle>
            <a:lvl1pPr algn="l">
              <a:defRPr sz="1200">
                <a:solidFill>
                  <a:schemeClr val="tx1">
                    <a:tint val="75000"/>
                  </a:schemeClr>
                </a:solidFill>
              </a:defRPr>
            </a:lvl1pPr>
          </a:lstStyle>
          <a:p>
            <a:fld id="{04E90B92-251B-1445-8238-6B530C705814}" type="datetimeFigureOut">
              <a:rPr lang="en-US" smtClean="0"/>
              <a:t>4/29/2020</a:t>
            </a:fld>
            <a:endParaRPr lang="en-US"/>
          </a:p>
        </p:txBody>
      </p:sp>
      <p:sp>
        <p:nvSpPr>
          <p:cNvPr id="5" name="Footer Placeholder 4">
            <a:extLst>
              <a:ext uri="{FF2B5EF4-FFF2-40B4-BE49-F238E27FC236}">
                <a16:creationId xmlns:a16="http://schemas.microsoft.com/office/drawing/2014/main" id="{65C8BF49-B0CF-BB49-937B-D628F2958DED}"/>
              </a:ext>
            </a:extLst>
          </p:cNvPr>
          <p:cNvSpPr>
            <a:spLocks noGrp="1"/>
          </p:cNvSpPr>
          <p:nvPr>
            <p:ph type="ftr" sz="quarter" idx="3"/>
          </p:nvPr>
        </p:nvSpPr>
        <p:spPr>
          <a:xfrm>
            <a:off x="3179763" y="11864975"/>
            <a:ext cx="3241675" cy="6810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84EE353-722D-294C-AAD3-88A4A9983116}"/>
              </a:ext>
            </a:extLst>
          </p:cNvPr>
          <p:cNvSpPr>
            <a:spLocks noGrp="1"/>
          </p:cNvSpPr>
          <p:nvPr>
            <p:ph type="sldNum" sz="quarter" idx="4"/>
          </p:nvPr>
        </p:nvSpPr>
        <p:spPr>
          <a:xfrm>
            <a:off x="6780213" y="11864975"/>
            <a:ext cx="2160587" cy="681038"/>
          </a:xfrm>
          <a:prstGeom prst="rect">
            <a:avLst/>
          </a:prstGeom>
        </p:spPr>
        <p:txBody>
          <a:bodyPr vert="horz" lIns="91440" tIns="45720" rIns="91440" bIns="45720" rtlCol="0" anchor="ctr"/>
          <a:lstStyle>
            <a:lvl1pPr algn="r">
              <a:defRPr sz="1200">
                <a:solidFill>
                  <a:schemeClr val="tx1">
                    <a:tint val="75000"/>
                  </a:schemeClr>
                </a:solidFill>
              </a:defRPr>
            </a:lvl1pPr>
          </a:lstStyle>
          <a:p>
            <a:fld id="{C00C79E2-9D53-064C-90CA-09077B9E0ACB}" type="slidenum">
              <a:rPr lang="en-US" smtClean="0"/>
              <a:t>‹#›</a:t>
            </a:fld>
            <a:endParaRPr lang="en-US"/>
          </a:p>
        </p:txBody>
      </p:sp>
      <p:sp>
        <p:nvSpPr>
          <p:cNvPr id="7" name="Rectangle 6">
            <a:extLst>
              <a:ext uri="{FF2B5EF4-FFF2-40B4-BE49-F238E27FC236}">
                <a16:creationId xmlns:a16="http://schemas.microsoft.com/office/drawing/2014/main" id="{206B0764-79B2-5247-9A51-12D35FD4FE34}"/>
              </a:ext>
            </a:extLst>
          </p:cNvPr>
          <p:cNvSpPr/>
          <p:nvPr userDrawn="1"/>
        </p:nvSpPr>
        <p:spPr>
          <a:xfrm>
            <a:off x="2" y="-9027"/>
            <a:ext cx="9601198" cy="12810627"/>
          </a:xfrm>
          <a:prstGeom prst="rect">
            <a:avLst/>
          </a:prstGeom>
          <a:solidFill>
            <a:srgbClr val="FCB0A3"/>
          </a:solidFill>
          <a:ln w="28575">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endParaRPr lang="en-GB"/>
          </a:p>
        </p:txBody>
      </p:sp>
      <p:sp>
        <p:nvSpPr>
          <p:cNvPr id="8" name="Rectangle 7">
            <a:extLst>
              <a:ext uri="{FF2B5EF4-FFF2-40B4-BE49-F238E27FC236}">
                <a16:creationId xmlns:a16="http://schemas.microsoft.com/office/drawing/2014/main" id="{504A3B42-F5D5-6C44-B5BC-E45C26C523F4}"/>
              </a:ext>
            </a:extLst>
          </p:cNvPr>
          <p:cNvSpPr/>
          <p:nvPr userDrawn="1"/>
        </p:nvSpPr>
        <p:spPr>
          <a:xfrm>
            <a:off x="128364" y="117097"/>
            <a:ext cx="9348948" cy="12543856"/>
          </a:xfrm>
          <a:prstGeom prst="rect">
            <a:avLst/>
          </a:prstGeom>
          <a:solidFill>
            <a:srgbClr val="FFFFFF"/>
          </a:solid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lIns="91423" tIns="45712" rIns="91423" bIns="45712" rtlCol="0" anchor="ctr"/>
          <a:lstStyle/>
          <a:p>
            <a:pPr algn="ctr"/>
            <a:endParaRPr lang="en-GB"/>
          </a:p>
        </p:txBody>
      </p:sp>
    </p:spTree>
    <p:extLst>
      <p:ext uri="{BB962C8B-B14F-4D97-AF65-F5344CB8AC3E}">
        <p14:creationId xmlns:p14="http://schemas.microsoft.com/office/powerpoint/2010/main" val="2084122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URPLE">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6E9345-7E96-6340-86D2-4F23D5020D0E}"/>
              </a:ext>
            </a:extLst>
          </p:cNvPr>
          <p:cNvSpPr>
            <a:spLocks noGrp="1"/>
          </p:cNvSpPr>
          <p:nvPr>
            <p:ph type="title"/>
          </p:nvPr>
        </p:nvSpPr>
        <p:spPr>
          <a:xfrm>
            <a:off x="660400" y="681038"/>
            <a:ext cx="8280400" cy="247491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08CF41-D239-ED42-A8FB-B0649C6BEC2A}"/>
              </a:ext>
            </a:extLst>
          </p:cNvPr>
          <p:cNvSpPr>
            <a:spLocks noGrp="1"/>
          </p:cNvSpPr>
          <p:nvPr>
            <p:ph idx="1"/>
          </p:nvPr>
        </p:nvSpPr>
        <p:spPr>
          <a:xfrm>
            <a:off x="660400" y="3408363"/>
            <a:ext cx="8280400" cy="81216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1F088B-87C2-4249-9FA3-548293B8456B}"/>
              </a:ext>
            </a:extLst>
          </p:cNvPr>
          <p:cNvSpPr>
            <a:spLocks noGrp="1"/>
          </p:cNvSpPr>
          <p:nvPr>
            <p:ph type="dt" sz="half" idx="2"/>
          </p:nvPr>
        </p:nvSpPr>
        <p:spPr>
          <a:xfrm>
            <a:off x="660400" y="11864975"/>
            <a:ext cx="2160588" cy="681038"/>
          </a:xfrm>
          <a:prstGeom prst="rect">
            <a:avLst/>
          </a:prstGeom>
        </p:spPr>
        <p:txBody>
          <a:bodyPr vert="horz" lIns="91440" tIns="45720" rIns="91440" bIns="45720" rtlCol="0" anchor="ctr"/>
          <a:lstStyle>
            <a:lvl1pPr algn="l">
              <a:defRPr sz="1200">
                <a:solidFill>
                  <a:schemeClr val="tx1">
                    <a:tint val="75000"/>
                  </a:schemeClr>
                </a:solidFill>
              </a:defRPr>
            </a:lvl1pPr>
          </a:lstStyle>
          <a:p>
            <a:fld id="{3F69E651-DED8-284B-B9D3-108E49D62949}" type="datetimeFigureOut">
              <a:rPr lang="en-US" smtClean="0"/>
              <a:t>4/29/2020</a:t>
            </a:fld>
            <a:endParaRPr lang="en-US"/>
          </a:p>
        </p:txBody>
      </p:sp>
      <p:sp>
        <p:nvSpPr>
          <p:cNvPr id="5" name="Footer Placeholder 4">
            <a:extLst>
              <a:ext uri="{FF2B5EF4-FFF2-40B4-BE49-F238E27FC236}">
                <a16:creationId xmlns:a16="http://schemas.microsoft.com/office/drawing/2014/main" id="{25E82104-F3EB-CE42-9416-BD5CC55BF192}"/>
              </a:ext>
            </a:extLst>
          </p:cNvPr>
          <p:cNvSpPr>
            <a:spLocks noGrp="1"/>
          </p:cNvSpPr>
          <p:nvPr>
            <p:ph type="ftr" sz="quarter" idx="3"/>
          </p:nvPr>
        </p:nvSpPr>
        <p:spPr>
          <a:xfrm>
            <a:off x="3179763" y="11864975"/>
            <a:ext cx="3241675" cy="6810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0F1B28-FB2D-204C-8078-87F9B042F549}"/>
              </a:ext>
            </a:extLst>
          </p:cNvPr>
          <p:cNvSpPr>
            <a:spLocks noGrp="1"/>
          </p:cNvSpPr>
          <p:nvPr>
            <p:ph type="sldNum" sz="quarter" idx="4"/>
          </p:nvPr>
        </p:nvSpPr>
        <p:spPr>
          <a:xfrm>
            <a:off x="6780213" y="11864975"/>
            <a:ext cx="2160587" cy="681038"/>
          </a:xfrm>
          <a:prstGeom prst="rect">
            <a:avLst/>
          </a:prstGeom>
        </p:spPr>
        <p:txBody>
          <a:bodyPr vert="horz" lIns="91440" tIns="45720" rIns="91440" bIns="45720" rtlCol="0" anchor="ctr"/>
          <a:lstStyle>
            <a:lvl1pPr algn="r">
              <a:defRPr sz="1200">
                <a:solidFill>
                  <a:schemeClr val="tx1">
                    <a:tint val="75000"/>
                  </a:schemeClr>
                </a:solidFill>
              </a:defRPr>
            </a:lvl1pPr>
          </a:lstStyle>
          <a:p>
            <a:fld id="{B0396398-11D6-E94A-BD58-5F0B6949EB27}" type="slidenum">
              <a:rPr lang="en-US" smtClean="0"/>
              <a:t>‹#›</a:t>
            </a:fld>
            <a:endParaRPr lang="en-US"/>
          </a:p>
        </p:txBody>
      </p:sp>
      <p:sp>
        <p:nvSpPr>
          <p:cNvPr id="7" name="Rectangle 6">
            <a:extLst>
              <a:ext uri="{FF2B5EF4-FFF2-40B4-BE49-F238E27FC236}">
                <a16:creationId xmlns:a16="http://schemas.microsoft.com/office/drawing/2014/main" id="{90572646-3B00-8C49-9AC7-0CD2C59A192F}"/>
              </a:ext>
            </a:extLst>
          </p:cNvPr>
          <p:cNvSpPr/>
          <p:nvPr userDrawn="1"/>
        </p:nvSpPr>
        <p:spPr>
          <a:xfrm>
            <a:off x="2" y="-9027"/>
            <a:ext cx="9601198" cy="12810627"/>
          </a:xfrm>
          <a:prstGeom prst="rect">
            <a:avLst/>
          </a:prstGeom>
          <a:solidFill>
            <a:srgbClr val="E6CDFF"/>
          </a:solidFill>
          <a:ln w="28575">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endParaRPr lang="en-GB"/>
          </a:p>
        </p:txBody>
      </p:sp>
      <p:sp>
        <p:nvSpPr>
          <p:cNvPr id="8" name="Rectangle 7">
            <a:extLst>
              <a:ext uri="{FF2B5EF4-FFF2-40B4-BE49-F238E27FC236}">
                <a16:creationId xmlns:a16="http://schemas.microsoft.com/office/drawing/2014/main" id="{1FADD114-9CB7-9E4B-B939-42F6ECAFA73F}"/>
              </a:ext>
            </a:extLst>
          </p:cNvPr>
          <p:cNvSpPr/>
          <p:nvPr userDrawn="1"/>
        </p:nvSpPr>
        <p:spPr>
          <a:xfrm>
            <a:off x="128364" y="117097"/>
            <a:ext cx="9348948" cy="12543856"/>
          </a:xfrm>
          <a:prstGeom prst="rect">
            <a:avLst/>
          </a:prstGeom>
          <a:solidFill>
            <a:srgbClr val="FFFFFF"/>
          </a:solid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lIns="91423" tIns="45712" rIns="91423" bIns="45712" rtlCol="0" anchor="ctr"/>
          <a:lstStyle/>
          <a:p>
            <a:pPr algn="ctr"/>
            <a:endParaRPr lang="en-GB"/>
          </a:p>
        </p:txBody>
      </p:sp>
      <p:pic>
        <p:nvPicPr>
          <p:cNvPr id="9" name="Picture 2">
            <a:extLst>
              <a:ext uri="{FF2B5EF4-FFF2-40B4-BE49-F238E27FC236}">
                <a16:creationId xmlns:a16="http://schemas.microsoft.com/office/drawing/2014/main" id="{482CF8EA-4945-3B40-BC06-031DD72D30B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75146" y="268154"/>
            <a:ext cx="1856179" cy="563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2">
            <a:extLst>
              <a:ext uri="{FF2B5EF4-FFF2-40B4-BE49-F238E27FC236}">
                <a16:creationId xmlns:a16="http://schemas.microsoft.com/office/drawing/2014/main" id="{5191F279-47AF-4049-BDAD-6116EC7FA068}"/>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92466" y="268154"/>
            <a:ext cx="1835119" cy="555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a:extLst>
              <a:ext uri="{FF2B5EF4-FFF2-40B4-BE49-F238E27FC236}">
                <a16:creationId xmlns:a16="http://schemas.microsoft.com/office/drawing/2014/main" id="{503A910C-3567-F84C-9604-B0CFC60BF7D5}"/>
              </a:ext>
            </a:extLst>
          </p:cNvPr>
          <p:cNvPicPr>
            <a:picLocks noChangeAspect="1"/>
          </p:cNvPicPr>
          <p:nvPr userDrawn="1"/>
        </p:nvPicPr>
        <p:blipFill>
          <a:blip r:embed="rId4"/>
          <a:stretch>
            <a:fillRect/>
          </a:stretch>
        </p:blipFill>
        <p:spPr>
          <a:xfrm>
            <a:off x="269875" y="268154"/>
            <a:ext cx="2278830" cy="2463368"/>
          </a:xfrm>
          <a:prstGeom prst="rect">
            <a:avLst/>
          </a:prstGeom>
        </p:spPr>
      </p:pic>
      <p:pic>
        <p:nvPicPr>
          <p:cNvPr id="12" name="Picture 2">
            <a:extLst>
              <a:ext uri="{FF2B5EF4-FFF2-40B4-BE49-F238E27FC236}">
                <a16:creationId xmlns:a16="http://schemas.microsoft.com/office/drawing/2014/main" id="{2B651E61-E462-8548-A2AB-41FDF1290B76}"/>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624905" y="268154"/>
            <a:ext cx="2520000" cy="727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8775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PURPL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E08CF41-D239-ED42-A8FB-B0649C6BEC2A}"/>
              </a:ext>
            </a:extLst>
          </p:cNvPr>
          <p:cNvSpPr>
            <a:spLocks noGrp="1"/>
          </p:cNvSpPr>
          <p:nvPr>
            <p:ph idx="1"/>
          </p:nvPr>
        </p:nvSpPr>
        <p:spPr>
          <a:xfrm>
            <a:off x="660400" y="3408363"/>
            <a:ext cx="8280400" cy="81216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1F088B-87C2-4249-9FA3-548293B8456B}"/>
              </a:ext>
            </a:extLst>
          </p:cNvPr>
          <p:cNvSpPr>
            <a:spLocks noGrp="1"/>
          </p:cNvSpPr>
          <p:nvPr>
            <p:ph type="dt" sz="half" idx="2"/>
          </p:nvPr>
        </p:nvSpPr>
        <p:spPr>
          <a:xfrm>
            <a:off x="660400" y="11864975"/>
            <a:ext cx="2160588" cy="681038"/>
          </a:xfrm>
          <a:prstGeom prst="rect">
            <a:avLst/>
          </a:prstGeom>
        </p:spPr>
        <p:txBody>
          <a:bodyPr vert="horz" lIns="91440" tIns="45720" rIns="91440" bIns="45720" rtlCol="0" anchor="ctr"/>
          <a:lstStyle>
            <a:lvl1pPr algn="l">
              <a:defRPr sz="1200">
                <a:solidFill>
                  <a:schemeClr val="tx1">
                    <a:tint val="75000"/>
                  </a:schemeClr>
                </a:solidFill>
              </a:defRPr>
            </a:lvl1pPr>
          </a:lstStyle>
          <a:p>
            <a:fld id="{3F69E651-DED8-284B-B9D3-108E49D62949}" type="datetimeFigureOut">
              <a:rPr lang="en-US" smtClean="0"/>
              <a:t>4/29/2020</a:t>
            </a:fld>
            <a:endParaRPr lang="en-US"/>
          </a:p>
        </p:txBody>
      </p:sp>
      <p:sp>
        <p:nvSpPr>
          <p:cNvPr id="5" name="Footer Placeholder 4">
            <a:extLst>
              <a:ext uri="{FF2B5EF4-FFF2-40B4-BE49-F238E27FC236}">
                <a16:creationId xmlns:a16="http://schemas.microsoft.com/office/drawing/2014/main" id="{25E82104-F3EB-CE42-9416-BD5CC55BF192}"/>
              </a:ext>
            </a:extLst>
          </p:cNvPr>
          <p:cNvSpPr>
            <a:spLocks noGrp="1"/>
          </p:cNvSpPr>
          <p:nvPr>
            <p:ph type="ftr" sz="quarter" idx="3"/>
          </p:nvPr>
        </p:nvSpPr>
        <p:spPr>
          <a:xfrm>
            <a:off x="3179763" y="11864975"/>
            <a:ext cx="3241675" cy="6810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0F1B28-FB2D-204C-8078-87F9B042F549}"/>
              </a:ext>
            </a:extLst>
          </p:cNvPr>
          <p:cNvSpPr>
            <a:spLocks noGrp="1"/>
          </p:cNvSpPr>
          <p:nvPr>
            <p:ph type="sldNum" sz="quarter" idx="4"/>
          </p:nvPr>
        </p:nvSpPr>
        <p:spPr>
          <a:xfrm>
            <a:off x="6780213" y="11864975"/>
            <a:ext cx="2160587" cy="681038"/>
          </a:xfrm>
          <a:prstGeom prst="rect">
            <a:avLst/>
          </a:prstGeom>
        </p:spPr>
        <p:txBody>
          <a:bodyPr vert="horz" lIns="91440" tIns="45720" rIns="91440" bIns="45720" rtlCol="0" anchor="ctr"/>
          <a:lstStyle>
            <a:lvl1pPr algn="r">
              <a:defRPr sz="1200">
                <a:solidFill>
                  <a:schemeClr val="tx1">
                    <a:tint val="75000"/>
                  </a:schemeClr>
                </a:solidFill>
              </a:defRPr>
            </a:lvl1pPr>
          </a:lstStyle>
          <a:p>
            <a:fld id="{B0396398-11D6-E94A-BD58-5F0B6949EB27}" type="slidenum">
              <a:rPr lang="en-US" smtClean="0"/>
              <a:t>‹#›</a:t>
            </a:fld>
            <a:endParaRPr lang="en-US"/>
          </a:p>
        </p:txBody>
      </p:sp>
      <p:sp>
        <p:nvSpPr>
          <p:cNvPr id="7" name="Rectangle 6">
            <a:extLst>
              <a:ext uri="{FF2B5EF4-FFF2-40B4-BE49-F238E27FC236}">
                <a16:creationId xmlns:a16="http://schemas.microsoft.com/office/drawing/2014/main" id="{90572646-3B00-8C49-9AC7-0CD2C59A192F}"/>
              </a:ext>
            </a:extLst>
          </p:cNvPr>
          <p:cNvSpPr/>
          <p:nvPr userDrawn="1"/>
        </p:nvSpPr>
        <p:spPr>
          <a:xfrm>
            <a:off x="2" y="-9027"/>
            <a:ext cx="9601198" cy="12810627"/>
          </a:xfrm>
          <a:prstGeom prst="rect">
            <a:avLst/>
          </a:prstGeom>
          <a:solidFill>
            <a:srgbClr val="E6CDFF"/>
          </a:solidFill>
          <a:ln w="28575">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endParaRPr lang="en-GB"/>
          </a:p>
        </p:txBody>
      </p:sp>
      <p:sp>
        <p:nvSpPr>
          <p:cNvPr id="8" name="Rectangle 7">
            <a:extLst>
              <a:ext uri="{FF2B5EF4-FFF2-40B4-BE49-F238E27FC236}">
                <a16:creationId xmlns:a16="http://schemas.microsoft.com/office/drawing/2014/main" id="{1FADD114-9CB7-9E4B-B939-42F6ECAFA73F}"/>
              </a:ext>
            </a:extLst>
          </p:cNvPr>
          <p:cNvSpPr/>
          <p:nvPr userDrawn="1"/>
        </p:nvSpPr>
        <p:spPr>
          <a:xfrm>
            <a:off x="128364" y="117097"/>
            <a:ext cx="9348948" cy="12543856"/>
          </a:xfrm>
          <a:prstGeom prst="rect">
            <a:avLst/>
          </a:prstGeom>
          <a:solidFill>
            <a:srgbClr val="FFFFFF"/>
          </a:solid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lIns="91423" tIns="45712" rIns="91423" bIns="45712" rtlCol="0" anchor="ctr"/>
          <a:lstStyle/>
          <a:p>
            <a:pPr algn="ctr"/>
            <a:endParaRPr lang="en-GB"/>
          </a:p>
        </p:txBody>
      </p:sp>
    </p:spTree>
    <p:extLst>
      <p:ext uri="{BB962C8B-B14F-4D97-AF65-F5344CB8AC3E}">
        <p14:creationId xmlns:p14="http://schemas.microsoft.com/office/powerpoint/2010/main" val="1717743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YELLOW ">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F1550B-D4A8-0D4D-AD1A-5D7DBFE3BF63}"/>
              </a:ext>
            </a:extLst>
          </p:cNvPr>
          <p:cNvSpPr>
            <a:spLocks noGrp="1"/>
          </p:cNvSpPr>
          <p:nvPr>
            <p:ph type="title"/>
          </p:nvPr>
        </p:nvSpPr>
        <p:spPr>
          <a:xfrm>
            <a:off x="479425" y="512763"/>
            <a:ext cx="8642350" cy="2133600"/>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AD08CABC-4A51-674E-8F91-85261E8F8700}"/>
              </a:ext>
            </a:extLst>
          </p:cNvPr>
          <p:cNvSpPr>
            <a:spLocks noGrp="1"/>
          </p:cNvSpPr>
          <p:nvPr>
            <p:ph idx="1"/>
          </p:nvPr>
        </p:nvSpPr>
        <p:spPr>
          <a:xfrm>
            <a:off x="479425" y="2987675"/>
            <a:ext cx="8642350" cy="844708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9A86338-BC4B-ED4E-B827-F3469304BE42}"/>
              </a:ext>
            </a:extLst>
          </p:cNvPr>
          <p:cNvSpPr>
            <a:spLocks noGrp="1"/>
          </p:cNvSpPr>
          <p:nvPr>
            <p:ph type="dt" sz="half" idx="2"/>
          </p:nvPr>
        </p:nvSpPr>
        <p:spPr>
          <a:xfrm>
            <a:off x="479425" y="11864975"/>
            <a:ext cx="2241550" cy="681038"/>
          </a:xfrm>
          <a:prstGeom prst="rect">
            <a:avLst/>
          </a:prstGeom>
        </p:spPr>
        <p:txBody>
          <a:bodyPr vert="horz" lIns="91440" tIns="45720" rIns="91440" bIns="45720" rtlCol="0" anchor="ctr"/>
          <a:lstStyle>
            <a:lvl1pPr algn="l">
              <a:defRPr sz="1200">
                <a:solidFill>
                  <a:schemeClr val="tx1">
                    <a:tint val="75000"/>
                  </a:schemeClr>
                </a:solidFill>
              </a:defRPr>
            </a:lvl1pPr>
          </a:lstStyle>
          <a:p>
            <a:fld id="{EB71A2AB-12BE-FE4D-8932-D89A478D497B}" type="datetimeFigureOut">
              <a:rPr lang="en-US" smtClean="0"/>
              <a:t>4/29/2020</a:t>
            </a:fld>
            <a:endParaRPr lang="en-GB"/>
          </a:p>
        </p:txBody>
      </p:sp>
      <p:sp>
        <p:nvSpPr>
          <p:cNvPr id="5" name="Footer Placeholder 4">
            <a:extLst>
              <a:ext uri="{FF2B5EF4-FFF2-40B4-BE49-F238E27FC236}">
                <a16:creationId xmlns:a16="http://schemas.microsoft.com/office/drawing/2014/main" id="{AF9E2F1C-2D15-CB4D-8F07-7AB8EFC907F6}"/>
              </a:ext>
            </a:extLst>
          </p:cNvPr>
          <p:cNvSpPr>
            <a:spLocks noGrp="1"/>
          </p:cNvSpPr>
          <p:nvPr>
            <p:ph type="ftr" sz="quarter" idx="3"/>
          </p:nvPr>
        </p:nvSpPr>
        <p:spPr>
          <a:xfrm>
            <a:off x="3279775" y="11864975"/>
            <a:ext cx="3041650" cy="6810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70792D0-6F41-8944-93C8-C109093AB6C5}"/>
              </a:ext>
            </a:extLst>
          </p:cNvPr>
          <p:cNvSpPr>
            <a:spLocks noGrp="1"/>
          </p:cNvSpPr>
          <p:nvPr>
            <p:ph type="sldNum" sz="quarter" idx="4"/>
          </p:nvPr>
        </p:nvSpPr>
        <p:spPr>
          <a:xfrm>
            <a:off x="6880225" y="11864975"/>
            <a:ext cx="2241550" cy="681038"/>
          </a:xfrm>
          <a:prstGeom prst="rect">
            <a:avLst/>
          </a:prstGeom>
        </p:spPr>
        <p:txBody>
          <a:bodyPr vert="horz" lIns="91440" tIns="45720" rIns="91440" bIns="45720" rtlCol="0" anchor="ctr"/>
          <a:lstStyle>
            <a:lvl1pPr algn="r">
              <a:defRPr sz="1200">
                <a:solidFill>
                  <a:schemeClr val="tx1">
                    <a:tint val="75000"/>
                  </a:schemeClr>
                </a:solidFill>
              </a:defRPr>
            </a:lvl1pPr>
          </a:lstStyle>
          <a:p>
            <a:fld id="{69B076B8-37DA-7B4E-ACAD-6B0A4C63A612}" type="slidenum">
              <a:rPr lang="en-GB" smtClean="0"/>
              <a:t>‹#›</a:t>
            </a:fld>
            <a:endParaRPr lang="en-GB"/>
          </a:p>
        </p:txBody>
      </p:sp>
      <p:sp>
        <p:nvSpPr>
          <p:cNvPr id="7" name="Rectangle 6">
            <a:extLst>
              <a:ext uri="{FF2B5EF4-FFF2-40B4-BE49-F238E27FC236}">
                <a16:creationId xmlns:a16="http://schemas.microsoft.com/office/drawing/2014/main" id="{1B6210DA-A5C2-C948-AEF1-F0CBA32819FB}"/>
              </a:ext>
            </a:extLst>
          </p:cNvPr>
          <p:cNvSpPr/>
          <p:nvPr userDrawn="1"/>
        </p:nvSpPr>
        <p:spPr>
          <a:xfrm>
            <a:off x="2" y="-9027"/>
            <a:ext cx="9601198" cy="12810627"/>
          </a:xfrm>
          <a:prstGeom prst="rect">
            <a:avLst/>
          </a:prstGeom>
          <a:solidFill>
            <a:srgbClr val="FFF200"/>
          </a:solidFill>
          <a:ln w="28575">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endParaRPr lang="en-GB"/>
          </a:p>
        </p:txBody>
      </p:sp>
      <p:sp>
        <p:nvSpPr>
          <p:cNvPr id="8" name="Rectangle 7">
            <a:extLst>
              <a:ext uri="{FF2B5EF4-FFF2-40B4-BE49-F238E27FC236}">
                <a16:creationId xmlns:a16="http://schemas.microsoft.com/office/drawing/2014/main" id="{E5AA8F20-CA7A-9B4F-B9FB-D08240D4CA70}"/>
              </a:ext>
            </a:extLst>
          </p:cNvPr>
          <p:cNvSpPr/>
          <p:nvPr userDrawn="1"/>
        </p:nvSpPr>
        <p:spPr>
          <a:xfrm>
            <a:off x="128364" y="117097"/>
            <a:ext cx="9348948" cy="12543856"/>
          </a:xfrm>
          <a:prstGeom prst="rect">
            <a:avLst/>
          </a:prstGeom>
          <a:solidFill>
            <a:srgbClr val="FFFFFF"/>
          </a:solidFill>
          <a:ln w="28575" cap="rnd">
            <a:solidFill>
              <a:schemeClr val="tx2">
                <a:lumMod val="75000"/>
              </a:schemeClr>
            </a:solidFill>
            <a:round/>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lIns="91423" tIns="45712" rIns="91423" bIns="45712" rtlCol="0" anchor="ctr"/>
          <a:lstStyle/>
          <a:p>
            <a:pPr algn="ctr"/>
            <a:endParaRPr lang="en-GB"/>
          </a:p>
        </p:txBody>
      </p:sp>
    </p:spTree>
    <p:extLst>
      <p:ext uri="{BB962C8B-B14F-4D97-AF65-F5344CB8AC3E}">
        <p14:creationId xmlns:p14="http://schemas.microsoft.com/office/powerpoint/2010/main" val="3439419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925924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 id="2147483715" r:id="rId4"/>
    <p:sldLayoutId id="2147483717" r:id="rId5"/>
    <p:sldLayoutId id="2147483718" r:id="rId6"/>
    <p:sldLayoutId id="2147483716" r:id="rId7"/>
  </p:sldLayoutIdLst>
  <p:txStyles>
    <p:titleStyle>
      <a:lvl1pPr algn="ctr" defTabSz="639965" rtl="0" eaLnBrk="1" latinLnBrk="0" hangingPunct="1">
        <a:spcBef>
          <a:spcPct val="0"/>
        </a:spcBef>
        <a:buNone/>
        <a:defRPr sz="6100" kern="1200">
          <a:solidFill>
            <a:schemeClr val="tx1"/>
          </a:solidFill>
          <a:latin typeface="+mj-lt"/>
          <a:ea typeface="+mj-ea"/>
          <a:cs typeface="+mj-cs"/>
        </a:defRPr>
      </a:lvl1pPr>
    </p:titleStyle>
    <p:bodyStyle>
      <a:lvl1pPr marL="479974" indent="-479974" algn="l" defTabSz="639965" rtl="0" eaLnBrk="1" latinLnBrk="0" hangingPunct="1">
        <a:spcBef>
          <a:spcPct val="20000"/>
        </a:spcBef>
        <a:buFont typeface="Arial"/>
        <a:buChar char="•"/>
        <a:defRPr sz="4500" kern="1200">
          <a:solidFill>
            <a:schemeClr val="tx1"/>
          </a:solidFill>
          <a:latin typeface="+mn-lt"/>
          <a:ea typeface="+mn-ea"/>
          <a:cs typeface="+mn-cs"/>
        </a:defRPr>
      </a:lvl1pPr>
      <a:lvl2pPr marL="1039942" indent="-399977" algn="l" defTabSz="639965" rtl="0" eaLnBrk="1" latinLnBrk="0" hangingPunct="1">
        <a:spcBef>
          <a:spcPct val="20000"/>
        </a:spcBef>
        <a:buFont typeface="Arial"/>
        <a:buChar char="–"/>
        <a:defRPr sz="3900" kern="1200">
          <a:solidFill>
            <a:schemeClr val="tx1"/>
          </a:solidFill>
          <a:latin typeface="+mn-lt"/>
          <a:ea typeface="+mn-ea"/>
          <a:cs typeface="+mn-cs"/>
        </a:defRPr>
      </a:lvl2pPr>
      <a:lvl3pPr marL="1599912" indent="-319982" algn="l" defTabSz="639965" rtl="0" eaLnBrk="1" latinLnBrk="0" hangingPunct="1">
        <a:spcBef>
          <a:spcPct val="20000"/>
        </a:spcBef>
        <a:buFont typeface="Arial"/>
        <a:buChar char="•"/>
        <a:defRPr sz="3300" kern="1200">
          <a:solidFill>
            <a:schemeClr val="tx1"/>
          </a:solidFill>
          <a:latin typeface="+mn-lt"/>
          <a:ea typeface="+mn-ea"/>
          <a:cs typeface="+mn-cs"/>
        </a:defRPr>
      </a:lvl3pPr>
      <a:lvl4pPr marL="2239875" indent="-319982" algn="l" defTabSz="639965" rtl="0" eaLnBrk="1" latinLnBrk="0" hangingPunct="1">
        <a:spcBef>
          <a:spcPct val="20000"/>
        </a:spcBef>
        <a:buFont typeface="Arial"/>
        <a:buChar char="–"/>
        <a:defRPr sz="2800" kern="1200">
          <a:solidFill>
            <a:schemeClr val="tx1"/>
          </a:solidFill>
          <a:latin typeface="+mn-lt"/>
          <a:ea typeface="+mn-ea"/>
          <a:cs typeface="+mn-cs"/>
        </a:defRPr>
      </a:lvl4pPr>
      <a:lvl5pPr marL="2879840" indent="-319982" algn="l" defTabSz="639965" rtl="0" eaLnBrk="1" latinLnBrk="0" hangingPunct="1">
        <a:spcBef>
          <a:spcPct val="20000"/>
        </a:spcBef>
        <a:buFont typeface="Arial"/>
        <a:buChar char="»"/>
        <a:defRPr sz="2800" kern="1200">
          <a:solidFill>
            <a:schemeClr val="tx1"/>
          </a:solidFill>
          <a:latin typeface="+mn-lt"/>
          <a:ea typeface="+mn-ea"/>
          <a:cs typeface="+mn-cs"/>
        </a:defRPr>
      </a:lvl5pPr>
      <a:lvl6pPr marL="3519805" indent="-319982" algn="l" defTabSz="639965" rtl="0" eaLnBrk="1" latinLnBrk="0" hangingPunct="1">
        <a:spcBef>
          <a:spcPct val="20000"/>
        </a:spcBef>
        <a:buFont typeface="Arial"/>
        <a:buChar char="•"/>
        <a:defRPr sz="2800" kern="1200">
          <a:solidFill>
            <a:schemeClr val="tx1"/>
          </a:solidFill>
          <a:latin typeface="+mn-lt"/>
          <a:ea typeface="+mn-ea"/>
          <a:cs typeface="+mn-cs"/>
        </a:defRPr>
      </a:lvl6pPr>
      <a:lvl7pPr marL="4159770" indent="-319982" algn="l" defTabSz="639965" rtl="0" eaLnBrk="1" latinLnBrk="0" hangingPunct="1">
        <a:spcBef>
          <a:spcPct val="20000"/>
        </a:spcBef>
        <a:buFont typeface="Arial"/>
        <a:buChar char="•"/>
        <a:defRPr sz="2800" kern="1200">
          <a:solidFill>
            <a:schemeClr val="tx1"/>
          </a:solidFill>
          <a:latin typeface="+mn-lt"/>
          <a:ea typeface="+mn-ea"/>
          <a:cs typeface="+mn-cs"/>
        </a:defRPr>
      </a:lvl7pPr>
      <a:lvl8pPr marL="4799734" indent="-319982" algn="l" defTabSz="639965" rtl="0" eaLnBrk="1" latinLnBrk="0" hangingPunct="1">
        <a:spcBef>
          <a:spcPct val="20000"/>
        </a:spcBef>
        <a:buFont typeface="Arial"/>
        <a:buChar char="•"/>
        <a:defRPr sz="2800" kern="1200">
          <a:solidFill>
            <a:schemeClr val="tx1"/>
          </a:solidFill>
          <a:latin typeface="+mn-lt"/>
          <a:ea typeface="+mn-ea"/>
          <a:cs typeface="+mn-cs"/>
        </a:defRPr>
      </a:lvl8pPr>
      <a:lvl9pPr marL="5439699" indent="-319982" algn="l" defTabSz="639965" rtl="0" eaLnBrk="1" latinLnBrk="0" hangingPunct="1">
        <a:spcBef>
          <a:spcPct val="20000"/>
        </a:spcBef>
        <a:buFont typeface="Arial"/>
        <a:buChar char="•"/>
        <a:defRPr sz="2800" kern="1200">
          <a:solidFill>
            <a:schemeClr val="tx1"/>
          </a:solidFill>
          <a:latin typeface="+mn-lt"/>
          <a:ea typeface="+mn-ea"/>
          <a:cs typeface="+mn-cs"/>
        </a:defRPr>
      </a:lvl9pPr>
    </p:bodyStyle>
    <p:otherStyle>
      <a:defPPr>
        <a:defRPr lang="en-US"/>
      </a:defPPr>
      <a:lvl1pPr marL="0" algn="l" defTabSz="639965" rtl="0" eaLnBrk="1" latinLnBrk="0" hangingPunct="1">
        <a:defRPr sz="2500" kern="1200">
          <a:solidFill>
            <a:schemeClr val="tx1"/>
          </a:solidFill>
          <a:latin typeface="+mn-lt"/>
          <a:ea typeface="+mn-ea"/>
          <a:cs typeface="+mn-cs"/>
        </a:defRPr>
      </a:lvl1pPr>
      <a:lvl2pPr marL="639965" algn="l" defTabSz="639965" rtl="0" eaLnBrk="1" latinLnBrk="0" hangingPunct="1">
        <a:defRPr sz="2500" kern="1200">
          <a:solidFill>
            <a:schemeClr val="tx1"/>
          </a:solidFill>
          <a:latin typeface="+mn-lt"/>
          <a:ea typeface="+mn-ea"/>
          <a:cs typeface="+mn-cs"/>
        </a:defRPr>
      </a:lvl2pPr>
      <a:lvl3pPr marL="1279930" algn="l" defTabSz="639965" rtl="0" eaLnBrk="1" latinLnBrk="0" hangingPunct="1">
        <a:defRPr sz="2500" kern="1200">
          <a:solidFill>
            <a:schemeClr val="tx1"/>
          </a:solidFill>
          <a:latin typeface="+mn-lt"/>
          <a:ea typeface="+mn-ea"/>
          <a:cs typeface="+mn-cs"/>
        </a:defRPr>
      </a:lvl3pPr>
      <a:lvl4pPr marL="1919894" algn="l" defTabSz="639965" rtl="0" eaLnBrk="1" latinLnBrk="0" hangingPunct="1">
        <a:defRPr sz="2500" kern="1200">
          <a:solidFill>
            <a:schemeClr val="tx1"/>
          </a:solidFill>
          <a:latin typeface="+mn-lt"/>
          <a:ea typeface="+mn-ea"/>
          <a:cs typeface="+mn-cs"/>
        </a:defRPr>
      </a:lvl4pPr>
      <a:lvl5pPr marL="2559858" algn="l" defTabSz="639965" rtl="0" eaLnBrk="1" latinLnBrk="0" hangingPunct="1">
        <a:defRPr sz="2500" kern="1200">
          <a:solidFill>
            <a:schemeClr val="tx1"/>
          </a:solidFill>
          <a:latin typeface="+mn-lt"/>
          <a:ea typeface="+mn-ea"/>
          <a:cs typeface="+mn-cs"/>
        </a:defRPr>
      </a:lvl5pPr>
      <a:lvl6pPr marL="3199822" algn="l" defTabSz="639965" rtl="0" eaLnBrk="1" latinLnBrk="0" hangingPunct="1">
        <a:defRPr sz="2500" kern="1200">
          <a:solidFill>
            <a:schemeClr val="tx1"/>
          </a:solidFill>
          <a:latin typeface="+mn-lt"/>
          <a:ea typeface="+mn-ea"/>
          <a:cs typeface="+mn-cs"/>
        </a:defRPr>
      </a:lvl6pPr>
      <a:lvl7pPr marL="3839787" algn="l" defTabSz="639965" rtl="0" eaLnBrk="1" latinLnBrk="0" hangingPunct="1">
        <a:defRPr sz="2500" kern="1200">
          <a:solidFill>
            <a:schemeClr val="tx1"/>
          </a:solidFill>
          <a:latin typeface="+mn-lt"/>
          <a:ea typeface="+mn-ea"/>
          <a:cs typeface="+mn-cs"/>
        </a:defRPr>
      </a:lvl7pPr>
      <a:lvl8pPr marL="4479752" algn="l" defTabSz="639965" rtl="0" eaLnBrk="1" latinLnBrk="0" hangingPunct="1">
        <a:defRPr sz="2500" kern="1200">
          <a:solidFill>
            <a:schemeClr val="tx1"/>
          </a:solidFill>
          <a:latin typeface="+mn-lt"/>
          <a:ea typeface="+mn-ea"/>
          <a:cs typeface="+mn-cs"/>
        </a:defRPr>
      </a:lvl8pPr>
      <a:lvl9pPr marL="5119717" algn="l" defTabSz="639965"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www.youngminds.org.uk/" TargetMode="External"/><Relationship Id="rId3" Type="http://schemas.openxmlformats.org/officeDocument/2006/relationships/image" Target="../media/image24.jpg"/><Relationship Id="rId7" Type="http://schemas.openxmlformats.org/officeDocument/2006/relationships/hyperlink" Target="https://www.samaritans.org/"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www.relate.org.uk/" TargetMode="External"/><Relationship Id="rId5" Type="http://schemas.openxmlformats.org/officeDocument/2006/relationships/hyperlink" Target="http://www.childline.org.uk/" TargetMode="External"/><Relationship Id="rId4" Type="http://schemas.openxmlformats.org/officeDocument/2006/relationships/hyperlink" Target="http://www.anxietyuk.org.uk/" TargetMode="External"/><Relationship Id="rId9" Type="http://schemas.openxmlformats.org/officeDocument/2006/relationships/hyperlink" Target="https://www.kooth.com/"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bbc.co.uk/programmes/p089kss4"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tmp"/></Relationships>
</file>

<file path=ppt/slides/_rels/slide5.xml.rels><?xml version="1.0" encoding="UTF-8" standalone="yes"?>
<Relationships xmlns="http://schemas.openxmlformats.org/package/2006/relationships"><Relationship Id="rId3" Type="http://schemas.openxmlformats.org/officeDocument/2006/relationships/hyperlink" Target="https://www.nhs.uk/conditions/coronavirus-covid-19/" TargetMode="External"/><Relationship Id="rId7" Type="http://schemas.openxmlformats.org/officeDocument/2006/relationships/image" Target="../media/image13.png"/><Relationship Id="rId2" Type="http://schemas.openxmlformats.org/officeDocument/2006/relationships/hyperlink" Target="http://www.gov.uk/coronavirus" TargetMode="Externa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hyperlink" Target="https://www.bbc.co.uk/programmes/p089kss4"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bbc.co.uk/programmes/p089kss4" TargetMode="External"/><Relationship Id="rId2" Type="http://schemas.openxmlformats.org/officeDocument/2006/relationships/hyperlink" Target="https://youngminds.org.uk/find-help/looking-after-yourself/social-media-and-mental-health/" TargetMode="Externa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s://www.bbc.co.uk/programmes/p089kss4" TargetMode="External"/><Relationship Id="rId2" Type="http://schemas.openxmlformats.org/officeDocument/2006/relationships/hyperlink" Target="https://www.gov.uk/coronavirus" TargetMode="Externa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bbc.co.uk/programmes/p089kss4"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hyperlink" Target="https://youngminds.org.uk/blog/four-coping-techniques-for-when-you-feel-anxious/" TargetMode="External"/><Relationship Id="rId7" Type="http://schemas.openxmlformats.org/officeDocument/2006/relationships/image" Target="../media/image20.png"/><Relationship Id="rId2" Type="http://schemas.openxmlformats.org/officeDocument/2006/relationships/hyperlink" Target="https://youngminds.org.uk/blog/how-to-make-a-self-soothe-box/" TargetMode="Externa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249" y="111929"/>
            <a:ext cx="9360570" cy="2117558"/>
          </a:xfrm>
          <a:prstGeom prst="rect">
            <a:avLst/>
          </a:prstGeom>
          <a:solidFill>
            <a:schemeClr val="tx2">
              <a:lumMod val="40000"/>
              <a:lumOff val="60000"/>
            </a:schemeClr>
          </a:solidFill>
          <a:effectLst>
            <a:innerShdw blurRad="63500" dist="50800" dir="13500000">
              <a:prstClr val="black">
                <a:alpha val="50000"/>
              </a:prstClr>
            </a:innerShdw>
          </a:effectLst>
        </p:spPr>
        <p:txBody>
          <a:bodyPr wrap="square" rtlCol="0">
            <a:spAutoFit/>
          </a:bodyPr>
          <a:lstStyle/>
          <a:p>
            <a:endParaRPr lang="en-GB" dirty="0"/>
          </a:p>
        </p:txBody>
      </p:sp>
      <p:sp>
        <p:nvSpPr>
          <p:cNvPr id="2" name="Title 1"/>
          <p:cNvSpPr>
            <a:spLocks noGrp="1"/>
          </p:cNvSpPr>
          <p:nvPr>
            <p:ph type="title"/>
          </p:nvPr>
        </p:nvSpPr>
        <p:spPr>
          <a:xfrm>
            <a:off x="-512347" y="150783"/>
            <a:ext cx="9168062" cy="2056658"/>
          </a:xfrm>
        </p:spPr>
        <p:txBody>
          <a:bodyPr>
            <a:normAutofit/>
          </a:bodyPr>
          <a:lstStyle/>
          <a:p>
            <a:r>
              <a:rPr lang="en-GB" sz="4800" dirty="0" smtClean="0">
                <a:solidFill>
                  <a:schemeClr val="bg1"/>
                </a:solidFill>
                <a:latin typeface="Annes Font" panose="020F0502000000000000" pitchFamily="34" charset="0"/>
              </a:rPr>
              <a:t>KCC Wellbeing  </a:t>
            </a:r>
            <a:endParaRPr lang="en-GB" sz="4800" dirty="0">
              <a:solidFill>
                <a:schemeClr val="bg1"/>
              </a:solidFill>
              <a:latin typeface="Annes Font" panose="020F0502000000000000" pitchFamily="34" charset="0"/>
            </a:endParaRPr>
          </a:p>
        </p:txBody>
      </p:sp>
      <p:sp>
        <p:nvSpPr>
          <p:cNvPr id="3" name="Content Placeholder 2"/>
          <p:cNvSpPr>
            <a:spLocks noGrp="1"/>
          </p:cNvSpPr>
          <p:nvPr>
            <p:ph idx="1"/>
          </p:nvPr>
        </p:nvSpPr>
        <p:spPr>
          <a:xfrm>
            <a:off x="292478" y="2283698"/>
            <a:ext cx="9164341" cy="7335276"/>
          </a:xfrm>
          <a:solidFill>
            <a:schemeClr val="bg1">
              <a:lumMod val="85000"/>
            </a:schemeClr>
          </a:solidFill>
        </p:spPr>
        <p:txBody>
          <a:bodyPr>
            <a:normAutofit fontScale="32500" lnSpcReduction="20000"/>
          </a:bodyPr>
          <a:lstStyle/>
          <a:p>
            <a:pPr marL="0" indent="0">
              <a:buNone/>
            </a:pPr>
            <a:endParaRPr lang="en-GB" sz="5500" dirty="0"/>
          </a:p>
          <a:p>
            <a:pPr marL="0" indent="0">
              <a:buNone/>
            </a:pPr>
            <a:r>
              <a:rPr lang="en-GB" sz="5500" dirty="0" smtClean="0"/>
              <a:t> </a:t>
            </a:r>
            <a:r>
              <a:rPr lang="en-GB" sz="8600" dirty="0"/>
              <a:t>With school closures and cancelled </a:t>
            </a:r>
            <a:r>
              <a:rPr lang="en-GB" sz="8600" dirty="0" smtClean="0"/>
              <a:t>events, we know you are  </a:t>
            </a:r>
            <a:r>
              <a:rPr lang="en-GB" sz="8600" dirty="0"/>
              <a:t>are missing out on </a:t>
            </a:r>
            <a:r>
              <a:rPr lang="en-GB" sz="8600" dirty="0" smtClean="0"/>
              <a:t>all kinds of life events that you might have been looking forward to ( birthday celebrations, holidays, festivals, proms and parties) and events that you just expected to happen (exams!)  </a:t>
            </a:r>
            <a:r>
              <a:rPr lang="en-GB" sz="8600" dirty="0"/>
              <a:t>— as well as everyday moments like chatting with friends and participating in class.</a:t>
            </a:r>
          </a:p>
          <a:p>
            <a:pPr marL="0" indent="0">
              <a:buNone/>
            </a:pPr>
            <a:endParaRPr lang="en-GB" sz="8600" dirty="0" smtClean="0"/>
          </a:p>
          <a:p>
            <a:pPr marL="0" indent="0">
              <a:buNone/>
            </a:pPr>
            <a:r>
              <a:rPr lang="en-GB" sz="8600" dirty="0" smtClean="0"/>
              <a:t>For those of you </a:t>
            </a:r>
            <a:r>
              <a:rPr lang="en-GB" sz="8600" dirty="0"/>
              <a:t>facing life changes due to the </a:t>
            </a:r>
            <a:r>
              <a:rPr lang="en-GB" sz="8600" dirty="0" smtClean="0"/>
              <a:t>outbreak and for those of you </a:t>
            </a:r>
            <a:r>
              <a:rPr lang="en-GB" sz="8600" dirty="0"/>
              <a:t>who are feeling anxious, isolated and disappointed, know this: you are not alone. </a:t>
            </a:r>
            <a:endParaRPr lang="en-GB" sz="8600" dirty="0" smtClean="0"/>
          </a:p>
          <a:p>
            <a:pPr marL="0" indent="0">
              <a:buNone/>
            </a:pPr>
            <a:endParaRPr lang="en-GB" sz="8600" dirty="0"/>
          </a:p>
          <a:p>
            <a:pPr marL="0" indent="0">
              <a:buNone/>
            </a:pPr>
            <a:r>
              <a:rPr lang="en-GB" sz="8600" dirty="0" smtClean="0"/>
              <a:t>We want to make sure you have information about </a:t>
            </a:r>
            <a:r>
              <a:rPr lang="en-GB" sz="8600" dirty="0"/>
              <a:t>what you can do to practice self-care and look after your mental health</a:t>
            </a:r>
            <a:r>
              <a:rPr lang="en-GB" sz="8600" dirty="0" smtClean="0"/>
              <a:t>.</a:t>
            </a:r>
          </a:p>
          <a:p>
            <a:pPr marL="0" indent="0">
              <a:buNone/>
            </a:pPr>
            <a:endParaRPr lang="en-GB" sz="8600" dirty="0"/>
          </a:p>
          <a:p>
            <a:pPr marL="0" indent="0">
              <a:buNone/>
            </a:pPr>
            <a:r>
              <a:rPr lang="en-GB" sz="8600" dirty="0" smtClean="0"/>
              <a:t>Each week we will have a different focus – </a:t>
            </a:r>
            <a:r>
              <a:rPr lang="en-GB" sz="8600" b="1" u="sng" dirty="0" smtClean="0">
                <a:solidFill>
                  <a:srgbClr val="0070C0"/>
                </a:solidFill>
              </a:rPr>
              <a:t>this week we are looking at how to manage anxiety. </a:t>
            </a:r>
          </a:p>
          <a:p>
            <a:pPr marL="0" indent="0">
              <a:buNone/>
            </a:pPr>
            <a:endParaRPr lang="en-GB" sz="8600" dirty="0"/>
          </a:p>
          <a:p>
            <a:pPr marL="0" indent="0">
              <a:buNone/>
            </a:pPr>
            <a:endParaRPr lang="en-GB" sz="7400" dirty="0" smtClean="0"/>
          </a:p>
          <a:p>
            <a:pPr marL="0" indent="0">
              <a:buNone/>
            </a:pPr>
            <a:endParaRPr lang="en-GB" sz="7400" dirty="0"/>
          </a:p>
          <a:p>
            <a:pPr marL="0" indent="0">
              <a:buNone/>
            </a:pPr>
            <a:endParaRPr lang="en-GB" sz="7400" dirty="0"/>
          </a:p>
          <a:p>
            <a:pPr marL="0" indent="0">
              <a:buNone/>
            </a:pPr>
            <a:endParaRPr lang="en-GB" sz="2400" dirty="0"/>
          </a:p>
        </p:txBody>
      </p:sp>
      <p:pic>
        <p:nvPicPr>
          <p:cNvPr id="5" name="Picture 4"/>
          <p:cNvPicPr>
            <a:picLocks noChangeAspect="1"/>
          </p:cNvPicPr>
          <p:nvPr/>
        </p:nvPicPr>
        <p:blipFill>
          <a:blip r:embed="rId2"/>
          <a:stretch>
            <a:fillRect/>
          </a:stretch>
        </p:blipFill>
        <p:spPr>
          <a:xfrm>
            <a:off x="231106" y="227040"/>
            <a:ext cx="1316204" cy="1316204"/>
          </a:xfrm>
          <a:prstGeom prst="rect">
            <a:avLst/>
          </a:prstGeom>
        </p:spPr>
      </p:pic>
      <p:sp>
        <p:nvSpPr>
          <p:cNvPr id="27" name="TextBox 26"/>
          <p:cNvSpPr txBox="1"/>
          <p:nvPr/>
        </p:nvSpPr>
        <p:spPr>
          <a:xfrm>
            <a:off x="7069037" y="218562"/>
            <a:ext cx="2326410" cy="1169551"/>
          </a:xfrm>
          <a:prstGeom prst="rect">
            <a:avLst/>
          </a:prstGeom>
          <a:noFill/>
          <a:ln w="38100">
            <a:solidFill>
              <a:srgbClr val="0070C0"/>
            </a:solidFill>
          </a:ln>
        </p:spPr>
        <p:txBody>
          <a:bodyPr wrap="square" rtlCol="0">
            <a:spAutoFit/>
          </a:bodyPr>
          <a:lstStyle/>
          <a:p>
            <a:r>
              <a:rPr lang="en-GB" sz="1000" dirty="0"/>
              <a:t>Article 24 (health and health services)</a:t>
            </a:r>
          </a:p>
          <a:p>
            <a:r>
              <a:rPr lang="en-GB" sz="1000" dirty="0"/>
              <a:t>Every child has the right to the best</a:t>
            </a:r>
          </a:p>
          <a:p>
            <a:r>
              <a:rPr lang="en-GB" sz="1000" dirty="0"/>
              <a:t>possible health. Governments must</a:t>
            </a:r>
          </a:p>
          <a:p>
            <a:r>
              <a:rPr lang="en-GB" sz="1000" dirty="0"/>
              <a:t>provide good quality health care, clean environment and education on health</a:t>
            </a:r>
          </a:p>
          <a:p>
            <a:r>
              <a:rPr lang="en-GB" sz="1000" dirty="0"/>
              <a:t>and well-being so that children can </a:t>
            </a:r>
            <a:r>
              <a:rPr lang="en-GB" sz="1000" dirty="0" smtClean="0"/>
              <a:t>stay healthy</a:t>
            </a:r>
            <a:r>
              <a:rPr lang="en-GB" sz="1000" dirty="0"/>
              <a:t>.</a:t>
            </a:r>
          </a:p>
        </p:txBody>
      </p:sp>
      <p:pic>
        <p:nvPicPr>
          <p:cNvPr id="7" name="Picture 6"/>
          <p:cNvPicPr>
            <a:picLocks noChangeAspect="1"/>
          </p:cNvPicPr>
          <p:nvPr/>
        </p:nvPicPr>
        <p:blipFill>
          <a:blip r:embed="rId3"/>
          <a:stretch>
            <a:fillRect/>
          </a:stretch>
        </p:blipFill>
        <p:spPr>
          <a:xfrm>
            <a:off x="1095121" y="8873872"/>
            <a:ext cx="7430105" cy="3523108"/>
          </a:xfrm>
          <a:prstGeom prst="rect">
            <a:avLst/>
          </a:prstGeom>
        </p:spPr>
      </p:pic>
    </p:spTree>
    <p:extLst>
      <p:ext uri="{BB962C8B-B14F-4D97-AF65-F5344CB8AC3E}">
        <p14:creationId xmlns:p14="http://schemas.microsoft.com/office/powerpoint/2010/main" val="6830462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249" y="111929"/>
            <a:ext cx="9360570" cy="2117558"/>
          </a:xfrm>
          <a:prstGeom prst="rect">
            <a:avLst/>
          </a:prstGeom>
          <a:solidFill>
            <a:schemeClr val="tx2">
              <a:lumMod val="40000"/>
              <a:lumOff val="60000"/>
            </a:schemeClr>
          </a:solidFill>
          <a:effectLst>
            <a:innerShdw blurRad="63500" dist="50800" dir="13500000">
              <a:prstClr val="black">
                <a:alpha val="50000"/>
              </a:prstClr>
            </a:innerShdw>
          </a:effectLst>
        </p:spPr>
        <p:txBody>
          <a:bodyPr wrap="square" rtlCol="0">
            <a:spAutoFit/>
          </a:bodyPr>
          <a:lstStyle/>
          <a:p>
            <a:endParaRPr lang="en-GB" dirty="0"/>
          </a:p>
        </p:txBody>
      </p:sp>
      <p:sp>
        <p:nvSpPr>
          <p:cNvPr id="2" name="Title 1"/>
          <p:cNvSpPr>
            <a:spLocks noGrp="1"/>
          </p:cNvSpPr>
          <p:nvPr>
            <p:ph type="title"/>
          </p:nvPr>
        </p:nvSpPr>
        <p:spPr>
          <a:xfrm>
            <a:off x="-512347" y="150783"/>
            <a:ext cx="9168062" cy="2056658"/>
          </a:xfrm>
        </p:spPr>
        <p:txBody>
          <a:bodyPr>
            <a:normAutofit/>
          </a:bodyPr>
          <a:lstStyle/>
          <a:p>
            <a:r>
              <a:rPr lang="en-GB" sz="4800" dirty="0" smtClean="0">
                <a:solidFill>
                  <a:schemeClr val="bg1"/>
                </a:solidFill>
                <a:latin typeface="Annes Font" panose="020F0502000000000000" pitchFamily="34" charset="0"/>
              </a:rPr>
              <a:t>KCC Wellbeing  </a:t>
            </a:r>
            <a:endParaRPr lang="en-GB" sz="4800" dirty="0">
              <a:solidFill>
                <a:schemeClr val="bg1"/>
              </a:solidFill>
              <a:latin typeface="Annes Font" panose="020F0502000000000000" pitchFamily="34" charset="0"/>
            </a:endParaRPr>
          </a:p>
        </p:txBody>
      </p:sp>
      <p:sp>
        <p:nvSpPr>
          <p:cNvPr id="3" name="Content Placeholder 2"/>
          <p:cNvSpPr>
            <a:spLocks noGrp="1"/>
          </p:cNvSpPr>
          <p:nvPr>
            <p:ph idx="1"/>
          </p:nvPr>
        </p:nvSpPr>
        <p:spPr>
          <a:xfrm>
            <a:off x="231106" y="2360183"/>
            <a:ext cx="9164341" cy="10242508"/>
          </a:xfrm>
          <a:solidFill>
            <a:schemeClr val="bg1">
              <a:lumMod val="85000"/>
            </a:schemeClr>
          </a:solidFill>
        </p:spPr>
        <p:txBody>
          <a:bodyPr>
            <a:normAutofit/>
          </a:bodyPr>
          <a:lstStyle/>
          <a:p>
            <a:pPr marL="0" indent="0">
              <a:buNone/>
            </a:pPr>
            <a:r>
              <a:rPr lang="en-GB" sz="3200" dirty="0" smtClean="0"/>
              <a:t>7. Make </a:t>
            </a:r>
            <a:r>
              <a:rPr lang="en-GB" sz="3200" dirty="0"/>
              <a:t>sure  you find time in your routine for activities that help you feel calm</a:t>
            </a:r>
            <a:r>
              <a:rPr lang="en-GB" sz="3200" dirty="0" smtClean="0"/>
              <a:t>.</a:t>
            </a:r>
          </a:p>
          <a:p>
            <a:pPr marL="0" indent="0">
              <a:buNone/>
            </a:pPr>
            <a:endParaRPr lang="en-GB" sz="3200" dirty="0" smtClean="0"/>
          </a:p>
          <a:p>
            <a:pPr marL="0" indent="0">
              <a:buNone/>
            </a:pPr>
            <a:r>
              <a:rPr lang="en-GB" dirty="0" smtClean="0"/>
              <a:t>.</a:t>
            </a:r>
            <a:endParaRPr lang="en-GB" sz="3200" dirty="0"/>
          </a:p>
        </p:txBody>
      </p:sp>
      <p:pic>
        <p:nvPicPr>
          <p:cNvPr id="5" name="Picture 4"/>
          <p:cNvPicPr>
            <a:picLocks noChangeAspect="1"/>
          </p:cNvPicPr>
          <p:nvPr/>
        </p:nvPicPr>
        <p:blipFill>
          <a:blip r:embed="rId2"/>
          <a:stretch>
            <a:fillRect/>
          </a:stretch>
        </p:blipFill>
        <p:spPr>
          <a:xfrm>
            <a:off x="231106" y="227040"/>
            <a:ext cx="1316204" cy="1316204"/>
          </a:xfrm>
          <a:prstGeom prst="rect">
            <a:avLst/>
          </a:prstGeom>
        </p:spPr>
      </p:pic>
      <p:sp>
        <p:nvSpPr>
          <p:cNvPr id="27" name="TextBox 26"/>
          <p:cNvSpPr txBox="1"/>
          <p:nvPr/>
        </p:nvSpPr>
        <p:spPr>
          <a:xfrm>
            <a:off x="7069037" y="218562"/>
            <a:ext cx="2326410" cy="1169551"/>
          </a:xfrm>
          <a:prstGeom prst="rect">
            <a:avLst/>
          </a:prstGeom>
          <a:noFill/>
          <a:ln w="38100">
            <a:solidFill>
              <a:srgbClr val="0070C0"/>
            </a:solidFill>
          </a:ln>
        </p:spPr>
        <p:txBody>
          <a:bodyPr wrap="square" rtlCol="0">
            <a:spAutoFit/>
          </a:bodyPr>
          <a:lstStyle/>
          <a:p>
            <a:r>
              <a:rPr lang="en-GB" sz="1000" dirty="0"/>
              <a:t>Article 24 (health and health services)</a:t>
            </a:r>
          </a:p>
          <a:p>
            <a:r>
              <a:rPr lang="en-GB" sz="1000" dirty="0"/>
              <a:t>Every child has the right to the best</a:t>
            </a:r>
          </a:p>
          <a:p>
            <a:r>
              <a:rPr lang="en-GB" sz="1000" dirty="0"/>
              <a:t>possible health. Governments must</a:t>
            </a:r>
          </a:p>
          <a:p>
            <a:r>
              <a:rPr lang="en-GB" sz="1000" dirty="0"/>
              <a:t>provide good quality health care, clean environment and education on health</a:t>
            </a:r>
          </a:p>
          <a:p>
            <a:r>
              <a:rPr lang="en-GB" sz="1000" dirty="0"/>
              <a:t>and well-being so that children can </a:t>
            </a:r>
            <a:r>
              <a:rPr lang="en-GB" sz="1000" dirty="0" smtClean="0"/>
              <a:t>stay healthy</a:t>
            </a:r>
            <a:r>
              <a:rPr lang="en-GB" sz="1000" dirty="0"/>
              <a:t>.</a:t>
            </a:r>
          </a:p>
        </p:txBody>
      </p:sp>
      <p:sp>
        <p:nvSpPr>
          <p:cNvPr id="8" name="AutoShape 2" descr="It's Good to Talk - Ore Village Primary Academy &amp; Nurse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p:cNvPicPr>
            <a:picLocks noChangeAspect="1"/>
          </p:cNvPicPr>
          <p:nvPr/>
        </p:nvPicPr>
        <p:blipFill rotWithShape="1">
          <a:blip r:embed="rId3"/>
          <a:srcRect t="7192" b="7217"/>
          <a:stretch/>
        </p:blipFill>
        <p:spPr>
          <a:xfrm>
            <a:off x="648576" y="3407208"/>
            <a:ext cx="7196013" cy="8829995"/>
          </a:xfrm>
          <a:prstGeom prst="rect">
            <a:avLst/>
          </a:prstGeom>
        </p:spPr>
      </p:pic>
    </p:spTree>
    <p:extLst>
      <p:ext uri="{BB962C8B-B14F-4D97-AF65-F5344CB8AC3E}">
        <p14:creationId xmlns:p14="http://schemas.microsoft.com/office/powerpoint/2010/main" val="39300784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249" y="111929"/>
            <a:ext cx="9360570" cy="2117558"/>
          </a:xfrm>
          <a:prstGeom prst="rect">
            <a:avLst/>
          </a:prstGeom>
          <a:solidFill>
            <a:schemeClr val="tx2">
              <a:lumMod val="40000"/>
              <a:lumOff val="60000"/>
            </a:schemeClr>
          </a:solidFill>
          <a:effectLst>
            <a:innerShdw blurRad="63500" dist="50800" dir="13500000">
              <a:prstClr val="black">
                <a:alpha val="50000"/>
              </a:prstClr>
            </a:innerShdw>
          </a:effectLst>
        </p:spPr>
        <p:txBody>
          <a:bodyPr wrap="square" rtlCol="0">
            <a:spAutoFit/>
          </a:bodyPr>
          <a:lstStyle/>
          <a:p>
            <a:endParaRPr lang="en-GB" dirty="0"/>
          </a:p>
        </p:txBody>
      </p:sp>
      <p:sp>
        <p:nvSpPr>
          <p:cNvPr id="2" name="Title 1"/>
          <p:cNvSpPr>
            <a:spLocks noGrp="1"/>
          </p:cNvSpPr>
          <p:nvPr>
            <p:ph type="title"/>
          </p:nvPr>
        </p:nvSpPr>
        <p:spPr>
          <a:xfrm>
            <a:off x="-512347" y="150783"/>
            <a:ext cx="9168062" cy="2056658"/>
          </a:xfrm>
        </p:spPr>
        <p:txBody>
          <a:bodyPr>
            <a:normAutofit/>
          </a:bodyPr>
          <a:lstStyle/>
          <a:p>
            <a:r>
              <a:rPr lang="en-GB" sz="4800" dirty="0" smtClean="0">
                <a:solidFill>
                  <a:schemeClr val="bg1"/>
                </a:solidFill>
                <a:latin typeface="Annes Font" panose="020F0502000000000000" pitchFamily="34" charset="0"/>
              </a:rPr>
              <a:t>KCC Wellbeing  </a:t>
            </a:r>
            <a:endParaRPr lang="en-GB" sz="4800" dirty="0">
              <a:solidFill>
                <a:schemeClr val="bg1"/>
              </a:solidFill>
              <a:latin typeface="Annes Font" panose="020F0502000000000000" pitchFamily="34" charset="0"/>
            </a:endParaRPr>
          </a:p>
        </p:txBody>
      </p:sp>
      <p:sp>
        <p:nvSpPr>
          <p:cNvPr id="3" name="Content Placeholder 2"/>
          <p:cNvSpPr>
            <a:spLocks noGrp="1"/>
          </p:cNvSpPr>
          <p:nvPr>
            <p:ph idx="1"/>
          </p:nvPr>
        </p:nvSpPr>
        <p:spPr>
          <a:xfrm>
            <a:off x="231106" y="2360183"/>
            <a:ext cx="9164341" cy="10242508"/>
          </a:xfrm>
          <a:solidFill>
            <a:schemeClr val="bg1">
              <a:lumMod val="85000"/>
            </a:schemeClr>
          </a:solidFill>
        </p:spPr>
        <p:txBody>
          <a:bodyPr>
            <a:normAutofit/>
          </a:bodyPr>
          <a:lstStyle/>
          <a:p>
            <a:pPr marL="0" indent="0">
              <a:buNone/>
            </a:pPr>
            <a:r>
              <a:rPr lang="en-GB" sz="3200" dirty="0" smtClean="0"/>
              <a:t>Breathing </a:t>
            </a:r>
            <a:r>
              <a:rPr lang="en-GB" sz="3200" dirty="0" smtClean="0"/>
              <a:t>activities that can help </a:t>
            </a:r>
            <a:r>
              <a:rPr lang="en-GB" sz="3200" smtClean="0"/>
              <a:t>with anxiety  </a:t>
            </a:r>
            <a:endParaRPr lang="en-GB" sz="3200" dirty="0" smtClean="0"/>
          </a:p>
          <a:p>
            <a:pPr marL="0" indent="0">
              <a:buNone/>
            </a:pPr>
            <a:r>
              <a:rPr lang="en-GB" dirty="0" smtClean="0"/>
              <a:t>.</a:t>
            </a:r>
            <a:endParaRPr lang="en-GB" sz="3200" dirty="0"/>
          </a:p>
        </p:txBody>
      </p:sp>
      <p:pic>
        <p:nvPicPr>
          <p:cNvPr id="5" name="Picture 4"/>
          <p:cNvPicPr>
            <a:picLocks noChangeAspect="1"/>
          </p:cNvPicPr>
          <p:nvPr/>
        </p:nvPicPr>
        <p:blipFill>
          <a:blip r:embed="rId2"/>
          <a:stretch>
            <a:fillRect/>
          </a:stretch>
        </p:blipFill>
        <p:spPr>
          <a:xfrm>
            <a:off x="231106" y="227040"/>
            <a:ext cx="1316204" cy="1316204"/>
          </a:xfrm>
          <a:prstGeom prst="rect">
            <a:avLst/>
          </a:prstGeom>
        </p:spPr>
      </p:pic>
      <p:sp>
        <p:nvSpPr>
          <p:cNvPr id="27" name="TextBox 26"/>
          <p:cNvSpPr txBox="1"/>
          <p:nvPr/>
        </p:nvSpPr>
        <p:spPr>
          <a:xfrm>
            <a:off x="7069037" y="218562"/>
            <a:ext cx="2326410" cy="1169551"/>
          </a:xfrm>
          <a:prstGeom prst="rect">
            <a:avLst/>
          </a:prstGeom>
          <a:noFill/>
          <a:ln w="38100">
            <a:solidFill>
              <a:srgbClr val="0070C0"/>
            </a:solidFill>
          </a:ln>
        </p:spPr>
        <p:txBody>
          <a:bodyPr wrap="square" rtlCol="0">
            <a:spAutoFit/>
          </a:bodyPr>
          <a:lstStyle/>
          <a:p>
            <a:r>
              <a:rPr lang="en-GB" sz="1000" dirty="0"/>
              <a:t>Article 24 (health and health services)</a:t>
            </a:r>
          </a:p>
          <a:p>
            <a:r>
              <a:rPr lang="en-GB" sz="1000" dirty="0"/>
              <a:t>Every child has the right to the best</a:t>
            </a:r>
          </a:p>
          <a:p>
            <a:r>
              <a:rPr lang="en-GB" sz="1000" dirty="0"/>
              <a:t>possible health. Governments must</a:t>
            </a:r>
          </a:p>
          <a:p>
            <a:r>
              <a:rPr lang="en-GB" sz="1000" dirty="0"/>
              <a:t>provide good quality health care, clean environment and education on health</a:t>
            </a:r>
          </a:p>
          <a:p>
            <a:r>
              <a:rPr lang="en-GB" sz="1000" dirty="0"/>
              <a:t>and well-being so that children can </a:t>
            </a:r>
            <a:r>
              <a:rPr lang="en-GB" sz="1000" dirty="0" smtClean="0"/>
              <a:t>stay healthy</a:t>
            </a:r>
            <a:r>
              <a:rPr lang="en-GB" sz="1000" dirty="0"/>
              <a:t>.</a:t>
            </a:r>
          </a:p>
        </p:txBody>
      </p:sp>
      <p:sp>
        <p:nvSpPr>
          <p:cNvPr id="8" name="AutoShape 2" descr="It's Good to Talk - Ore Village Primary Academy &amp; Nurse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172" name="Picture 4" descr="Take 5 Breathing Exercise for Kids | Exercise for kid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3254358"/>
            <a:ext cx="6179829" cy="8847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866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249" y="111929"/>
            <a:ext cx="9360570" cy="2117558"/>
          </a:xfrm>
          <a:prstGeom prst="rect">
            <a:avLst/>
          </a:prstGeom>
          <a:solidFill>
            <a:schemeClr val="tx2">
              <a:lumMod val="40000"/>
              <a:lumOff val="60000"/>
            </a:schemeClr>
          </a:solidFill>
          <a:effectLst>
            <a:innerShdw blurRad="63500" dist="50800" dir="13500000">
              <a:prstClr val="black">
                <a:alpha val="50000"/>
              </a:prstClr>
            </a:innerShdw>
          </a:effectLst>
        </p:spPr>
        <p:txBody>
          <a:bodyPr wrap="square" rtlCol="0">
            <a:spAutoFit/>
          </a:bodyPr>
          <a:lstStyle/>
          <a:p>
            <a:endParaRPr lang="en-GB" dirty="0"/>
          </a:p>
        </p:txBody>
      </p:sp>
      <p:sp>
        <p:nvSpPr>
          <p:cNvPr id="2" name="Title 1"/>
          <p:cNvSpPr>
            <a:spLocks noGrp="1"/>
          </p:cNvSpPr>
          <p:nvPr>
            <p:ph type="title"/>
          </p:nvPr>
        </p:nvSpPr>
        <p:spPr>
          <a:xfrm>
            <a:off x="-512347" y="150783"/>
            <a:ext cx="9168062" cy="2056658"/>
          </a:xfrm>
        </p:spPr>
        <p:txBody>
          <a:bodyPr>
            <a:normAutofit/>
          </a:bodyPr>
          <a:lstStyle/>
          <a:p>
            <a:r>
              <a:rPr lang="en-GB" sz="4800" dirty="0" smtClean="0">
                <a:solidFill>
                  <a:schemeClr val="bg1"/>
                </a:solidFill>
                <a:latin typeface="Annes Font" panose="020F0502000000000000" pitchFamily="34" charset="0"/>
              </a:rPr>
              <a:t>KCC Wellbeing  </a:t>
            </a:r>
            <a:endParaRPr lang="en-GB" sz="4800" dirty="0">
              <a:solidFill>
                <a:schemeClr val="bg1"/>
              </a:solidFill>
              <a:latin typeface="Annes Font" panose="020F0502000000000000" pitchFamily="34" charset="0"/>
            </a:endParaRPr>
          </a:p>
        </p:txBody>
      </p:sp>
      <p:sp>
        <p:nvSpPr>
          <p:cNvPr id="3" name="Content Placeholder 2"/>
          <p:cNvSpPr>
            <a:spLocks noGrp="1"/>
          </p:cNvSpPr>
          <p:nvPr>
            <p:ph idx="1"/>
          </p:nvPr>
        </p:nvSpPr>
        <p:spPr>
          <a:xfrm>
            <a:off x="231106" y="2360183"/>
            <a:ext cx="9164341" cy="10242508"/>
          </a:xfrm>
          <a:solidFill>
            <a:schemeClr val="bg1">
              <a:lumMod val="85000"/>
            </a:schemeClr>
          </a:solidFill>
        </p:spPr>
        <p:txBody>
          <a:bodyPr>
            <a:normAutofit/>
          </a:bodyPr>
          <a:lstStyle/>
          <a:p>
            <a:pPr marL="0" indent="0">
              <a:buNone/>
            </a:pPr>
            <a:r>
              <a:rPr lang="en-GB" sz="3200" dirty="0" smtClean="0"/>
              <a:t>Breathing activities </a:t>
            </a:r>
          </a:p>
          <a:p>
            <a:pPr marL="0" indent="0">
              <a:buNone/>
            </a:pPr>
            <a:endParaRPr lang="en-GB" sz="3200" dirty="0" smtClean="0"/>
          </a:p>
          <a:p>
            <a:r>
              <a:rPr lang="en-GB" sz="3000" b="1" cap="all" dirty="0"/>
              <a:t>THE MEASURED BREATH</a:t>
            </a:r>
          </a:p>
          <a:p>
            <a:r>
              <a:rPr lang="en-GB" sz="3000" dirty="0"/>
              <a:t>Here's how to do it:</a:t>
            </a:r>
          </a:p>
          <a:p>
            <a:r>
              <a:rPr lang="en-GB" sz="3000" dirty="0"/>
              <a:t>You can sit or stand, but be sure to soften up a little before you begin. Make sure your hands are relaxed, and your knees are soft.</a:t>
            </a:r>
          </a:p>
          <a:p>
            <a:r>
              <a:rPr lang="en-GB" sz="3000" dirty="0"/>
              <a:t>Drop your shoulders and let your jaw relax.</a:t>
            </a:r>
          </a:p>
          <a:p>
            <a:r>
              <a:rPr lang="en-GB" sz="3000" dirty="0"/>
              <a:t>Now breath in slowly through your nose and count to four, keep your shoulders down and allow your stomach to expand as you breathe in.</a:t>
            </a:r>
          </a:p>
          <a:p>
            <a:r>
              <a:rPr lang="en-GB" sz="3000" dirty="0"/>
              <a:t>Hold the breath for a moment.</a:t>
            </a:r>
          </a:p>
          <a:p>
            <a:r>
              <a:rPr lang="en-GB" sz="3000" dirty="0"/>
              <a:t>Now release your breath slowly and smoothly as you count to seven.</a:t>
            </a:r>
          </a:p>
          <a:p>
            <a:r>
              <a:rPr lang="en-GB" sz="3000" dirty="0"/>
              <a:t>Repeat for a couple of minutes.</a:t>
            </a:r>
          </a:p>
          <a:p>
            <a:pPr marL="0" indent="0">
              <a:buNone/>
            </a:pPr>
            <a:endParaRPr lang="en-GB" sz="3000" dirty="0"/>
          </a:p>
        </p:txBody>
      </p:sp>
      <p:pic>
        <p:nvPicPr>
          <p:cNvPr id="5" name="Picture 4"/>
          <p:cNvPicPr>
            <a:picLocks noChangeAspect="1"/>
          </p:cNvPicPr>
          <p:nvPr/>
        </p:nvPicPr>
        <p:blipFill>
          <a:blip r:embed="rId2"/>
          <a:stretch>
            <a:fillRect/>
          </a:stretch>
        </p:blipFill>
        <p:spPr>
          <a:xfrm>
            <a:off x="231106" y="227040"/>
            <a:ext cx="1316204" cy="1316204"/>
          </a:xfrm>
          <a:prstGeom prst="rect">
            <a:avLst/>
          </a:prstGeom>
        </p:spPr>
      </p:pic>
      <p:sp>
        <p:nvSpPr>
          <p:cNvPr id="27" name="TextBox 26"/>
          <p:cNvSpPr txBox="1"/>
          <p:nvPr/>
        </p:nvSpPr>
        <p:spPr>
          <a:xfrm>
            <a:off x="7069037" y="218562"/>
            <a:ext cx="2326410" cy="1169551"/>
          </a:xfrm>
          <a:prstGeom prst="rect">
            <a:avLst/>
          </a:prstGeom>
          <a:noFill/>
          <a:ln w="38100">
            <a:solidFill>
              <a:srgbClr val="0070C0"/>
            </a:solidFill>
          </a:ln>
        </p:spPr>
        <p:txBody>
          <a:bodyPr wrap="square" rtlCol="0">
            <a:spAutoFit/>
          </a:bodyPr>
          <a:lstStyle/>
          <a:p>
            <a:r>
              <a:rPr lang="en-GB" sz="1000" dirty="0"/>
              <a:t>Article 24 (health and health services)</a:t>
            </a:r>
          </a:p>
          <a:p>
            <a:r>
              <a:rPr lang="en-GB" sz="1000" dirty="0"/>
              <a:t>Every child has the right to the best</a:t>
            </a:r>
          </a:p>
          <a:p>
            <a:r>
              <a:rPr lang="en-GB" sz="1000" dirty="0"/>
              <a:t>possible health. Governments must</a:t>
            </a:r>
          </a:p>
          <a:p>
            <a:r>
              <a:rPr lang="en-GB" sz="1000" dirty="0"/>
              <a:t>provide good quality health care, clean environment and education on health</a:t>
            </a:r>
          </a:p>
          <a:p>
            <a:r>
              <a:rPr lang="en-GB" sz="1000" dirty="0"/>
              <a:t>and well-being so that children can </a:t>
            </a:r>
            <a:r>
              <a:rPr lang="en-GB" sz="1000" dirty="0" smtClean="0"/>
              <a:t>stay healthy</a:t>
            </a:r>
            <a:r>
              <a:rPr lang="en-GB" sz="1000" dirty="0"/>
              <a:t>.</a:t>
            </a:r>
          </a:p>
        </p:txBody>
      </p:sp>
      <p:sp>
        <p:nvSpPr>
          <p:cNvPr id="8" name="AutoShape 2" descr="It's Good to Talk - Ore Village Primary Academy &amp; Nurse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3"/>
          <a:stretch>
            <a:fillRect/>
          </a:stretch>
        </p:blipFill>
        <p:spPr>
          <a:xfrm>
            <a:off x="6301553" y="9584510"/>
            <a:ext cx="2354162" cy="2354162"/>
          </a:xfrm>
          <a:prstGeom prst="rect">
            <a:avLst/>
          </a:prstGeom>
        </p:spPr>
      </p:pic>
    </p:spTree>
    <p:extLst>
      <p:ext uri="{BB962C8B-B14F-4D97-AF65-F5344CB8AC3E}">
        <p14:creationId xmlns:p14="http://schemas.microsoft.com/office/powerpoint/2010/main" val="4552387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249" y="111929"/>
            <a:ext cx="9360570" cy="2117558"/>
          </a:xfrm>
          <a:prstGeom prst="rect">
            <a:avLst/>
          </a:prstGeom>
          <a:solidFill>
            <a:schemeClr val="tx2">
              <a:lumMod val="40000"/>
              <a:lumOff val="60000"/>
            </a:schemeClr>
          </a:solidFill>
          <a:effectLst>
            <a:innerShdw blurRad="63500" dist="50800" dir="13500000">
              <a:prstClr val="black">
                <a:alpha val="50000"/>
              </a:prstClr>
            </a:innerShdw>
          </a:effectLst>
        </p:spPr>
        <p:txBody>
          <a:bodyPr wrap="square" rtlCol="0">
            <a:spAutoFit/>
          </a:bodyPr>
          <a:lstStyle/>
          <a:p>
            <a:endParaRPr lang="en-GB" dirty="0"/>
          </a:p>
        </p:txBody>
      </p:sp>
      <p:sp>
        <p:nvSpPr>
          <p:cNvPr id="2" name="Title 1"/>
          <p:cNvSpPr>
            <a:spLocks noGrp="1"/>
          </p:cNvSpPr>
          <p:nvPr>
            <p:ph type="title"/>
          </p:nvPr>
        </p:nvSpPr>
        <p:spPr>
          <a:xfrm>
            <a:off x="-512347" y="150783"/>
            <a:ext cx="9168062" cy="2056658"/>
          </a:xfrm>
        </p:spPr>
        <p:txBody>
          <a:bodyPr>
            <a:normAutofit/>
          </a:bodyPr>
          <a:lstStyle/>
          <a:p>
            <a:r>
              <a:rPr lang="en-GB" sz="4800" dirty="0" smtClean="0">
                <a:solidFill>
                  <a:schemeClr val="bg1"/>
                </a:solidFill>
                <a:latin typeface="Annes Font" panose="020F0502000000000000" pitchFamily="34" charset="0"/>
              </a:rPr>
              <a:t>KCC Wellbeing  </a:t>
            </a:r>
            <a:endParaRPr lang="en-GB" sz="4800" dirty="0">
              <a:solidFill>
                <a:schemeClr val="bg1"/>
              </a:solidFill>
              <a:latin typeface="Annes Font" panose="020F0502000000000000" pitchFamily="34" charset="0"/>
            </a:endParaRPr>
          </a:p>
        </p:txBody>
      </p:sp>
      <p:sp>
        <p:nvSpPr>
          <p:cNvPr id="3" name="Content Placeholder 2"/>
          <p:cNvSpPr>
            <a:spLocks noGrp="1"/>
          </p:cNvSpPr>
          <p:nvPr>
            <p:ph idx="1"/>
          </p:nvPr>
        </p:nvSpPr>
        <p:spPr>
          <a:xfrm>
            <a:off x="231106" y="2360183"/>
            <a:ext cx="9164341" cy="10242508"/>
          </a:xfrm>
          <a:solidFill>
            <a:schemeClr val="bg1">
              <a:lumMod val="85000"/>
            </a:schemeClr>
          </a:solidFill>
        </p:spPr>
        <p:txBody>
          <a:bodyPr>
            <a:normAutofit fontScale="70000" lnSpcReduction="20000"/>
          </a:bodyPr>
          <a:lstStyle/>
          <a:p>
            <a:pPr marL="0" indent="0">
              <a:buNone/>
            </a:pPr>
            <a:r>
              <a:rPr lang="en-GB" b="1" cap="all" dirty="0" smtClean="0"/>
              <a:t>THE </a:t>
            </a:r>
            <a:r>
              <a:rPr lang="en-GB" b="1" cap="all" dirty="0"/>
              <a:t>BUMBLE BEE BREATH</a:t>
            </a:r>
          </a:p>
          <a:p>
            <a:r>
              <a:rPr lang="en-GB" dirty="0"/>
              <a:t>You might prefer to be alone for this one as you'll be making a noise. Strange though it sounds, this little technique has been used for thousands of years for calming the mind and it feels so good that you probably won't care what people think. Whenever I teach workshops on meditation or reducing stress and anxiety the Bumble Bee Breath is always a favourite.</a:t>
            </a:r>
          </a:p>
          <a:p>
            <a:pPr marL="0" indent="0">
              <a:buNone/>
            </a:pPr>
            <a:r>
              <a:rPr lang="en-GB" dirty="0"/>
              <a:t>Here's how to do it: </a:t>
            </a:r>
          </a:p>
          <a:p>
            <a:r>
              <a:rPr lang="en-GB" dirty="0"/>
              <a:t>Relax your shoulders</a:t>
            </a:r>
          </a:p>
          <a:p>
            <a:r>
              <a:rPr lang="en-GB" dirty="0"/>
              <a:t>Close your throat slightly so you can hear your breath when you breathe in</a:t>
            </a:r>
          </a:p>
          <a:p>
            <a:r>
              <a:rPr lang="en-GB" dirty="0"/>
              <a:t>Cover your ears with your thumbs and your eyes with your fingers</a:t>
            </a:r>
          </a:p>
          <a:p>
            <a:r>
              <a:rPr lang="en-GB" dirty="0"/>
              <a:t>Keep your lips closed but lightly and your teeth slightly apart with your jaw relaxed and breathe out slowly making a long, low humming sound</a:t>
            </a:r>
          </a:p>
          <a:p>
            <a:r>
              <a:rPr lang="en-GB" dirty="0"/>
              <a:t>Make your exhalation long and smooth</a:t>
            </a:r>
          </a:p>
          <a:p>
            <a:r>
              <a:rPr lang="en-GB" dirty="0"/>
              <a:t>Repeat 5-10 times</a:t>
            </a:r>
          </a:p>
          <a:p>
            <a:r>
              <a:rPr lang="en-GB" dirty="0"/>
              <a:t>Then sit with long slow breaths for a couple of minutes and enjoy the peace.</a:t>
            </a:r>
          </a:p>
          <a:p>
            <a:pPr marL="0" indent="0">
              <a:buNone/>
            </a:pPr>
            <a:endParaRPr lang="en-GB" sz="3000" dirty="0"/>
          </a:p>
          <a:p>
            <a:pPr marL="0" indent="0">
              <a:buNone/>
            </a:pPr>
            <a:endParaRPr lang="en-GB" sz="3000" dirty="0"/>
          </a:p>
        </p:txBody>
      </p:sp>
      <p:pic>
        <p:nvPicPr>
          <p:cNvPr id="5" name="Picture 4"/>
          <p:cNvPicPr>
            <a:picLocks noChangeAspect="1"/>
          </p:cNvPicPr>
          <p:nvPr/>
        </p:nvPicPr>
        <p:blipFill>
          <a:blip r:embed="rId2"/>
          <a:stretch>
            <a:fillRect/>
          </a:stretch>
        </p:blipFill>
        <p:spPr>
          <a:xfrm>
            <a:off x="231106" y="227040"/>
            <a:ext cx="1316204" cy="1316204"/>
          </a:xfrm>
          <a:prstGeom prst="rect">
            <a:avLst/>
          </a:prstGeom>
        </p:spPr>
      </p:pic>
      <p:sp>
        <p:nvSpPr>
          <p:cNvPr id="27" name="TextBox 26"/>
          <p:cNvSpPr txBox="1"/>
          <p:nvPr/>
        </p:nvSpPr>
        <p:spPr>
          <a:xfrm>
            <a:off x="7069037" y="218562"/>
            <a:ext cx="2326410" cy="1169551"/>
          </a:xfrm>
          <a:prstGeom prst="rect">
            <a:avLst/>
          </a:prstGeom>
          <a:noFill/>
          <a:ln w="38100">
            <a:solidFill>
              <a:srgbClr val="0070C0"/>
            </a:solidFill>
          </a:ln>
        </p:spPr>
        <p:txBody>
          <a:bodyPr wrap="square" rtlCol="0">
            <a:spAutoFit/>
          </a:bodyPr>
          <a:lstStyle/>
          <a:p>
            <a:r>
              <a:rPr lang="en-GB" sz="1000" dirty="0"/>
              <a:t>Article 24 (health and health services)</a:t>
            </a:r>
          </a:p>
          <a:p>
            <a:r>
              <a:rPr lang="en-GB" sz="1000" dirty="0"/>
              <a:t>Every child has the right to the best</a:t>
            </a:r>
          </a:p>
          <a:p>
            <a:r>
              <a:rPr lang="en-GB" sz="1000" dirty="0"/>
              <a:t>possible health. Governments must</a:t>
            </a:r>
          </a:p>
          <a:p>
            <a:r>
              <a:rPr lang="en-GB" sz="1000" dirty="0"/>
              <a:t>provide good quality health care, clean environment and education on health</a:t>
            </a:r>
          </a:p>
          <a:p>
            <a:r>
              <a:rPr lang="en-GB" sz="1000" dirty="0"/>
              <a:t>and well-being so that children can </a:t>
            </a:r>
            <a:r>
              <a:rPr lang="en-GB" sz="1000" dirty="0" smtClean="0"/>
              <a:t>stay healthy</a:t>
            </a:r>
            <a:r>
              <a:rPr lang="en-GB" sz="1000" dirty="0"/>
              <a:t>.</a:t>
            </a:r>
          </a:p>
        </p:txBody>
      </p:sp>
      <p:sp>
        <p:nvSpPr>
          <p:cNvPr id="8" name="AutoShape 2" descr="It's Good to Talk - Ore Village Primary Academy &amp; Nurse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3"/>
          <a:stretch>
            <a:fillRect/>
          </a:stretch>
        </p:blipFill>
        <p:spPr>
          <a:xfrm>
            <a:off x="7722913" y="11350500"/>
            <a:ext cx="1252191" cy="1252191"/>
          </a:xfrm>
          <a:prstGeom prst="rect">
            <a:avLst/>
          </a:prstGeom>
        </p:spPr>
      </p:pic>
    </p:spTree>
    <p:extLst>
      <p:ext uri="{BB962C8B-B14F-4D97-AF65-F5344CB8AC3E}">
        <p14:creationId xmlns:p14="http://schemas.microsoft.com/office/powerpoint/2010/main" val="9684949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249" y="111929"/>
            <a:ext cx="9360570" cy="2117558"/>
          </a:xfrm>
          <a:prstGeom prst="rect">
            <a:avLst/>
          </a:prstGeom>
          <a:solidFill>
            <a:schemeClr val="tx2">
              <a:lumMod val="40000"/>
              <a:lumOff val="60000"/>
            </a:schemeClr>
          </a:solidFill>
          <a:effectLst>
            <a:innerShdw blurRad="63500" dist="50800" dir="13500000">
              <a:prstClr val="black">
                <a:alpha val="50000"/>
              </a:prstClr>
            </a:innerShdw>
          </a:effectLst>
        </p:spPr>
        <p:txBody>
          <a:bodyPr wrap="square" rtlCol="0">
            <a:spAutoFit/>
          </a:bodyPr>
          <a:lstStyle/>
          <a:p>
            <a:endParaRPr lang="en-GB" dirty="0"/>
          </a:p>
        </p:txBody>
      </p:sp>
      <p:sp>
        <p:nvSpPr>
          <p:cNvPr id="2" name="Title 1"/>
          <p:cNvSpPr>
            <a:spLocks noGrp="1"/>
          </p:cNvSpPr>
          <p:nvPr>
            <p:ph type="title"/>
          </p:nvPr>
        </p:nvSpPr>
        <p:spPr>
          <a:xfrm>
            <a:off x="-512347" y="150783"/>
            <a:ext cx="9168062" cy="2056658"/>
          </a:xfrm>
        </p:spPr>
        <p:txBody>
          <a:bodyPr>
            <a:normAutofit/>
          </a:bodyPr>
          <a:lstStyle/>
          <a:p>
            <a:r>
              <a:rPr lang="en-GB" sz="4800" dirty="0" smtClean="0">
                <a:solidFill>
                  <a:schemeClr val="bg1"/>
                </a:solidFill>
                <a:latin typeface="Annes Font" panose="020F0502000000000000" pitchFamily="34" charset="0"/>
              </a:rPr>
              <a:t>KCC Wellbeing  </a:t>
            </a:r>
            <a:endParaRPr lang="en-GB" sz="4800" dirty="0">
              <a:solidFill>
                <a:schemeClr val="bg1"/>
              </a:solidFill>
              <a:latin typeface="Annes Font" panose="020F0502000000000000" pitchFamily="34" charset="0"/>
            </a:endParaRPr>
          </a:p>
        </p:txBody>
      </p:sp>
      <p:sp>
        <p:nvSpPr>
          <p:cNvPr id="3" name="Content Placeholder 2"/>
          <p:cNvSpPr>
            <a:spLocks noGrp="1"/>
          </p:cNvSpPr>
          <p:nvPr>
            <p:ph idx="1"/>
          </p:nvPr>
        </p:nvSpPr>
        <p:spPr>
          <a:xfrm>
            <a:off x="231106" y="2360183"/>
            <a:ext cx="9164341" cy="10242508"/>
          </a:xfrm>
          <a:solidFill>
            <a:schemeClr val="bg1">
              <a:lumMod val="85000"/>
            </a:schemeClr>
          </a:solidFill>
        </p:spPr>
        <p:txBody>
          <a:bodyPr>
            <a:normAutofit fontScale="77500" lnSpcReduction="20000"/>
          </a:bodyPr>
          <a:lstStyle/>
          <a:p>
            <a:pPr marL="0" indent="0">
              <a:buNone/>
            </a:pPr>
            <a:endParaRPr lang="en-GB" sz="3200" dirty="0"/>
          </a:p>
          <a:p>
            <a:pPr marL="0" indent="0">
              <a:buNone/>
            </a:pPr>
            <a:r>
              <a:rPr lang="en-GB" b="1" cap="all" dirty="0"/>
              <a:t>BELLY BREATHING FOR RELAXATION</a:t>
            </a:r>
          </a:p>
          <a:p>
            <a:r>
              <a:rPr lang="en-GB" dirty="0"/>
              <a:t>Breathe in slowly and deeply through your nose. Make sure your shoulders are down and relaxed. In this exercise, your stomach should expand, but your chest should rise very little. So, if you want, you can place one hand on your stomach and the other on your chest so you can feel how you are breathing.</a:t>
            </a:r>
          </a:p>
          <a:p>
            <a:r>
              <a:rPr lang="en-GB" dirty="0"/>
              <a:t>Exhale slowly through your mouth. As you blow air out, purse your lips slightly, but keep tongue and jaw relaxed. You may hear a soft “whooshing” sound as you exhale. That's good, listen for that sound every time your practice and learn to value it as the sound of relaxation.</a:t>
            </a:r>
          </a:p>
          <a:p>
            <a:r>
              <a:rPr lang="en-GB" dirty="0"/>
              <a:t>Repeat this breathing exercise for several minutes. Make your outgoing breath as long and smooth as you can. The out breath is the key to relaxation so give it your full attention and practice breathing out in a long slow controlled breath and you will quickly feel the benefit.</a:t>
            </a:r>
          </a:p>
          <a:p>
            <a:pPr marL="0" indent="0">
              <a:buNone/>
            </a:pPr>
            <a:endParaRPr lang="en-GB" sz="3200" dirty="0" smtClean="0"/>
          </a:p>
          <a:p>
            <a:pPr marL="0" indent="0">
              <a:buNone/>
            </a:pPr>
            <a:endParaRPr lang="en-GB" sz="3200" dirty="0" smtClean="0"/>
          </a:p>
          <a:p>
            <a:pPr marL="0" indent="0">
              <a:buNone/>
            </a:pPr>
            <a:endParaRPr lang="en-GB" sz="3000" dirty="0"/>
          </a:p>
          <a:p>
            <a:pPr marL="0" indent="0">
              <a:buNone/>
            </a:pPr>
            <a:endParaRPr lang="en-GB" sz="3000" dirty="0"/>
          </a:p>
        </p:txBody>
      </p:sp>
      <p:pic>
        <p:nvPicPr>
          <p:cNvPr id="5" name="Picture 4"/>
          <p:cNvPicPr>
            <a:picLocks noChangeAspect="1"/>
          </p:cNvPicPr>
          <p:nvPr/>
        </p:nvPicPr>
        <p:blipFill>
          <a:blip r:embed="rId2"/>
          <a:stretch>
            <a:fillRect/>
          </a:stretch>
        </p:blipFill>
        <p:spPr>
          <a:xfrm>
            <a:off x="231106" y="227040"/>
            <a:ext cx="1316204" cy="1316204"/>
          </a:xfrm>
          <a:prstGeom prst="rect">
            <a:avLst/>
          </a:prstGeom>
        </p:spPr>
      </p:pic>
      <p:sp>
        <p:nvSpPr>
          <p:cNvPr id="27" name="TextBox 26"/>
          <p:cNvSpPr txBox="1"/>
          <p:nvPr/>
        </p:nvSpPr>
        <p:spPr>
          <a:xfrm>
            <a:off x="7069037" y="218562"/>
            <a:ext cx="2326410" cy="1169551"/>
          </a:xfrm>
          <a:prstGeom prst="rect">
            <a:avLst/>
          </a:prstGeom>
          <a:noFill/>
          <a:ln w="38100">
            <a:solidFill>
              <a:srgbClr val="0070C0"/>
            </a:solidFill>
          </a:ln>
        </p:spPr>
        <p:txBody>
          <a:bodyPr wrap="square" rtlCol="0">
            <a:spAutoFit/>
          </a:bodyPr>
          <a:lstStyle/>
          <a:p>
            <a:r>
              <a:rPr lang="en-GB" sz="1000" dirty="0"/>
              <a:t>Article 24 (health and health services)</a:t>
            </a:r>
          </a:p>
          <a:p>
            <a:r>
              <a:rPr lang="en-GB" sz="1000" dirty="0"/>
              <a:t>Every child has the right to the best</a:t>
            </a:r>
          </a:p>
          <a:p>
            <a:r>
              <a:rPr lang="en-GB" sz="1000" dirty="0"/>
              <a:t>possible health. Governments must</a:t>
            </a:r>
          </a:p>
          <a:p>
            <a:r>
              <a:rPr lang="en-GB" sz="1000" dirty="0"/>
              <a:t>provide good quality health care, clean environment and education on health</a:t>
            </a:r>
          </a:p>
          <a:p>
            <a:r>
              <a:rPr lang="en-GB" sz="1000" dirty="0"/>
              <a:t>and well-being so that children can </a:t>
            </a:r>
            <a:r>
              <a:rPr lang="en-GB" sz="1000" dirty="0" smtClean="0"/>
              <a:t>stay healthy</a:t>
            </a:r>
            <a:r>
              <a:rPr lang="en-GB" sz="1000" dirty="0"/>
              <a:t>.</a:t>
            </a:r>
          </a:p>
        </p:txBody>
      </p:sp>
      <p:sp>
        <p:nvSpPr>
          <p:cNvPr id="8" name="AutoShape 2" descr="It's Good to Talk - Ore Village Primary Academy &amp; Nurse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3"/>
          <a:stretch>
            <a:fillRect/>
          </a:stretch>
        </p:blipFill>
        <p:spPr>
          <a:xfrm>
            <a:off x="6799506" y="10474848"/>
            <a:ext cx="1856209" cy="1856209"/>
          </a:xfrm>
          <a:prstGeom prst="rect">
            <a:avLst/>
          </a:prstGeom>
        </p:spPr>
      </p:pic>
    </p:spTree>
    <p:extLst>
      <p:ext uri="{BB962C8B-B14F-4D97-AF65-F5344CB8AC3E}">
        <p14:creationId xmlns:p14="http://schemas.microsoft.com/office/powerpoint/2010/main" val="7703945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2347" y="111504"/>
            <a:ext cx="9384632" cy="2117558"/>
          </a:xfrm>
          <a:prstGeom prst="rect">
            <a:avLst/>
          </a:prstGeom>
          <a:solidFill>
            <a:schemeClr val="tx2">
              <a:lumMod val="40000"/>
              <a:lumOff val="60000"/>
            </a:schemeClr>
          </a:solidFill>
          <a:effectLst>
            <a:innerShdw blurRad="63500" dist="50800" dir="13500000">
              <a:prstClr val="black">
                <a:alpha val="50000"/>
              </a:prstClr>
            </a:innerShdw>
          </a:effectLst>
        </p:spPr>
        <p:txBody>
          <a:bodyPr wrap="square" rtlCol="0">
            <a:spAutoFit/>
          </a:bodyPr>
          <a:lstStyle/>
          <a:p>
            <a:endParaRPr lang="en-GB" dirty="0"/>
          </a:p>
        </p:txBody>
      </p:sp>
      <p:sp>
        <p:nvSpPr>
          <p:cNvPr id="2" name="Title 1"/>
          <p:cNvSpPr>
            <a:spLocks noGrp="1"/>
          </p:cNvSpPr>
          <p:nvPr>
            <p:ph type="title"/>
          </p:nvPr>
        </p:nvSpPr>
        <p:spPr>
          <a:xfrm>
            <a:off x="433138" y="-29129"/>
            <a:ext cx="9168062" cy="2474912"/>
          </a:xfrm>
        </p:spPr>
        <p:txBody>
          <a:bodyPr>
            <a:normAutofit/>
          </a:bodyPr>
          <a:lstStyle/>
          <a:p>
            <a:r>
              <a:rPr lang="en-GB" sz="4800" dirty="0" smtClean="0">
                <a:solidFill>
                  <a:schemeClr val="bg1"/>
                </a:solidFill>
                <a:latin typeface="Annes Font" panose="020F0502000000000000" pitchFamily="34" charset="0"/>
              </a:rPr>
              <a:t>KCC Wellbeing </a:t>
            </a:r>
            <a:br>
              <a:rPr lang="en-GB" sz="4800" dirty="0" smtClean="0">
                <a:solidFill>
                  <a:schemeClr val="bg1"/>
                </a:solidFill>
                <a:latin typeface="Annes Font" panose="020F0502000000000000" pitchFamily="34" charset="0"/>
              </a:rPr>
            </a:br>
            <a:r>
              <a:rPr lang="en-GB" sz="4800" dirty="0" smtClean="0">
                <a:solidFill>
                  <a:schemeClr val="bg1"/>
                </a:solidFill>
                <a:latin typeface="Annes Font" panose="020F0502000000000000" pitchFamily="34" charset="0"/>
              </a:rPr>
              <a:t>Newsletter </a:t>
            </a:r>
            <a:endParaRPr lang="en-GB" sz="4800" dirty="0">
              <a:solidFill>
                <a:schemeClr val="bg1"/>
              </a:solidFill>
              <a:latin typeface="Annes Font" panose="020F0502000000000000" pitchFamily="34" charset="0"/>
            </a:endParaRPr>
          </a:p>
        </p:txBody>
      </p:sp>
      <p:pic>
        <p:nvPicPr>
          <p:cNvPr id="5" name="Picture 4"/>
          <p:cNvPicPr>
            <a:picLocks noChangeAspect="1"/>
          </p:cNvPicPr>
          <p:nvPr/>
        </p:nvPicPr>
        <p:blipFill>
          <a:blip r:embed="rId2"/>
          <a:stretch>
            <a:fillRect/>
          </a:stretch>
        </p:blipFill>
        <p:spPr>
          <a:xfrm>
            <a:off x="326721" y="377528"/>
            <a:ext cx="1316204" cy="1316204"/>
          </a:xfrm>
          <a:prstGeom prst="rect">
            <a:avLst/>
          </a:prstGeom>
        </p:spPr>
      </p:pic>
      <p:sp>
        <p:nvSpPr>
          <p:cNvPr id="8" name="Text Box 17"/>
          <p:cNvSpPr txBox="1">
            <a:spLocks noGrp="1"/>
          </p:cNvSpPr>
          <p:nvPr>
            <p:ph idx="1"/>
          </p:nvPr>
        </p:nvSpPr>
        <p:spPr>
          <a:xfrm>
            <a:off x="433138" y="2369695"/>
            <a:ext cx="8398041" cy="10220325"/>
          </a:xfrm>
          <a:prstGeom prst="rect">
            <a:avLst/>
          </a:prstGeom>
          <a:solidFill>
            <a:schemeClr val="bg1">
              <a:lumMod val="85000"/>
            </a:schemeClr>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indent="0">
              <a:spcAft>
                <a:spcPts val="0"/>
              </a:spcAft>
              <a:buNone/>
            </a:pPr>
            <a:r>
              <a:rPr lang="en-US" sz="1100" dirty="0" smtClean="0">
                <a:effectLst/>
                <a:latin typeface="Arial" panose="020B0604020202020204" pitchFamily="34" charset="0"/>
                <a:ea typeface="Times New Roman" panose="02020603050405020304" pitchFamily="18" charset="0"/>
              </a:rPr>
              <a:t> </a:t>
            </a:r>
          </a:p>
          <a:p>
            <a:pPr>
              <a:spcAft>
                <a:spcPts val="0"/>
              </a:spcAft>
            </a:pPr>
            <a:endParaRPr lang="en-GB" sz="1100" dirty="0">
              <a:effectLst/>
              <a:latin typeface="Arial" panose="020B0604020202020204" pitchFamily="34" charset="0"/>
              <a:ea typeface="Times New Roman" panose="02020603050405020304" pitchFamily="18" charset="0"/>
            </a:endParaRPr>
          </a:p>
        </p:txBody>
      </p:sp>
      <p:pic>
        <p:nvPicPr>
          <p:cNvPr id="9" name="Picture 8">
            <a:extLst>
              <a:ext uri="{FF2B5EF4-FFF2-40B4-BE49-F238E27FC236}">
                <a16:creationId xmlns:a16="http://schemas.microsoft.com/office/drawing/2014/main" id="{25C9DCCD-0790-46F4-9D09-994839C53916}"/>
              </a:ext>
            </a:extLst>
          </p:cNvPr>
          <p:cNvPicPr/>
          <p:nvPr/>
        </p:nvPicPr>
        <p:blipFill>
          <a:blip r:embed="rId3">
            <a:extLst>
              <a:ext uri="{28A0092B-C50C-407E-A947-70E740481C1C}">
                <a14:useLocalDpi xmlns:a14="http://schemas.microsoft.com/office/drawing/2010/main" val="0"/>
              </a:ext>
            </a:extLst>
          </a:blip>
          <a:stretch>
            <a:fillRect/>
          </a:stretch>
        </p:blipFill>
        <p:spPr>
          <a:xfrm>
            <a:off x="6255916" y="9166531"/>
            <a:ext cx="2358695" cy="3039301"/>
          </a:xfrm>
          <a:prstGeom prst="rect">
            <a:avLst/>
          </a:prstGeom>
        </p:spPr>
      </p:pic>
      <p:sp>
        <p:nvSpPr>
          <p:cNvPr id="14" name="TextBox 13"/>
          <p:cNvSpPr txBox="1"/>
          <p:nvPr/>
        </p:nvSpPr>
        <p:spPr>
          <a:xfrm>
            <a:off x="433138" y="2693486"/>
            <a:ext cx="7820525" cy="1569660"/>
          </a:xfrm>
          <a:prstGeom prst="rect">
            <a:avLst/>
          </a:prstGeom>
          <a:noFill/>
        </p:spPr>
        <p:txBody>
          <a:bodyPr wrap="square" rtlCol="0">
            <a:spAutoFit/>
          </a:bodyPr>
          <a:lstStyle/>
          <a:p>
            <a:r>
              <a:rPr lang="en-GB" sz="2400" b="1" u="sng" dirty="0" smtClean="0"/>
              <a:t>Accessing support </a:t>
            </a:r>
          </a:p>
          <a:p>
            <a:r>
              <a:rPr lang="en-GB" sz="2400" dirty="0"/>
              <a:t>You may find that you need extra support, so think about who you can turn to. It could be someone you know, or a helpline that you can talk to about how you might be feeling</a:t>
            </a:r>
            <a:endParaRPr lang="en-GB" sz="2400" b="1" u="sng" dirty="0"/>
          </a:p>
        </p:txBody>
      </p:sp>
      <p:sp>
        <p:nvSpPr>
          <p:cNvPr id="15" name="TextBox 14"/>
          <p:cNvSpPr txBox="1"/>
          <p:nvPr/>
        </p:nvSpPr>
        <p:spPr>
          <a:xfrm>
            <a:off x="433139" y="4517507"/>
            <a:ext cx="8181472" cy="5801588"/>
          </a:xfrm>
          <a:prstGeom prst="rect">
            <a:avLst/>
          </a:prstGeom>
          <a:noFill/>
        </p:spPr>
        <p:txBody>
          <a:bodyPr wrap="square" rtlCol="0">
            <a:spAutoFit/>
          </a:bodyPr>
          <a:lstStyle/>
          <a:p>
            <a:r>
              <a:rPr lang="en-GB" sz="2400" b="1" dirty="0">
                <a:latin typeface="Calibri" panose="020F0502020204030204" pitchFamily="34" charset="0"/>
                <a:cs typeface="Calibri" panose="020F0502020204030204" pitchFamily="34" charset="0"/>
              </a:rPr>
              <a:t>Anxiety UK - 0844 475 774 </a:t>
            </a:r>
            <a:r>
              <a:rPr lang="en-GB" sz="2400" b="1" dirty="0" smtClean="0">
                <a:latin typeface="Calibri" panose="020F0502020204030204" pitchFamily="34" charset="0"/>
                <a:cs typeface="Calibri" panose="020F0502020204030204" pitchFamily="34" charset="0"/>
                <a:hlinkClick r:id="rId4"/>
              </a:rPr>
              <a:t>www.anxietyuk.org.uk</a:t>
            </a:r>
            <a:endParaRPr lang="en-GB" sz="2400" b="1" dirty="0" smtClean="0">
              <a:latin typeface="Calibri" panose="020F0502020204030204" pitchFamily="34" charset="0"/>
              <a:cs typeface="Calibri" panose="020F0502020204030204" pitchFamily="34" charset="0"/>
            </a:endParaRPr>
          </a:p>
          <a:p>
            <a:r>
              <a:rPr lang="en-GB" sz="2400" b="1" dirty="0" err="1" smtClean="0"/>
              <a:t>Childline</a:t>
            </a:r>
            <a:r>
              <a:rPr lang="en-GB" sz="2400" b="1" dirty="0" smtClean="0"/>
              <a:t> </a:t>
            </a:r>
            <a:r>
              <a:rPr lang="en-GB" sz="2400" b="1" dirty="0"/>
              <a:t>- 0800 1111 24 hours a day. Confidential advice for children and young people. </a:t>
            </a:r>
            <a:r>
              <a:rPr lang="en-GB" sz="2400" b="1" dirty="0" smtClean="0">
                <a:hlinkClick r:id="rId5"/>
              </a:rPr>
              <a:t>www.childline.org.uk</a:t>
            </a:r>
            <a:endParaRPr lang="en-GB" sz="2400" b="1" dirty="0" smtClean="0"/>
          </a:p>
          <a:p>
            <a:pPr fontAlgn="base"/>
            <a:r>
              <a:rPr lang="en-GB" sz="2400" b="1" dirty="0"/>
              <a:t>Relate - 0300 100 1234 Relationship support for all ages. </a:t>
            </a:r>
            <a:endParaRPr lang="en-GB" sz="2400" b="1" u="sng" dirty="0">
              <a:solidFill>
                <a:schemeClr val="accent1">
                  <a:lumMod val="75000"/>
                </a:schemeClr>
              </a:solidFill>
            </a:endParaRPr>
          </a:p>
          <a:p>
            <a:pPr fontAlgn="base"/>
            <a:r>
              <a:rPr lang="en-GB" sz="2400" dirty="0">
                <a:hlinkClick r:id="rId6"/>
              </a:rPr>
              <a:t>https://www.relate.org.uk/</a:t>
            </a:r>
            <a:endParaRPr lang="en-GB" sz="2400" b="1" u="sng" dirty="0">
              <a:solidFill>
                <a:schemeClr val="accent1">
                  <a:lumMod val="75000"/>
                </a:schemeClr>
              </a:solidFill>
            </a:endParaRPr>
          </a:p>
          <a:p>
            <a:pPr fontAlgn="base"/>
            <a:r>
              <a:rPr lang="en-GB" sz="2400" b="1" dirty="0"/>
              <a:t>Samaritans - </a:t>
            </a:r>
            <a:r>
              <a:rPr lang="en-GB" sz="2400" b="1" dirty="0" smtClean="0"/>
              <a:t>116. </a:t>
            </a:r>
            <a:r>
              <a:rPr lang="en-GB" sz="2400" b="1" dirty="0"/>
              <a:t>Confidential support for people experiencing feelings of distress or despair </a:t>
            </a:r>
            <a:r>
              <a:rPr lang="en-GB" sz="2400" dirty="0">
                <a:hlinkClick r:id="rId7"/>
              </a:rPr>
              <a:t>https://www.samaritans.org</a:t>
            </a:r>
            <a:r>
              <a:rPr lang="en-GB" sz="2400" dirty="0" smtClean="0">
                <a:hlinkClick r:id="rId7"/>
              </a:rPr>
              <a:t>/</a:t>
            </a:r>
            <a:endParaRPr lang="en-GB" sz="2400" dirty="0" smtClean="0"/>
          </a:p>
          <a:p>
            <a:pPr fontAlgn="base"/>
            <a:r>
              <a:rPr lang="en-GB" sz="2400" b="1" dirty="0" err="1" smtClean="0"/>
              <a:t>YoungMinds</a:t>
            </a:r>
            <a:r>
              <a:rPr lang="en-GB" sz="2400" b="1" dirty="0" smtClean="0"/>
              <a:t> </a:t>
            </a:r>
            <a:r>
              <a:rPr lang="en-GB" sz="2400" b="1" dirty="0"/>
              <a:t>- 0808 802 5544 9.30am - 4pm Monday to Friday. Committed to improving the emotional wellbeing and mental health of children and young people. </a:t>
            </a:r>
            <a:r>
              <a:rPr lang="en-GB" sz="2400" b="1" u="sng" dirty="0">
                <a:hlinkClick r:id="rId8"/>
              </a:rPr>
              <a:t>www.youngminds.org.uk</a:t>
            </a:r>
            <a:endParaRPr lang="en-GB" sz="2400" b="1" u="sng" dirty="0"/>
          </a:p>
          <a:p>
            <a:pPr fontAlgn="base"/>
            <a:r>
              <a:rPr lang="en-GB" sz="2400" b="1" u="sng" dirty="0" err="1"/>
              <a:t>Kooth</a:t>
            </a:r>
            <a:r>
              <a:rPr lang="en-GB" sz="2400" b="1" u="sng" dirty="0"/>
              <a:t>- </a:t>
            </a:r>
            <a:r>
              <a:rPr lang="en-GB" sz="2400" b="1" dirty="0"/>
              <a:t>provider of online mental health services for children, young people and </a:t>
            </a:r>
            <a:r>
              <a:rPr lang="en-GB" sz="2400" b="1" dirty="0" smtClean="0"/>
              <a:t>adults</a:t>
            </a:r>
          </a:p>
          <a:p>
            <a:pPr fontAlgn="base"/>
            <a:r>
              <a:rPr lang="en-GB" sz="2400" b="1" dirty="0">
                <a:solidFill>
                  <a:schemeClr val="tx2">
                    <a:lumMod val="75000"/>
                  </a:schemeClr>
                </a:solidFill>
              </a:rPr>
              <a:t> </a:t>
            </a:r>
            <a:r>
              <a:rPr lang="en-GB" sz="2400" dirty="0">
                <a:hlinkClick r:id="rId9"/>
              </a:rPr>
              <a:t>https://www.kooth.com/</a:t>
            </a:r>
            <a:r>
              <a:rPr lang="en-GB" sz="1600" b="1" dirty="0" smtClean="0">
                <a:solidFill>
                  <a:schemeClr val="tx2">
                    <a:lumMod val="75000"/>
                  </a:schemeClr>
                </a:solidFill>
              </a:rPr>
              <a:t> </a:t>
            </a:r>
            <a:endParaRPr lang="en-GB" sz="1600" b="1" dirty="0">
              <a:solidFill>
                <a:schemeClr val="tx2">
                  <a:lumMod val="75000"/>
                </a:schemeClr>
              </a:solidFill>
            </a:endParaRPr>
          </a:p>
          <a:p>
            <a:endParaRPr lang="en-GB" sz="1600" dirty="0"/>
          </a:p>
          <a:p>
            <a:endParaRPr lang="en-GB" sz="1800" dirty="0">
              <a:latin typeface="Calibri" panose="020F0502020204030204" pitchFamily="34" charset="0"/>
              <a:cs typeface="Calibri" panose="020F0502020204030204" pitchFamily="34" charset="0"/>
            </a:endParaRPr>
          </a:p>
          <a:p>
            <a:endParaRPr lang="en-GB" dirty="0"/>
          </a:p>
        </p:txBody>
      </p:sp>
    </p:spTree>
    <p:extLst>
      <p:ext uri="{BB962C8B-B14F-4D97-AF65-F5344CB8AC3E}">
        <p14:creationId xmlns:p14="http://schemas.microsoft.com/office/powerpoint/2010/main" val="14372668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249" y="111929"/>
            <a:ext cx="9360570" cy="2117558"/>
          </a:xfrm>
          <a:prstGeom prst="rect">
            <a:avLst/>
          </a:prstGeom>
          <a:solidFill>
            <a:schemeClr val="tx2">
              <a:lumMod val="40000"/>
              <a:lumOff val="60000"/>
            </a:schemeClr>
          </a:solidFill>
          <a:effectLst>
            <a:innerShdw blurRad="63500" dist="50800" dir="13500000">
              <a:prstClr val="black">
                <a:alpha val="50000"/>
              </a:prstClr>
            </a:innerShdw>
          </a:effectLst>
        </p:spPr>
        <p:txBody>
          <a:bodyPr wrap="square" rtlCol="0">
            <a:spAutoFit/>
          </a:bodyPr>
          <a:lstStyle/>
          <a:p>
            <a:endParaRPr lang="en-GB" dirty="0"/>
          </a:p>
        </p:txBody>
      </p:sp>
      <p:sp>
        <p:nvSpPr>
          <p:cNvPr id="2" name="Title 1"/>
          <p:cNvSpPr>
            <a:spLocks noGrp="1"/>
          </p:cNvSpPr>
          <p:nvPr>
            <p:ph type="title"/>
          </p:nvPr>
        </p:nvSpPr>
        <p:spPr>
          <a:xfrm>
            <a:off x="-512347" y="150783"/>
            <a:ext cx="9168062" cy="2056658"/>
          </a:xfrm>
        </p:spPr>
        <p:txBody>
          <a:bodyPr>
            <a:normAutofit/>
          </a:bodyPr>
          <a:lstStyle/>
          <a:p>
            <a:r>
              <a:rPr lang="en-GB" sz="4800" dirty="0" smtClean="0">
                <a:solidFill>
                  <a:schemeClr val="bg1"/>
                </a:solidFill>
                <a:latin typeface="Annes Font" panose="020F0502000000000000" pitchFamily="34" charset="0"/>
              </a:rPr>
              <a:t>KCC Wellbeing  </a:t>
            </a:r>
            <a:endParaRPr lang="en-GB" sz="4800" dirty="0">
              <a:solidFill>
                <a:schemeClr val="bg1"/>
              </a:solidFill>
              <a:latin typeface="Annes Font" panose="020F0502000000000000" pitchFamily="34" charset="0"/>
            </a:endParaRPr>
          </a:p>
        </p:txBody>
      </p:sp>
      <p:pic>
        <p:nvPicPr>
          <p:cNvPr id="5" name="Picture 4"/>
          <p:cNvPicPr>
            <a:picLocks noChangeAspect="1"/>
          </p:cNvPicPr>
          <p:nvPr/>
        </p:nvPicPr>
        <p:blipFill>
          <a:blip r:embed="rId2"/>
          <a:stretch>
            <a:fillRect/>
          </a:stretch>
        </p:blipFill>
        <p:spPr>
          <a:xfrm>
            <a:off x="231106" y="227040"/>
            <a:ext cx="1316204" cy="1316204"/>
          </a:xfrm>
          <a:prstGeom prst="rect">
            <a:avLst/>
          </a:prstGeom>
        </p:spPr>
      </p:pic>
      <p:sp>
        <p:nvSpPr>
          <p:cNvPr id="27" name="TextBox 26"/>
          <p:cNvSpPr txBox="1"/>
          <p:nvPr/>
        </p:nvSpPr>
        <p:spPr>
          <a:xfrm>
            <a:off x="7069037" y="218562"/>
            <a:ext cx="2326410" cy="1169551"/>
          </a:xfrm>
          <a:prstGeom prst="rect">
            <a:avLst/>
          </a:prstGeom>
          <a:noFill/>
          <a:ln w="38100">
            <a:solidFill>
              <a:srgbClr val="0070C0"/>
            </a:solidFill>
          </a:ln>
        </p:spPr>
        <p:txBody>
          <a:bodyPr wrap="square" rtlCol="0">
            <a:spAutoFit/>
          </a:bodyPr>
          <a:lstStyle/>
          <a:p>
            <a:r>
              <a:rPr lang="en-GB" sz="1000" dirty="0"/>
              <a:t>Article 24 (health and health services)</a:t>
            </a:r>
          </a:p>
          <a:p>
            <a:r>
              <a:rPr lang="en-GB" sz="1000" dirty="0"/>
              <a:t>Every child has the right to the best</a:t>
            </a:r>
          </a:p>
          <a:p>
            <a:r>
              <a:rPr lang="en-GB" sz="1000" dirty="0"/>
              <a:t>possible health. Governments must</a:t>
            </a:r>
          </a:p>
          <a:p>
            <a:r>
              <a:rPr lang="en-GB" sz="1000" dirty="0"/>
              <a:t>provide good quality health care, clean environment and education on health</a:t>
            </a:r>
          </a:p>
          <a:p>
            <a:r>
              <a:rPr lang="en-GB" sz="1000" dirty="0"/>
              <a:t>and well-being so that children can </a:t>
            </a:r>
            <a:r>
              <a:rPr lang="en-GB" sz="1000" dirty="0" smtClean="0"/>
              <a:t>stay healthy</a:t>
            </a:r>
            <a:r>
              <a:rPr lang="en-GB" sz="1000" dirty="0"/>
              <a:t>.</a:t>
            </a:r>
          </a:p>
        </p:txBody>
      </p:sp>
      <p:sp>
        <p:nvSpPr>
          <p:cNvPr id="8" name="AutoShape 2" descr="It's Good to Talk - Ore Village Primary Academy &amp; Nurse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1207433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249" y="111929"/>
            <a:ext cx="9360570" cy="2117558"/>
          </a:xfrm>
          <a:prstGeom prst="rect">
            <a:avLst/>
          </a:prstGeom>
          <a:solidFill>
            <a:schemeClr val="tx2">
              <a:lumMod val="40000"/>
              <a:lumOff val="60000"/>
            </a:schemeClr>
          </a:solidFill>
          <a:effectLst>
            <a:innerShdw blurRad="63500" dist="50800" dir="13500000">
              <a:prstClr val="black">
                <a:alpha val="50000"/>
              </a:prstClr>
            </a:innerShdw>
          </a:effectLst>
        </p:spPr>
        <p:txBody>
          <a:bodyPr wrap="square" rtlCol="0">
            <a:spAutoFit/>
          </a:bodyPr>
          <a:lstStyle/>
          <a:p>
            <a:endParaRPr lang="en-GB" dirty="0"/>
          </a:p>
        </p:txBody>
      </p:sp>
      <p:sp>
        <p:nvSpPr>
          <p:cNvPr id="2" name="Title 1"/>
          <p:cNvSpPr>
            <a:spLocks noGrp="1"/>
          </p:cNvSpPr>
          <p:nvPr>
            <p:ph type="title"/>
          </p:nvPr>
        </p:nvSpPr>
        <p:spPr>
          <a:xfrm>
            <a:off x="-512347" y="150783"/>
            <a:ext cx="9168062" cy="2056658"/>
          </a:xfrm>
        </p:spPr>
        <p:txBody>
          <a:bodyPr>
            <a:normAutofit/>
          </a:bodyPr>
          <a:lstStyle/>
          <a:p>
            <a:r>
              <a:rPr lang="en-GB" sz="4800" dirty="0" smtClean="0">
                <a:solidFill>
                  <a:schemeClr val="bg1"/>
                </a:solidFill>
                <a:latin typeface="Annes Font" panose="020F0502000000000000" pitchFamily="34" charset="0"/>
              </a:rPr>
              <a:t>KCC Wellbeing  </a:t>
            </a:r>
            <a:endParaRPr lang="en-GB" sz="4800" dirty="0">
              <a:solidFill>
                <a:schemeClr val="bg1"/>
              </a:solidFill>
              <a:latin typeface="Annes Font" panose="020F0502000000000000" pitchFamily="34" charset="0"/>
            </a:endParaRPr>
          </a:p>
        </p:txBody>
      </p:sp>
      <p:sp>
        <p:nvSpPr>
          <p:cNvPr id="3" name="Content Placeholder 2"/>
          <p:cNvSpPr>
            <a:spLocks noGrp="1"/>
          </p:cNvSpPr>
          <p:nvPr>
            <p:ph idx="1"/>
          </p:nvPr>
        </p:nvSpPr>
        <p:spPr>
          <a:xfrm>
            <a:off x="194363" y="2268341"/>
            <a:ext cx="9164341" cy="7335276"/>
          </a:xfrm>
          <a:solidFill>
            <a:schemeClr val="bg1">
              <a:lumMod val="85000"/>
            </a:schemeClr>
          </a:solidFill>
        </p:spPr>
        <p:txBody>
          <a:bodyPr>
            <a:normAutofit/>
          </a:bodyPr>
          <a:lstStyle/>
          <a:p>
            <a:pPr marL="0" indent="0">
              <a:buNone/>
            </a:pPr>
            <a:r>
              <a:rPr lang="en-GB" sz="2800" dirty="0" smtClean="0"/>
              <a:t>If </a:t>
            </a:r>
            <a:r>
              <a:rPr lang="en-GB" sz="2800" dirty="0"/>
              <a:t>school closures and alarming headlines are making you feel anxious, you are not the only </a:t>
            </a:r>
            <a:r>
              <a:rPr lang="en-GB" sz="2800" dirty="0" smtClean="0"/>
              <a:t>one. In fact</a:t>
            </a:r>
            <a:r>
              <a:rPr lang="en-GB" sz="2800" dirty="0"/>
              <a:t> </a:t>
            </a:r>
            <a:r>
              <a:rPr lang="en-GB" sz="2800" dirty="0" smtClean="0"/>
              <a:t>it is a totally normal reaction. </a:t>
            </a:r>
          </a:p>
          <a:p>
            <a:pPr marL="0" indent="0">
              <a:buNone/>
            </a:pPr>
            <a:endParaRPr lang="en-GB" sz="2800" dirty="0"/>
          </a:p>
          <a:p>
            <a:pPr marL="0" indent="0">
              <a:buNone/>
            </a:pPr>
            <a:r>
              <a:rPr lang="en-GB" sz="2800" dirty="0" smtClean="0"/>
              <a:t>Psychologists </a:t>
            </a:r>
            <a:r>
              <a:rPr lang="en-GB" sz="2800" dirty="0"/>
              <a:t>have long recognized that anxiety is a normal and healthy function that alerts us to threats and helps us take measures to protect </a:t>
            </a:r>
            <a:r>
              <a:rPr lang="en-GB" sz="2800" dirty="0" smtClean="0"/>
              <a:t>ourselves.</a:t>
            </a:r>
          </a:p>
          <a:p>
            <a:pPr marL="0" indent="0">
              <a:buNone/>
            </a:pPr>
            <a:endParaRPr lang="en-GB" sz="2800" dirty="0" smtClean="0"/>
          </a:p>
          <a:p>
            <a:pPr marL="0" indent="0">
              <a:buNone/>
            </a:pPr>
            <a:r>
              <a:rPr lang="en-GB" sz="2800" dirty="0" smtClean="0"/>
              <a:t>If  </a:t>
            </a:r>
            <a:r>
              <a:rPr lang="en-GB" sz="2800" dirty="0"/>
              <a:t>the current news on coronavirus (COVID-19) is making you feel anxious, concerned or </a:t>
            </a:r>
            <a:r>
              <a:rPr lang="en-GB" sz="2800" dirty="0" smtClean="0"/>
              <a:t>stressed</a:t>
            </a:r>
            <a:r>
              <a:rPr lang="en-GB" sz="2800" dirty="0"/>
              <a:t> </a:t>
            </a:r>
            <a:r>
              <a:rPr lang="en-GB" sz="2800" dirty="0" smtClean="0"/>
              <a:t>then we have some ideas for how to help you with your anxiety. </a:t>
            </a:r>
            <a:endParaRPr lang="en-GB" sz="2800" dirty="0"/>
          </a:p>
          <a:p>
            <a:pPr marL="0" indent="0">
              <a:buNone/>
            </a:pPr>
            <a:endParaRPr lang="en-GB" sz="7400" dirty="0" smtClean="0"/>
          </a:p>
          <a:p>
            <a:pPr marL="0" indent="0">
              <a:buNone/>
            </a:pPr>
            <a:endParaRPr lang="en-GB" sz="7400" dirty="0"/>
          </a:p>
          <a:p>
            <a:pPr marL="0" indent="0">
              <a:buNone/>
            </a:pPr>
            <a:endParaRPr lang="en-GB" sz="7400" dirty="0"/>
          </a:p>
          <a:p>
            <a:pPr marL="0" indent="0">
              <a:buNone/>
            </a:pPr>
            <a:endParaRPr lang="en-GB" sz="2400" dirty="0"/>
          </a:p>
        </p:txBody>
      </p:sp>
      <p:pic>
        <p:nvPicPr>
          <p:cNvPr id="5" name="Picture 4"/>
          <p:cNvPicPr>
            <a:picLocks noChangeAspect="1"/>
          </p:cNvPicPr>
          <p:nvPr/>
        </p:nvPicPr>
        <p:blipFill>
          <a:blip r:embed="rId2"/>
          <a:stretch>
            <a:fillRect/>
          </a:stretch>
        </p:blipFill>
        <p:spPr>
          <a:xfrm>
            <a:off x="231106" y="227040"/>
            <a:ext cx="1316204" cy="1316204"/>
          </a:xfrm>
          <a:prstGeom prst="rect">
            <a:avLst/>
          </a:prstGeom>
        </p:spPr>
      </p:pic>
      <p:sp>
        <p:nvSpPr>
          <p:cNvPr id="27" name="TextBox 26"/>
          <p:cNvSpPr txBox="1"/>
          <p:nvPr/>
        </p:nvSpPr>
        <p:spPr>
          <a:xfrm>
            <a:off x="7069037" y="218562"/>
            <a:ext cx="2326410" cy="1169551"/>
          </a:xfrm>
          <a:prstGeom prst="rect">
            <a:avLst/>
          </a:prstGeom>
          <a:noFill/>
          <a:ln w="38100">
            <a:solidFill>
              <a:srgbClr val="0070C0"/>
            </a:solidFill>
          </a:ln>
        </p:spPr>
        <p:txBody>
          <a:bodyPr wrap="square" rtlCol="0">
            <a:spAutoFit/>
          </a:bodyPr>
          <a:lstStyle/>
          <a:p>
            <a:r>
              <a:rPr lang="en-GB" sz="1000" dirty="0"/>
              <a:t>Article 24 (health and health services)</a:t>
            </a:r>
          </a:p>
          <a:p>
            <a:r>
              <a:rPr lang="en-GB" sz="1000" dirty="0"/>
              <a:t>Every child has the right to the best</a:t>
            </a:r>
          </a:p>
          <a:p>
            <a:r>
              <a:rPr lang="en-GB" sz="1000" dirty="0"/>
              <a:t>possible health. Governments must</a:t>
            </a:r>
          </a:p>
          <a:p>
            <a:r>
              <a:rPr lang="en-GB" sz="1000" dirty="0"/>
              <a:t>provide good quality health care, clean environment and education on health</a:t>
            </a:r>
          </a:p>
          <a:p>
            <a:r>
              <a:rPr lang="en-GB" sz="1000" dirty="0"/>
              <a:t>and well-being so that children can </a:t>
            </a:r>
            <a:r>
              <a:rPr lang="en-GB" sz="1000" dirty="0" smtClean="0"/>
              <a:t>stay healthy</a:t>
            </a:r>
            <a:r>
              <a:rPr lang="en-GB" sz="1000" dirty="0"/>
              <a:t>.</a:t>
            </a:r>
          </a:p>
        </p:txBody>
      </p:sp>
      <p:pic>
        <p:nvPicPr>
          <p:cNvPr id="7" name="Picture 6"/>
          <p:cNvPicPr>
            <a:picLocks noChangeAspect="1"/>
          </p:cNvPicPr>
          <p:nvPr/>
        </p:nvPicPr>
        <p:blipFill>
          <a:blip r:embed="rId3"/>
          <a:stretch>
            <a:fillRect/>
          </a:stretch>
        </p:blipFill>
        <p:spPr>
          <a:xfrm>
            <a:off x="6780279" y="6975729"/>
            <a:ext cx="2289667" cy="2289667"/>
          </a:xfrm>
          <a:prstGeom prst="rect">
            <a:avLst/>
          </a:prstGeom>
        </p:spPr>
      </p:pic>
      <p:pic>
        <p:nvPicPr>
          <p:cNvPr id="8" name="Picture 7"/>
          <p:cNvPicPr>
            <a:picLocks noChangeAspect="1"/>
          </p:cNvPicPr>
          <p:nvPr/>
        </p:nvPicPr>
        <p:blipFill>
          <a:blip r:embed="rId4"/>
          <a:stretch>
            <a:fillRect/>
          </a:stretch>
        </p:blipFill>
        <p:spPr>
          <a:xfrm>
            <a:off x="1224003" y="7783679"/>
            <a:ext cx="4681037" cy="4681037"/>
          </a:xfrm>
          <a:prstGeom prst="rect">
            <a:avLst/>
          </a:prstGeom>
        </p:spPr>
      </p:pic>
    </p:spTree>
    <p:extLst>
      <p:ext uri="{BB962C8B-B14F-4D97-AF65-F5344CB8AC3E}">
        <p14:creationId xmlns:p14="http://schemas.microsoft.com/office/powerpoint/2010/main" val="14532211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249" y="111929"/>
            <a:ext cx="9360570" cy="2117558"/>
          </a:xfrm>
          <a:prstGeom prst="rect">
            <a:avLst/>
          </a:prstGeom>
          <a:solidFill>
            <a:schemeClr val="tx2">
              <a:lumMod val="40000"/>
              <a:lumOff val="60000"/>
            </a:schemeClr>
          </a:solidFill>
          <a:effectLst>
            <a:innerShdw blurRad="63500" dist="50800" dir="13500000">
              <a:prstClr val="black">
                <a:alpha val="50000"/>
              </a:prstClr>
            </a:innerShdw>
          </a:effectLst>
        </p:spPr>
        <p:txBody>
          <a:bodyPr wrap="square" rtlCol="0">
            <a:spAutoFit/>
          </a:bodyPr>
          <a:lstStyle/>
          <a:p>
            <a:endParaRPr lang="en-GB" dirty="0"/>
          </a:p>
        </p:txBody>
      </p:sp>
      <p:sp>
        <p:nvSpPr>
          <p:cNvPr id="2" name="Title 1"/>
          <p:cNvSpPr>
            <a:spLocks noGrp="1"/>
          </p:cNvSpPr>
          <p:nvPr>
            <p:ph type="title"/>
          </p:nvPr>
        </p:nvSpPr>
        <p:spPr>
          <a:xfrm>
            <a:off x="-512347" y="150783"/>
            <a:ext cx="9168062" cy="2056658"/>
          </a:xfrm>
        </p:spPr>
        <p:txBody>
          <a:bodyPr>
            <a:normAutofit/>
          </a:bodyPr>
          <a:lstStyle/>
          <a:p>
            <a:r>
              <a:rPr lang="en-GB" sz="4800" dirty="0" smtClean="0">
                <a:solidFill>
                  <a:schemeClr val="bg1"/>
                </a:solidFill>
                <a:latin typeface="Annes Font" panose="020F0502000000000000" pitchFamily="34" charset="0"/>
              </a:rPr>
              <a:t>KCC Wellbeing  </a:t>
            </a:r>
            <a:endParaRPr lang="en-GB" sz="4800" dirty="0">
              <a:solidFill>
                <a:schemeClr val="bg1"/>
              </a:solidFill>
              <a:latin typeface="Annes Font" panose="020F0502000000000000" pitchFamily="34" charset="0"/>
            </a:endParaRPr>
          </a:p>
        </p:txBody>
      </p:sp>
      <p:sp>
        <p:nvSpPr>
          <p:cNvPr id="3" name="Content Placeholder 2"/>
          <p:cNvSpPr>
            <a:spLocks noGrp="1"/>
          </p:cNvSpPr>
          <p:nvPr>
            <p:ph idx="1"/>
          </p:nvPr>
        </p:nvSpPr>
        <p:spPr>
          <a:xfrm>
            <a:off x="194363" y="2268341"/>
            <a:ext cx="9164341" cy="7335276"/>
          </a:xfrm>
          <a:solidFill>
            <a:schemeClr val="bg1">
              <a:lumMod val="85000"/>
            </a:schemeClr>
          </a:solidFill>
        </p:spPr>
        <p:txBody>
          <a:bodyPr>
            <a:normAutofit fontScale="77500" lnSpcReduction="20000"/>
          </a:bodyPr>
          <a:lstStyle/>
          <a:p>
            <a:r>
              <a:rPr lang="en-GB" sz="2800" b="1" u="sng" dirty="0" smtClean="0">
                <a:solidFill>
                  <a:schemeClr val="tx2"/>
                </a:solidFill>
              </a:rPr>
              <a:t>What </a:t>
            </a:r>
            <a:r>
              <a:rPr lang="en-GB" sz="2800" b="1" u="sng" dirty="0">
                <a:solidFill>
                  <a:schemeClr val="tx2"/>
                </a:solidFill>
              </a:rPr>
              <a:t>is anxiety?</a:t>
            </a:r>
          </a:p>
          <a:p>
            <a:r>
              <a:rPr lang="en-GB" sz="2800" b="1" dirty="0">
                <a:solidFill>
                  <a:schemeClr val="tx2"/>
                </a:solidFill>
              </a:rPr>
              <a:t>We all get anxious and worried - especially during times of uncertainty. Anxiety is a natural way of dealing with the dangers around us and can impact the way we feel both emotionally and physically.</a:t>
            </a:r>
          </a:p>
          <a:p>
            <a:endParaRPr lang="en-GB" sz="2800" b="1" dirty="0">
              <a:solidFill>
                <a:schemeClr val="tx2"/>
              </a:solidFill>
            </a:endParaRPr>
          </a:p>
          <a:p>
            <a:r>
              <a:rPr lang="en-GB" sz="2800" b="1" dirty="0">
                <a:solidFill>
                  <a:schemeClr val="tx2"/>
                </a:solidFill>
              </a:rPr>
              <a:t>We might find we are struggling to sleep, being teary, feeling overwhelmed, getting headaches, getting into arguments and just generally feeling stressed. </a:t>
            </a:r>
          </a:p>
          <a:p>
            <a:endParaRPr lang="en-GB" sz="2800" b="1" dirty="0">
              <a:solidFill>
                <a:schemeClr val="tx2"/>
              </a:solidFill>
            </a:endParaRPr>
          </a:p>
          <a:p>
            <a:r>
              <a:rPr lang="en-GB" sz="2800" b="1" u="sng" dirty="0">
                <a:solidFill>
                  <a:schemeClr val="tx2"/>
                </a:solidFill>
                <a:ea typeface="Calibri" panose="020F0502020204030204" pitchFamily="34" charset="0"/>
                <a:cs typeface="Times New Roman" panose="02020603050405020304" pitchFamily="18" charset="0"/>
              </a:rPr>
              <a:t>The science behind anxiety! </a:t>
            </a:r>
          </a:p>
          <a:p>
            <a:pPr marL="0" indent="0">
              <a:buNone/>
            </a:pPr>
            <a:endParaRPr lang="en-GB" sz="2800" dirty="0">
              <a:solidFill>
                <a:schemeClr val="tx2"/>
              </a:solidFill>
            </a:endParaRPr>
          </a:p>
          <a:p>
            <a:r>
              <a:rPr lang="en-GB" sz="2800" b="1" dirty="0">
                <a:solidFill>
                  <a:schemeClr val="tx2"/>
                </a:solidFill>
              </a:rPr>
              <a:t>When we are exposed to a threat our brain springs into action. Specifically a bit of your brain buried behind your ear called the amygdale. This is the bit in our brain that is in charge when we are frightened.</a:t>
            </a:r>
          </a:p>
          <a:p>
            <a:endParaRPr lang="en-GB" sz="2800" b="1" dirty="0">
              <a:solidFill>
                <a:schemeClr val="tx2"/>
              </a:solidFill>
            </a:endParaRPr>
          </a:p>
          <a:p>
            <a:r>
              <a:rPr lang="en-GB" sz="2800" b="1" dirty="0">
                <a:solidFill>
                  <a:schemeClr val="tx2"/>
                </a:solidFill>
              </a:rPr>
              <a:t>Right now for many people this bit of our brain is working overtime. People react in different ways. Maybe through physical signs, stomach upsets, headaches, insomnia, changes to eating, changes to the way we talk. We can become bad at making decisions, absorbing information and generally thinking rationally. So we can see these are ‘normal’ reactions. So what can we do to manage our ‘anxious’ thoughts and feelings. Lets take a look at some suggestions ……</a:t>
            </a:r>
          </a:p>
          <a:p>
            <a:pPr marL="0" indent="0">
              <a:buNone/>
            </a:pPr>
            <a:endParaRPr lang="en-GB" sz="2800" dirty="0"/>
          </a:p>
          <a:p>
            <a:pPr marL="0" indent="0">
              <a:buNone/>
            </a:pPr>
            <a:endParaRPr lang="en-GB" sz="7400" dirty="0" smtClean="0"/>
          </a:p>
          <a:p>
            <a:pPr marL="0" indent="0">
              <a:buNone/>
            </a:pPr>
            <a:endParaRPr lang="en-GB" sz="7400" dirty="0"/>
          </a:p>
          <a:p>
            <a:pPr marL="0" indent="0">
              <a:buNone/>
            </a:pPr>
            <a:endParaRPr lang="en-GB" sz="7400" dirty="0"/>
          </a:p>
          <a:p>
            <a:pPr marL="0" indent="0">
              <a:buNone/>
            </a:pPr>
            <a:endParaRPr lang="en-GB" sz="2400" dirty="0"/>
          </a:p>
        </p:txBody>
      </p:sp>
      <p:pic>
        <p:nvPicPr>
          <p:cNvPr id="5" name="Picture 4"/>
          <p:cNvPicPr>
            <a:picLocks noChangeAspect="1"/>
          </p:cNvPicPr>
          <p:nvPr/>
        </p:nvPicPr>
        <p:blipFill>
          <a:blip r:embed="rId2"/>
          <a:stretch>
            <a:fillRect/>
          </a:stretch>
        </p:blipFill>
        <p:spPr>
          <a:xfrm>
            <a:off x="231106" y="227040"/>
            <a:ext cx="1316204" cy="1316204"/>
          </a:xfrm>
          <a:prstGeom prst="rect">
            <a:avLst/>
          </a:prstGeom>
        </p:spPr>
      </p:pic>
      <p:sp>
        <p:nvSpPr>
          <p:cNvPr id="27" name="TextBox 26"/>
          <p:cNvSpPr txBox="1"/>
          <p:nvPr/>
        </p:nvSpPr>
        <p:spPr>
          <a:xfrm>
            <a:off x="7069037" y="218562"/>
            <a:ext cx="2326410" cy="1169551"/>
          </a:xfrm>
          <a:prstGeom prst="rect">
            <a:avLst/>
          </a:prstGeom>
          <a:noFill/>
          <a:ln w="38100">
            <a:solidFill>
              <a:srgbClr val="0070C0"/>
            </a:solidFill>
          </a:ln>
        </p:spPr>
        <p:txBody>
          <a:bodyPr wrap="square" rtlCol="0">
            <a:spAutoFit/>
          </a:bodyPr>
          <a:lstStyle/>
          <a:p>
            <a:r>
              <a:rPr lang="en-GB" sz="1000" dirty="0"/>
              <a:t>Article 24 (health and health services)</a:t>
            </a:r>
          </a:p>
          <a:p>
            <a:r>
              <a:rPr lang="en-GB" sz="1000" dirty="0"/>
              <a:t>Every child has the right to the best</a:t>
            </a:r>
          </a:p>
          <a:p>
            <a:r>
              <a:rPr lang="en-GB" sz="1000" dirty="0"/>
              <a:t>possible health. Governments must</a:t>
            </a:r>
          </a:p>
          <a:p>
            <a:r>
              <a:rPr lang="en-GB" sz="1000" dirty="0"/>
              <a:t>provide good quality health care, clean environment and education on health</a:t>
            </a:r>
          </a:p>
          <a:p>
            <a:r>
              <a:rPr lang="en-GB" sz="1000" dirty="0"/>
              <a:t>and well-being so that children can </a:t>
            </a:r>
            <a:r>
              <a:rPr lang="en-GB" sz="1000" dirty="0" smtClean="0"/>
              <a:t>stay healthy</a:t>
            </a:r>
            <a:r>
              <a:rPr lang="en-GB" sz="1000" dirty="0"/>
              <a:t>.</a:t>
            </a:r>
          </a:p>
        </p:txBody>
      </p:sp>
      <p:pic>
        <p:nvPicPr>
          <p:cNvPr id="6" name="Picture 5"/>
          <p:cNvPicPr>
            <a:picLocks noChangeAspect="1"/>
          </p:cNvPicPr>
          <p:nvPr/>
        </p:nvPicPr>
        <p:blipFill>
          <a:blip r:embed="rId3"/>
          <a:stretch>
            <a:fillRect/>
          </a:stretch>
        </p:blipFill>
        <p:spPr>
          <a:xfrm>
            <a:off x="435456" y="9408695"/>
            <a:ext cx="3718160" cy="3224463"/>
          </a:xfrm>
          <a:prstGeom prst="rect">
            <a:avLst/>
          </a:prstGeom>
        </p:spPr>
      </p:pic>
    </p:spTree>
    <p:extLst>
      <p:ext uri="{BB962C8B-B14F-4D97-AF65-F5344CB8AC3E}">
        <p14:creationId xmlns:p14="http://schemas.microsoft.com/office/powerpoint/2010/main" val="25455801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249" y="111929"/>
            <a:ext cx="9360570" cy="2117558"/>
          </a:xfrm>
          <a:prstGeom prst="rect">
            <a:avLst/>
          </a:prstGeom>
          <a:solidFill>
            <a:schemeClr val="tx2">
              <a:lumMod val="40000"/>
              <a:lumOff val="60000"/>
            </a:schemeClr>
          </a:solidFill>
          <a:effectLst>
            <a:innerShdw blurRad="63500" dist="50800" dir="13500000">
              <a:prstClr val="black">
                <a:alpha val="50000"/>
              </a:prstClr>
            </a:innerShdw>
          </a:effectLst>
        </p:spPr>
        <p:txBody>
          <a:bodyPr wrap="square" rtlCol="0">
            <a:spAutoFit/>
          </a:bodyPr>
          <a:lstStyle/>
          <a:p>
            <a:endParaRPr lang="en-GB" dirty="0"/>
          </a:p>
        </p:txBody>
      </p:sp>
      <p:sp>
        <p:nvSpPr>
          <p:cNvPr id="2" name="Title 1"/>
          <p:cNvSpPr>
            <a:spLocks noGrp="1"/>
          </p:cNvSpPr>
          <p:nvPr>
            <p:ph type="title"/>
          </p:nvPr>
        </p:nvSpPr>
        <p:spPr>
          <a:xfrm>
            <a:off x="-512347" y="150783"/>
            <a:ext cx="9168062" cy="2056658"/>
          </a:xfrm>
        </p:spPr>
        <p:txBody>
          <a:bodyPr>
            <a:normAutofit/>
          </a:bodyPr>
          <a:lstStyle/>
          <a:p>
            <a:r>
              <a:rPr lang="en-GB" sz="4800" dirty="0" smtClean="0">
                <a:solidFill>
                  <a:schemeClr val="bg1"/>
                </a:solidFill>
                <a:latin typeface="Annes Font" panose="020F0502000000000000" pitchFamily="34" charset="0"/>
              </a:rPr>
              <a:t>KCC Wellbeing  </a:t>
            </a:r>
            <a:endParaRPr lang="en-GB" sz="4800" dirty="0">
              <a:solidFill>
                <a:schemeClr val="bg1"/>
              </a:solidFill>
              <a:latin typeface="Annes Font" panose="020F0502000000000000" pitchFamily="34" charset="0"/>
            </a:endParaRPr>
          </a:p>
        </p:txBody>
      </p:sp>
      <p:sp>
        <p:nvSpPr>
          <p:cNvPr id="3" name="Content Placeholder 2"/>
          <p:cNvSpPr>
            <a:spLocks noGrp="1"/>
          </p:cNvSpPr>
          <p:nvPr>
            <p:ph idx="1"/>
          </p:nvPr>
        </p:nvSpPr>
        <p:spPr>
          <a:xfrm>
            <a:off x="231106" y="2556187"/>
            <a:ext cx="9164341" cy="4566507"/>
          </a:xfrm>
          <a:solidFill>
            <a:schemeClr val="bg1">
              <a:lumMod val="85000"/>
            </a:schemeClr>
          </a:solidFill>
        </p:spPr>
        <p:txBody>
          <a:bodyPr>
            <a:normAutofit/>
          </a:bodyPr>
          <a:lstStyle/>
          <a:p>
            <a:pPr marL="514350" indent="-514350">
              <a:buAutoNum type="arabicPeriod"/>
            </a:pPr>
            <a:r>
              <a:rPr lang="en-GB" sz="3200" dirty="0" smtClean="0"/>
              <a:t>You are not alone</a:t>
            </a:r>
          </a:p>
          <a:p>
            <a:pPr marL="2274251" lvl="3" indent="-514350">
              <a:buAutoNum type="arabicPeriod"/>
            </a:pPr>
            <a:endParaRPr lang="en-GB" sz="1500" dirty="0"/>
          </a:p>
          <a:p>
            <a:pPr marL="0" indent="0">
              <a:buNone/>
            </a:pPr>
            <a:endParaRPr lang="en-GB" sz="3200" dirty="0" smtClean="0"/>
          </a:p>
          <a:p>
            <a:pPr marL="0" indent="0">
              <a:buNone/>
            </a:pPr>
            <a:endParaRPr lang="en-GB" sz="3200" dirty="0" smtClean="0"/>
          </a:p>
          <a:p>
            <a:pPr marL="0" indent="0">
              <a:buNone/>
            </a:pPr>
            <a:endParaRPr lang="en-GB" sz="3200" dirty="0" smtClean="0">
              <a:hlinkClick r:id="rId2"/>
            </a:endParaRPr>
          </a:p>
          <a:p>
            <a:pPr marL="0" indent="0">
              <a:buNone/>
            </a:pPr>
            <a:endParaRPr lang="en-GB" sz="3200" dirty="0">
              <a:hlinkClick r:id="rId2"/>
            </a:endParaRPr>
          </a:p>
          <a:p>
            <a:pPr marL="0" indent="0">
              <a:buNone/>
            </a:pPr>
            <a:endParaRPr lang="en-GB" sz="3200" dirty="0" smtClean="0">
              <a:hlinkClick r:id="rId2"/>
            </a:endParaRPr>
          </a:p>
          <a:p>
            <a:pPr marL="0" indent="0">
              <a:buNone/>
            </a:pPr>
            <a:r>
              <a:rPr lang="en-GB" sz="3200" dirty="0" smtClean="0">
                <a:hlinkClick r:id="rId2"/>
              </a:rPr>
              <a:t>https</a:t>
            </a:r>
            <a:r>
              <a:rPr lang="en-GB" sz="3200" dirty="0">
                <a:hlinkClick r:id="rId2"/>
              </a:rPr>
              <a:t>://www.bbc.co.uk/programmes/p089kss4</a:t>
            </a:r>
            <a:endParaRPr lang="en-GB" sz="3200" dirty="0" smtClean="0"/>
          </a:p>
          <a:p>
            <a:pPr marL="0" indent="0">
              <a:buNone/>
            </a:pPr>
            <a:endParaRPr lang="en-GB" sz="7400" dirty="0"/>
          </a:p>
          <a:p>
            <a:pPr marL="0" indent="0">
              <a:buNone/>
            </a:pPr>
            <a:endParaRPr lang="en-GB" sz="7400" dirty="0"/>
          </a:p>
          <a:p>
            <a:pPr marL="0" indent="0">
              <a:buNone/>
            </a:pPr>
            <a:endParaRPr lang="en-GB" sz="2400" dirty="0"/>
          </a:p>
        </p:txBody>
      </p:sp>
      <p:pic>
        <p:nvPicPr>
          <p:cNvPr id="5" name="Picture 4"/>
          <p:cNvPicPr>
            <a:picLocks noChangeAspect="1"/>
          </p:cNvPicPr>
          <p:nvPr/>
        </p:nvPicPr>
        <p:blipFill>
          <a:blip r:embed="rId3"/>
          <a:stretch>
            <a:fillRect/>
          </a:stretch>
        </p:blipFill>
        <p:spPr>
          <a:xfrm>
            <a:off x="231106" y="227040"/>
            <a:ext cx="1316204" cy="1316204"/>
          </a:xfrm>
          <a:prstGeom prst="rect">
            <a:avLst/>
          </a:prstGeom>
        </p:spPr>
      </p:pic>
      <p:sp>
        <p:nvSpPr>
          <p:cNvPr id="27" name="TextBox 26"/>
          <p:cNvSpPr txBox="1"/>
          <p:nvPr/>
        </p:nvSpPr>
        <p:spPr>
          <a:xfrm>
            <a:off x="7069037" y="218562"/>
            <a:ext cx="2326410" cy="1169551"/>
          </a:xfrm>
          <a:prstGeom prst="rect">
            <a:avLst/>
          </a:prstGeom>
          <a:noFill/>
          <a:ln w="38100">
            <a:solidFill>
              <a:srgbClr val="0070C0"/>
            </a:solidFill>
          </a:ln>
        </p:spPr>
        <p:txBody>
          <a:bodyPr wrap="square" rtlCol="0">
            <a:spAutoFit/>
          </a:bodyPr>
          <a:lstStyle/>
          <a:p>
            <a:r>
              <a:rPr lang="en-GB" sz="1000" dirty="0"/>
              <a:t>Article 24 (health and health services)</a:t>
            </a:r>
          </a:p>
          <a:p>
            <a:r>
              <a:rPr lang="en-GB" sz="1000" dirty="0"/>
              <a:t>Every child has the right to the best</a:t>
            </a:r>
          </a:p>
          <a:p>
            <a:r>
              <a:rPr lang="en-GB" sz="1000" dirty="0"/>
              <a:t>possible health. Governments must</a:t>
            </a:r>
          </a:p>
          <a:p>
            <a:r>
              <a:rPr lang="en-GB" sz="1000" dirty="0"/>
              <a:t>provide good quality health care, clean environment and education on health</a:t>
            </a:r>
          </a:p>
          <a:p>
            <a:r>
              <a:rPr lang="en-GB" sz="1000" dirty="0"/>
              <a:t>and well-being so that children can </a:t>
            </a:r>
            <a:r>
              <a:rPr lang="en-GB" sz="1000" dirty="0" smtClean="0"/>
              <a:t>stay healthy</a:t>
            </a:r>
            <a:r>
              <a:rPr lang="en-GB" sz="1000" dirty="0"/>
              <a:t>.</a:t>
            </a:r>
          </a:p>
        </p:txBody>
      </p:sp>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7310" y="7583950"/>
            <a:ext cx="5767969" cy="4126570"/>
          </a:xfrm>
          <a:prstGeom prst="rect">
            <a:avLst/>
          </a:prstGeom>
        </p:spPr>
      </p:pic>
      <p:pic>
        <p:nvPicPr>
          <p:cNvPr id="7" name="Picture 6"/>
          <p:cNvPicPr>
            <a:picLocks noChangeAspect="1"/>
          </p:cNvPicPr>
          <p:nvPr/>
        </p:nvPicPr>
        <p:blipFill rotWithShape="1">
          <a:blip r:embed="rId5"/>
          <a:srcRect l="-2824" b="11520"/>
          <a:stretch/>
        </p:blipFill>
        <p:spPr>
          <a:xfrm>
            <a:off x="7762253" y="2534141"/>
            <a:ext cx="1633194" cy="1515979"/>
          </a:xfrm>
          <a:prstGeom prst="rect">
            <a:avLst/>
          </a:prstGeom>
        </p:spPr>
      </p:pic>
      <p:sp>
        <p:nvSpPr>
          <p:cNvPr id="9" name="Rectangle 8"/>
          <p:cNvSpPr/>
          <p:nvPr/>
        </p:nvSpPr>
        <p:spPr>
          <a:xfrm>
            <a:off x="229245" y="3804459"/>
            <a:ext cx="9227574" cy="241635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GB" sz="2800" dirty="0">
                <a:solidFill>
                  <a:schemeClr val="tx1"/>
                </a:solidFill>
              </a:rPr>
              <a:t>Young people around the world are experiencing lockdown situations and huge changes to their daily lives. </a:t>
            </a:r>
          </a:p>
          <a:p>
            <a:r>
              <a:rPr lang="en-GB" sz="2800" dirty="0">
                <a:solidFill>
                  <a:schemeClr val="tx1"/>
                </a:solidFill>
              </a:rPr>
              <a:t>Take a look at the clip below and see how other young people are feeling around the world</a:t>
            </a:r>
            <a:endParaRPr lang="en-GB" dirty="0">
              <a:solidFill>
                <a:schemeClr val="tx1"/>
              </a:solidFill>
            </a:endParaRPr>
          </a:p>
        </p:txBody>
      </p:sp>
    </p:spTree>
    <p:extLst>
      <p:ext uri="{BB962C8B-B14F-4D97-AF65-F5344CB8AC3E}">
        <p14:creationId xmlns:p14="http://schemas.microsoft.com/office/powerpoint/2010/main" val="8620793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249" y="111929"/>
            <a:ext cx="9360570" cy="2117558"/>
          </a:xfrm>
          <a:prstGeom prst="rect">
            <a:avLst/>
          </a:prstGeom>
          <a:solidFill>
            <a:schemeClr val="tx2">
              <a:lumMod val="40000"/>
              <a:lumOff val="60000"/>
            </a:schemeClr>
          </a:solidFill>
          <a:effectLst>
            <a:innerShdw blurRad="63500" dist="50800" dir="13500000">
              <a:prstClr val="black">
                <a:alpha val="50000"/>
              </a:prstClr>
            </a:innerShdw>
          </a:effectLst>
        </p:spPr>
        <p:txBody>
          <a:bodyPr wrap="square" rtlCol="0">
            <a:spAutoFit/>
          </a:bodyPr>
          <a:lstStyle/>
          <a:p>
            <a:endParaRPr lang="en-GB" dirty="0"/>
          </a:p>
        </p:txBody>
      </p:sp>
      <p:sp>
        <p:nvSpPr>
          <p:cNvPr id="2" name="Title 1"/>
          <p:cNvSpPr>
            <a:spLocks noGrp="1"/>
          </p:cNvSpPr>
          <p:nvPr>
            <p:ph type="title"/>
          </p:nvPr>
        </p:nvSpPr>
        <p:spPr>
          <a:xfrm>
            <a:off x="-512347" y="150783"/>
            <a:ext cx="9168062" cy="2056658"/>
          </a:xfrm>
        </p:spPr>
        <p:txBody>
          <a:bodyPr>
            <a:normAutofit/>
          </a:bodyPr>
          <a:lstStyle/>
          <a:p>
            <a:r>
              <a:rPr lang="en-GB" sz="4800" dirty="0" smtClean="0">
                <a:solidFill>
                  <a:schemeClr val="bg1"/>
                </a:solidFill>
                <a:latin typeface="Annes Font" panose="020F0502000000000000" pitchFamily="34" charset="0"/>
              </a:rPr>
              <a:t>KCC Wellbeing  </a:t>
            </a:r>
            <a:endParaRPr lang="en-GB" sz="4800" dirty="0">
              <a:solidFill>
                <a:schemeClr val="bg1"/>
              </a:solidFill>
              <a:latin typeface="Annes Font" panose="020F0502000000000000" pitchFamily="34" charset="0"/>
            </a:endParaRPr>
          </a:p>
        </p:txBody>
      </p:sp>
      <p:sp>
        <p:nvSpPr>
          <p:cNvPr id="3" name="Content Placeholder 2"/>
          <p:cNvSpPr>
            <a:spLocks noGrp="1"/>
          </p:cNvSpPr>
          <p:nvPr>
            <p:ph idx="1"/>
          </p:nvPr>
        </p:nvSpPr>
        <p:spPr>
          <a:xfrm>
            <a:off x="231106" y="2556187"/>
            <a:ext cx="9164341" cy="8970066"/>
          </a:xfrm>
          <a:solidFill>
            <a:schemeClr val="bg1">
              <a:lumMod val="85000"/>
            </a:schemeClr>
          </a:solidFill>
        </p:spPr>
        <p:txBody>
          <a:bodyPr>
            <a:normAutofit fontScale="40000" lnSpcReduction="20000"/>
          </a:bodyPr>
          <a:lstStyle/>
          <a:p>
            <a:pPr marL="0" indent="0">
              <a:buNone/>
            </a:pPr>
            <a:r>
              <a:rPr lang="en-GB" sz="7000" dirty="0" smtClean="0"/>
              <a:t>2</a:t>
            </a:r>
            <a:r>
              <a:rPr lang="en-GB" sz="3200" dirty="0" smtClean="0"/>
              <a:t>.</a:t>
            </a:r>
            <a:r>
              <a:rPr lang="en-GB" sz="6700" dirty="0" smtClean="0"/>
              <a:t>Talk </a:t>
            </a:r>
            <a:r>
              <a:rPr lang="en-GB" sz="6700" dirty="0" smtClean="0"/>
              <a:t>to someone about how you feeling</a:t>
            </a:r>
          </a:p>
          <a:p>
            <a:pPr marL="0" indent="0">
              <a:buNone/>
            </a:pPr>
            <a:endParaRPr lang="en-GB" sz="6700" dirty="0" smtClean="0"/>
          </a:p>
          <a:p>
            <a:pPr marL="0" indent="0">
              <a:buNone/>
            </a:pPr>
            <a:r>
              <a:rPr lang="en-GB" sz="6700" dirty="0" smtClean="0"/>
              <a:t>While </a:t>
            </a:r>
            <a:r>
              <a:rPr lang="en-GB" sz="6700" dirty="0"/>
              <a:t>it is normal to feel worried, if you are starting to feel overwhelmed, it’s important to acknowledge your feelings and speak to someone you trust, whether that’s a friend, a family member, a teacher or a helpline</a:t>
            </a:r>
            <a:r>
              <a:rPr lang="en-GB" sz="6700" dirty="0" smtClean="0"/>
              <a:t>.</a:t>
            </a:r>
          </a:p>
          <a:p>
            <a:pPr marL="0" indent="0">
              <a:buNone/>
            </a:pPr>
            <a:endParaRPr lang="en-GB" sz="6700" dirty="0" smtClean="0"/>
          </a:p>
          <a:p>
            <a:pPr marL="0" indent="0">
              <a:buNone/>
            </a:pPr>
            <a:endParaRPr lang="en-GB" sz="6700" dirty="0"/>
          </a:p>
          <a:p>
            <a:pPr marL="0" indent="0">
              <a:buNone/>
            </a:pPr>
            <a:endParaRPr lang="en-GB" sz="6700" dirty="0" smtClean="0"/>
          </a:p>
          <a:p>
            <a:pPr marL="0" indent="0">
              <a:buNone/>
            </a:pPr>
            <a:r>
              <a:rPr lang="en-GB" sz="6700" dirty="0" smtClean="0"/>
              <a:t>3. Get the right facts </a:t>
            </a:r>
          </a:p>
          <a:p>
            <a:pPr marL="0" indent="0">
              <a:buNone/>
            </a:pPr>
            <a:r>
              <a:rPr lang="en-GB" sz="6700" dirty="0"/>
              <a:t>T</a:t>
            </a:r>
            <a:r>
              <a:rPr lang="en-GB" sz="6700" dirty="0" smtClean="0"/>
              <a:t>here </a:t>
            </a:r>
            <a:r>
              <a:rPr lang="en-GB" sz="6700" dirty="0"/>
              <a:t>is a lot of information about the virus out there and false reports can fuel anxiety. Stay on top of what’s happening by using the </a:t>
            </a:r>
            <a:r>
              <a:rPr lang="en-GB" sz="6700" u="sng" dirty="0">
                <a:hlinkClick r:id="rId2" tooltip="gov.uk"/>
              </a:rPr>
              <a:t>government website;</a:t>
            </a:r>
            <a:r>
              <a:rPr lang="en-GB" sz="6700" dirty="0"/>
              <a:t> it is the most up-to-date and reliable source of information. The </a:t>
            </a:r>
            <a:r>
              <a:rPr lang="en-GB" sz="6700" u="sng" dirty="0">
                <a:hlinkClick r:id="rId3"/>
              </a:rPr>
              <a:t>NHS coronavirus page</a:t>
            </a:r>
            <a:r>
              <a:rPr lang="en-GB" sz="6700" dirty="0"/>
              <a:t> can also be useful if you are worried about symptoms or family members</a:t>
            </a:r>
            <a:r>
              <a:rPr lang="en-GB" sz="6700" dirty="0" smtClean="0"/>
              <a:t>.</a:t>
            </a:r>
          </a:p>
          <a:p>
            <a:pPr marL="0" indent="0">
              <a:buNone/>
            </a:pPr>
            <a:endParaRPr lang="en-GB" sz="6700" dirty="0"/>
          </a:p>
          <a:p>
            <a:pPr marL="0" indent="0">
              <a:buNone/>
            </a:pPr>
            <a:endParaRPr lang="en-GB" sz="6700" dirty="0" smtClean="0"/>
          </a:p>
          <a:p>
            <a:pPr marL="0" indent="0">
              <a:buNone/>
            </a:pPr>
            <a:endParaRPr lang="en-GB" sz="6700" dirty="0"/>
          </a:p>
          <a:p>
            <a:pPr marL="0" indent="0">
              <a:buNone/>
            </a:pPr>
            <a:r>
              <a:rPr lang="en-GB" sz="6700" dirty="0" smtClean="0"/>
              <a:t>You </a:t>
            </a:r>
            <a:r>
              <a:rPr lang="en-GB" sz="6700" dirty="0"/>
              <a:t>might see stories or posts on social media that makes you feel anxious. It can be very hard to know whether or not social media posts are true, so try not to rely on updates from </a:t>
            </a:r>
            <a:r>
              <a:rPr lang="en-GB" sz="6700" dirty="0" smtClean="0"/>
              <a:t>these outlets.</a:t>
            </a:r>
            <a:endParaRPr lang="en-GB" sz="6700" dirty="0" smtClean="0"/>
          </a:p>
          <a:p>
            <a:pPr marL="0" indent="0">
              <a:buNone/>
            </a:pPr>
            <a:endParaRPr lang="en-GB" sz="6700" dirty="0"/>
          </a:p>
          <a:p>
            <a:pPr marL="0" indent="0">
              <a:buNone/>
            </a:pPr>
            <a:endParaRPr lang="en-GB" sz="6700" dirty="0"/>
          </a:p>
          <a:p>
            <a:pPr marL="0" indent="0">
              <a:buNone/>
            </a:pPr>
            <a:endParaRPr lang="en-GB" sz="4600" dirty="0"/>
          </a:p>
          <a:p>
            <a:pPr marL="0" indent="0">
              <a:buNone/>
            </a:pPr>
            <a:endParaRPr lang="en-GB" sz="3200" dirty="0" smtClean="0"/>
          </a:p>
          <a:p>
            <a:pPr marL="0" indent="0">
              <a:buNone/>
            </a:pPr>
            <a:endParaRPr lang="en-GB" sz="3200" dirty="0" smtClean="0"/>
          </a:p>
          <a:p>
            <a:pPr marL="2274251" lvl="3" indent="-514350">
              <a:buAutoNum type="arabicPeriod"/>
            </a:pPr>
            <a:endParaRPr lang="en-GB" sz="1500" dirty="0"/>
          </a:p>
          <a:p>
            <a:pPr marL="0" indent="0">
              <a:buNone/>
            </a:pPr>
            <a:endParaRPr lang="en-GB" sz="3200" dirty="0" smtClean="0"/>
          </a:p>
          <a:p>
            <a:pPr marL="0" indent="0">
              <a:buNone/>
            </a:pPr>
            <a:endParaRPr lang="en-GB" sz="3200" dirty="0" smtClean="0"/>
          </a:p>
          <a:p>
            <a:pPr marL="0" indent="0">
              <a:buNone/>
            </a:pPr>
            <a:endParaRPr lang="en-GB" sz="3200" dirty="0" smtClean="0">
              <a:hlinkClick r:id="rId4"/>
            </a:endParaRPr>
          </a:p>
          <a:p>
            <a:pPr marL="0" indent="0">
              <a:buNone/>
            </a:pPr>
            <a:endParaRPr lang="en-GB" sz="3200" dirty="0">
              <a:hlinkClick r:id="rId4"/>
            </a:endParaRPr>
          </a:p>
          <a:p>
            <a:pPr marL="0" indent="0">
              <a:buNone/>
            </a:pPr>
            <a:endParaRPr lang="en-GB" sz="3200" dirty="0" smtClean="0">
              <a:hlinkClick r:id="rId4"/>
            </a:endParaRPr>
          </a:p>
          <a:p>
            <a:pPr marL="0" indent="0">
              <a:buNone/>
            </a:pPr>
            <a:endParaRPr lang="en-GB" sz="7400" dirty="0"/>
          </a:p>
          <a:p>
            <a:pPr marL="0" indent="0">
              <a:buNone/>
            </a:pPr>
            <a:endParaRPr lang="en-GB" sz="7400" dirty="0"/>
          </a:p>
          <a:p>
            <a:pPr marL="0" indent="0">
              <a:buNone/>
            </a:pPr>
            <a:endParaRPr lang="en-GB" sz="2400" dirty="0"/>
          </a:p>
        </p:txBody>
      </p:sp>
      <p:pic>
        <p:nvPicPr>
          <p:cNvPr id="5" name="Picture 4"/>
          <p:cNvPicPr>
            <a:picLocks noChangeAspect="1"/>
          </p:cNvPicPr>
          <p:nvPr/>
        </p:nvPicPr>
        <p:blipFill>
          <a:blip r:embed="rId5"/>
          <a:stretch>
            <a:fillRect/>
          </a:stretch>
        </p:blipFill>
        <p:spPr>
          <a:xfrm>
            <a:off x="231106" y="227040"/>
            <a:ext cx="1316204" cy="1316204"/>
          </a:xfrm>
          <a:prstGeom prst="rect">
            <a:avLst/>
          </a:prstGeom>
        </p:spPr>
      </p:pic>
      <p:sp>
        <p:nvSpPr>
          <p:cNvPr id="27" name="TextBox 26"/>
          <p:cNvSpPr txBox="1"/>
          <p:nvPr/>
        </p:nvSpPr>
        <p:spPr>
          <a:xfrm>
            <a:off x="7069037" y="218562"/>
            <a:ext cx="2326410" cy="1169551"/>
          </a:xfrm>
          <a:prstGeom prst="rect">
            <a:avLst/>
          </a:prstGeom>
          <a:noFill/>
          <a:ln w="38100">
            <a:solidFill>
              <a:srgbClr val="0070C0"/>
            </a:solidFill>
          </a:ln>
        </p:spPr>
        <p:txBody>
          <a:bodyPr wrap="square" rtlCol="0">
            <a:spAutoFit/>
          </a:bodyPr>
          <a:lstStyle/>
          <a:p>
            <a:r>
              <a:rPr lang="en-GB" sz="1000" dirty="0"/>
              <a:t>Article 24 (health and health services)</a:t>
            </a:r>
          </a:p>
          <a:p>
            <a:r>
              <a:rPr lang="en-GB" sz="1000" dirty="0"/>
              <a:t>Every child has the right to the best</a:t>
            </a:r>
          </a:p>
          <a:p>
            <a:r>
              <a:rPr lang="en-GB" sz="1000" dirty="0"/>
              <a:t>possible health. Governments must</a:t>
            </a:r>
          </a:p>
          <a:p>
            <a:r>
              <a:rPr lang="en-GB" sz="1000" dirty="0"/>
              <a:t>provide good quality health care, clean environment and education on health</a:t>
            </a:r>
          </a:p>
          <a:p>
            <a:r>
              <a:rPr lang="en-GB" sz="1000" dirty="0"/>
              <a:t>and well-being so that children can </a:t>
            </a:r>
            <a:r>
              <a:rPr lang="en-GB" sz="1000" dirty="0" smtClean="0"/>
              <a:t>stay healthy</a:t>
            </a:r>
            <a:r>
              <a:rPr lang="en-GB" sz="1000" dirty="0"/>
              <a:t>.</a:t>
            </a:r>
          </a:p>
        </p:txBody>
      </p:sp>
      <p:sp>
        <p:nvSpPr>
          <p:cNvPr id="8" name="AutoShape 2" descr="It's Good to Talk - Ore Village Primary Academy &amp; Nurse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p:cNvPicPr>
            <a:picLocks noChangeAspect="1"/>
          </p:cNvPicPr>
          <p:nvPr/>
        </p:nvPicPr>
        <p:blipFill>
          <a:blip r:embed="rId6"/>
          <a:stretch>
            <a:fillRect/>
          </a:stretch>
        </p:blipFill>
        <p:spPr>
          <a:xfrm>
            <a:off x="8008567" y="4656962"/>
            <a:ext cx="1294295" cy="1660358"/>
          </a:xfrm>
          <a:prstGeom prst="rect">
            <a:avLst/>
          </a:prstGeom>
        </p:spPr>
      </p:pic>
      <p:pic>
        <p:nvPicPr>
          <p:cNvPr id="11" name="Picture 10"/>
          <p:cNvPicPr>
            <a:picLocks noChangeAspect="1"/>
          </p:cNvPicPr>
          <p:nvPr/>
        </p:nvPicPr>
        <p:blipFill>
          <a:blip r:embed="rId7"/>
          <a:stretch>
            <a:fillRect/>
          </a:stretch>
        </p:blipFill>
        <p:spPr>
          <a:xfrm>
            <a:off x="6150087" y="8197886"/>
            <a:ext cx="3152775" cy="1447800"/>
          </a:xfrm>
          <a:prstGeom prst="rect">
            <a:avLst/>
          </a:prstGeom>
        </p:spPr>
      </p:pic>
    </p:spTree>
    <p:extLst>
      <p:ext uri="{BB962C8B-B14F-4D97-AF65-F5344CB8AC3E}">
        <p14:creationId xmlns:p14="http://schemas.microsoft.com/office/powerpoint/2010/main" val="12171978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249" y="111929"/>
            <a:ext cx="9360570" cy="2117558"/>
          </a:xfrm>
          <a:prstGeom prst="rect">
            <a:avLst/>
          </a:prstGeom>
          <a:solidFill>
            <a:schemeClr val="tx2">
              <a:lumMod val="40000"/>
              <a:lumOff val="60000"/>
            </a:schemeClr>
          </a:solidFill>
          <a:effectLst>
            <a:innerShdw blurRad="63500" dist="50800" dir="13500000">
              <a:prstClr val="black">
                <a:alpha val="50000"/>
              </a:prstClr>
            </a:innerShdw>
          </a:effectLst>
        </p:spPr>
        <p:txBody>
          <a:bodyPr wrap="square" rtlCol="0">
            <a:spAutoFit/>
          </a:bodyPr>
          <a:lstStyle/>
          <a:p>
            <a:endParaRPr lang="en-GB" dirty="0"/>
          </a:p>
        </p:txBody>
      </p:sp>
      <p:sp>
        <p:nvSpPr>
          <p:cNvPr id="2" name="Title 1"/>
          <p:cNvSpPr>
            <a:spLocks noGrp="1"/>
          </p:cNvSpPr>
          <p:nvPr>
            <p:ph type="title"/>
          </p:nvPr>
        </p:nvSpPr>
        <p:spPr>
          <a:xfrm>
            <a:off x="-512347" y="150783"/>
            <a:ext cx="9168062" cy="2056658"/>
          </a:xfrm>
        </p:spPr>
        <p:txBody>
          <a:bodyPr>
            <a:normAutofit/>
          </a:bodyPr>
          <a:lstStyle/>
          <a:p>
            <a:r>
              <a:rPr lang="en-GB" sz="4800" dirty="0" smtClean="0">
                <a:solidFill>
                  <a:schemeClr val="bg1"/>
                </a:solidFill>
                <a:latin typeface="Annes Font" panose="020F0502000000000000" pitchFamily="34" charset="0"/>
              </a:rPr>
              <a:t>KCC Wellbeing  </a:t>
            </a:r>
            <a:endParaRPr lang="en-GB" sz="4800" dirty="0">
              <a:solidFill>
                <a:schemeClr val="bg1"/>
              </a:solidFill>
              <a:latin typeface="Annes Font" panose="020F0502000000000000" pitchFamily="34" charset="0"/>
            </a:endParaRPr>
          </a:p>
        </p:txBody>
      </p:sp>
      <p:sp>
        <p:nvSpPr>
          <p:cNvPr id="3" name="Content Placeholder 2"/>
          <p:cNvSpPr>
            <a:spLocks noGrp="1"/>
          </p:cNvSpPr>
          <p:nvPr>
            <p:ph idx="1"/>
          </p:nvPr>
        </p:nvSpPr>
        <p:spPr>
          <a:xfrm>
            <a:off x="231106" y="2556187"/>
            <a:ext cx="9164341" cy="7574402"/>
          </a:xfrm>
          <a:solidFill>
            <a:schemeClr val="bg1">
              <a:lumMod val="85000"/>
            </a:schemeClr>
          </a:solidFill>
        </p:spPr>
        <p:txBody>
          <a:bodyPr>
            <a:normAutofit fontScale="62500" lnSpcReduction="20000"/>
          </a:bodyPr>
          <a:lstStyle/>
          <a:p>
            <a:pPr marL="0" indent="0">
              <a:buNone/>
            </a:pPr>
            <a:r>
              <a:rPr lang="en-GB" sz="3200" dirty="0" smtClean="0"/>
              <a:t> </a:t>
            </a:r>
            <a:endParaRPr lang="en-GB" sz="5100" dirty="0" smtClean="0"/>
          </a:p>
          <a:p>
            <a:pPr marL="0" indent="0">
              <a:buNone/>
            </a:pPr>
            <a:r>
              <a:rPr lang="en-GB" sz="5100" dirty="0" smtClean="0"/>
              <a:t>4. Take a break from the news </a:t>
            </a:r>
          </a:p>
          <a:p>
            <a:pPr marL="0" indent="0">
              <a:buNone/>
            </a:pPr>
            <a:endParaRPr lang="en-GB" sz="3200" dirty="0"/>
          </a:p>
          <a:p>
            <a:r>
              <a:rPr lang="en-GB" sz="3200" dirty="0" smtClean="0"/>
              <a:t> </a:t>
            </a:r>
            <a:r>
              <a:rPr lang="en-GB" dirty="0" smtClean="0"/>
              <a:t>Staying </a:t>
            </a:r>
            <a:r>
              <a:rPr lang="en-GB" dirty="0"/>
              <a:t>informed can make you feel in control but the constant news reports could also become overwhelming. Try to get your information from reputable websites (like those we’ve mentioned </a:t>
            </a:r>
            <a:r>
              <a:rPr lang="en-GB" dirty="0" smtClean="0"/>
              <a:t>before ).</a:t>
            </a:r>
            <a:endParaRPr lang="en-GB" dirty="0"/>
          </a:p>
          <a:p>
            <a:r>
              <a:rPr lang="en-GB" dirty="0"/>
              <a:t>If you do want to read or watch the news, try to limit the amount of time you spend and stick to regular intervals in the </a:t>
            </a:r>
            <a:r>
              <a:rPr lang="en-GB" dirty="0" smtClean="0"/>
              <a:t>days</a:t>
            </a:r>
            <a:endParaRPr lang="en-GB" dirty="0"/>
          </a:p>
          <a:p>
            <a:r>
              <a:rPr lang="en-GB" dirty="0"/>
              <a:t>Do take a break from social media if you feel like the updates are getting too much</a:t>
            </a:r>
            <a:r>
              <a:rPr lang="en-GB" dirty="0" smtClean="0"/>
              <a:t>.</a:t>
            </a:r>
          </a:p>
          <a:p>
            <a:r>
              <a:rPr lang="en-GB" dirty="0" smtClean="0"/>
              <a:t> </a:t>
            </a:r>
            <a:r>
              <a:rPr lang="en-GB" dirty="0"/>
              <a:t>Remember you are in control of what you see on your feed. Take breaks when you do feel like things are getting too much or mute and unfollow accounts that make you feel more worried. For more advice and tips on looking after your mental health on social media, check out </a:t>
            </a:r>
            <a:r>
              <a:rPr lang="en-GB" dirty="0" smtClean="0"/>
              <a:t>the Young Minds</a:t>
            </a:r>
            <a:r>
              <a:rPr lang="en-GB" dirty="0"/>
              <a:t> </a:t>
            </a:r>
            <a:r>
              <a:rPr lang="en-GB" u="sng" dirty="0">
                <a:hlinkClick r:id="rId2" tooltip="Social media and mental health"/>
              </a:rPr>
              <a:t>#</a:t>
            </a:r>
            <a:r>
              <a:rPr lang="en-GB" u="sng" dirty="0" err="1">
                <a:hlinkClick r:id="rId2" tooltip="Social media and mental health"/>
              </a:rPr>
              <a:t>OwnYourFeed</a:t>
            </a:r>
            <a:r>
              <a:rPr lang="en-GB" u="sng" dirty="0">
                <a:hlinkClick r:id="rId2" tooltip="Social media and mental health"/>
              </a:rPr>
              <a:t> campaign.</a:t>
            </a:r>
            <a:endParaRPr lang="en-GB" dirty="0"/>
          </a:p>
          <a:p>
            <a:pPr marL="0" indent="0">
              <a:buNone/>
            </a:pPr>
            <a:endParaRPr lang="en-GB" sz="3200" dirty="0" smtClean="0"/>
          </a:p>
          <a:p>
            <a:pPr marL="2274251" lvl="3" indent="-514350">
              <a:buAutoNum type="arabicPeriod"/>
            </a:pPr>
            <a:endParaRPr lang="en-GB" sz="1500" dirty="0"/>
          </a:p>
          <a:p>
            <a:pPr marL="0" indent="0">
              <a:buNone/>
            </a:pPr>
            <a:endParaRPr lang="en-GB" sz="3200" dirty="0" smtClean="0"/>
          </a:p>
          <a:p>
            <a:pPr marL="0" indent="0">
              <a:buNone/>
            </a:pPr>
            <a:endParaRPr lang="en-GB" sz="3200" dirty="0" smtClean="0"/>
          </a:p>
          <a:p>
            <a:pPr marL="0" indent="0">
              <a:buNone/>
            </a:pPr>
            <a:endParaRPr lang="en-GB" sz="3200" dirty="0" smtClean="0">
              <a:hlinkClick r:id="rId3"/>
            </a:endParaRPr>
          </a:p>
          <a:p>
            <a:pPr marL="0" indent="0">
              <a:buNone/>
            </a:pPr>
            <a:endParaRPr lang="en-GB" sz="3200" dirty="0">
              <a:hlinkClick r:id="rId3"/>
            </a:endParaRPr>
          </a:p>
          <a:p>
            <a:pPr marL="0" indent="0">
              <a:buNone/>
            </a:pPr>
            <a:endParaRPr lang="en-GB" sz="3200" dirty="0" smtClean="0">
              <a:hlinkClick r:id="rId3"/>
            </a:endParaRPr>
          </a:p>
          <a:p>
            <a:pPr marL="0" indent="0">
              <a:buNone/>
            </a:pPr>
            <a:endParaRPr lang="en-GB" sz="7400" dirty="0"/>
          </a:p>
          <a:p>
            <a:pPr marL="0" indent="0">
              <a:buNone/>
            </a:pPr>
            <a:endParaRPr lang="en-GB" sz="7400" dirty="0"/>
          </a:p>
          <a:p>
            <a:pPr marL="0" indent="0">
              <a:buNone/>
            </a:pPr>
            <a:endParaRPr lang="en-GB" sz="2400" dirty="0"/>
          </a:p>
        </p:txBody>
      </p:sp>
      <p:pic>
        <p:nvPicPr>
          <p:cNvPr id="5" name="Picture 4"/>
          <p:cNvPicPr>
            <a:picLocks noChangeAspect="1"/>
          </p:cNvPicPr>
          <p:nvPr/>
        </p:nvPicPr>
        <p:blipFill>
          <a:blip r:embed="rId4"/>
          <a:stretch>
            <a:fillRect/>
          </a:stretch>
        </p:blipFill>
        <p:spPr>
          <a:xfrm>
            <a:off x="231106" y="227040"/>
            <a:ext cx="1316204" cy="1316204"/>
          </a:xfrm>
          <a:prstGeom prst="rect">
            <a:avLst/>
          </a:prstGeom>
        </p:spPr>
      </p:pic>
      <p:sp>
        <p:nvSpPr>
          <p:cNvPr id="27" name="TextBox 26"/>
          <p:cNvSpPr txBox="1"/>
          <p:nvPr/>
        </p:nvSpPr>
        <p:spPr>
          <a:xfrm>
            <a:off x="7069037" y="218562"/>
            <a:ext cx="2326410" cy="1169551"/>
          </a:xfrm>
          <a:prstGeom prst="rect">
            <a:avLst/>
          </a:prstGeom>
          <a:noFill/>
          <a:ln w="38100">
            <a:solidFill>
              <a:srgbClr val="0070C0"/>
            </a:solidFill>
          </a:ln>
        </p:spPr>
        <p:txBody>
          <a:bodyPr wrap="square" rtlCol="0">
            <a:spAutoFit/>
          </a:bodyPr>
          <a:lstStyle/>
          <a:p>
            <a:r>
              <a:rPr lang="en-GB" sz="1000" dirty="0"/>
              <a:t>Article 24 (health and health services)</a:t>
            </a:r>
          </a:p>
          <a:p>
            <a:r>
              <a:rPr lang="en-GB" sz="1000" dirty="0"/>
              <a:t>Every child has the right to the best</a:t>
            </a:r>
          </a:p>
          <a:p>
            <a:r>
              <a:rPr lang="en-GB" sz="1000" dirty="0"/>
              <a:t>possible health. Governments must</a:t>
            </a:r>
          </a:p>
          <a:p>
            <a:r>
              <a:rPr lang="en-GB" sz="1000" dirty="0"/>
              <a:t>provide good quality health care, clean environment and education on health</a:t>
            </a:r>
          </a:p>
          <a:p>
            <a:r>
              <a:rPr lang="en-GB" sz="1000" dirty="0"/>
              <a:t>and well-being so that children can </a:t>
            </a:r>
            <a:r>
              <a:rPr lang="en-GB" sz="1000" dirty="0" smtClean="0"/>
              <a:t>stay healthy</a:t>
            </a:r>
            <a:r>
              <a:rPr lang="en-GB" sz="1000" dirty="0"/>
              <a:t>.</a:t>
            </a:r>
          </a:p>
        </p:txBody>
      </p:sp>
      <p:sp>
        <p:nvSpPr>
          <p:cNvPr id="8" name="AutoShape 2" descr="It's Good to Talk - Ore Village Primary Academy &amp; Nurse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5"/>
          <a:stretch>
            <a:fillRect/>
          </a:stretch>
        </p:blipFill>
        <p:spPr>
          <a:xfrm>
            <a:off x="7069037" y="2485879"/>
            <a:ext cx="1999246" cy="1169627"/>
          </a:xfrm>
          <a:prstGeom prst="rect">
            <a:avLst/>
          </a:prstGeom>
        </p:spPr>
      </p:pic>
      <p:pic>
        <p:nvPicPr>
          <p:cNvPr id="7" name="Picture 6"/>
          <p:cNvPicPr>
            <a:picLocks noChangeAspect="1"/>
          </p:cNvPicPr>
          <p:nvPr/>
        </p:nvPicPr>
        <p:blipFill>
          <a:blip r:embed="rId6"/>
          <a:stretch>
            <a:fillRect/>
          </a:stretch>
        </p:blipFill>
        <p:spPr>
          <a:xfrm>
            <a:off x="307975" y="10200897"/>
            <a:ext cx="3205246" cy="2132946"/>
          </a:xfrm>
          <a:prstGeom prst="rect">
            <a:avLst/>
          </a:prstGeom>
        </p:spPr>
      </p:pic>
    </p:spTree>
    <p:extLst>
      <p:ext uri="{BB962C8B-B14F-4D97-AF65-F5344CB8AC3E}">
        <p14:creationId xmlns:p14="http://schemas.microsoft.com/office/powerpoint/2010/main" val="18601438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249" y="111929"/>
            <a:ext cx="9360570" cy="2117558"/>
          </a:xfrm>
          <a:prstGeom prst="rect">
            <a:avLst/>
          </a:prstGeom>
          <a:solidFill>
            <a:schemeClr val="tx2">
              <a:lumMod val="40000"/>
              <a:lumOff val="60000"/>
            </a:schemeClr>
          </a:solidFill>
          <a:effectLst>
            <a:innerShdw blurRad="63500" dist="50800" dir="13500000">
              <a:prstClr val="black">
                <a:alpha val="50000"/>
              </a:prstClr>
            </a:innerShdw>
          </a:effectLst>
        </p:spPr>
        <p:txBody>
          <a:bodyPr wrap="square" rtlCol="0">
            <a:spAutoFit/>
          </a:bodyPr>
          <a:lstStyle/>
          <a:p>
            <a:endParaRPr lang="en-GB" dirty="0"/>
          </a:p>
        </p:txBody>
      </p:sp>
      <p:sp>
        <p:nvSpPr>
          <p:cNvPr id="2" name="Title 1"/>
          <p:cNvSpPr>
            <a:spLocks noGrp="1"/>
          </p:cNvSpPr>
          <p:nvPr>
            <p:ph type="title"/>
          </p:nvPr>
        </p:nvSpPr>
        <p:spPr>
          <a:xfrm>
            <a:off x="-512347" y="150783"/>
            <a:ext cx="9168062" cy="2056658"/>
          </a:xfrm>
        </p:spPr>
        <p:txBody>
          <a:bodyPr>
            <a:normAutofit/>
          </a:bodyPr>
          <a:lstStyle/>
          <a:p>
            <a:r>
              <a:rPr lang="en-GB" sz="4800" dirty="0" smtClean="0">
                <a:solidFill>
                  <a:schemeClr val="bg1"/>
                </a:solidFill>
                <a:latin typeface="Annes Font" panose="020F0502000000000000" pitchFamily="34" charset="0"/>
              </a:rPr>
              <a:t>KCC Wellbeing  </a:t>
            </a:r>
            <a:endParaRPr lang="en-GB" sz="4800" dirty="0">
              <a:solidFill>
                <a:schemeClr val="bg1"/>
              </a:solidFill>
              <a:latin typeface="Annes Font" panose="020F0502000000000000" pitchFamily="34" charset="0"/>
            </a:endParaRPr>
          </a:p>
        </p:txBody>
      </p:sp>
      <p:sp>
        <p:nvSpPr>
          <p:cNvPr id="3" name="Content Placeholder 2"/>
          <p:cNvSpPr>
            <a:spLocks noGrp="1"/>
          </p:cNvSpPr>
          <p:nvPr>
            <p:ph idx="1"/>
          </p:nvPr>
        </p:nvSpPr>
        <p:spPr>
          <a:xfrm>
            <a:off x="231106" y="2246271"/>
            <a:ext cx="9164341" cy="10242508"/>
          </a:xfrm>
          <a:solidFill>
            <a:schemeClr val="bg1">
              <a:lumMod val="85000"/>
            </a:schemeClr>
          </a:solidFill>
        </p:spPr>
        <p:txBody>
          <a:bodyPr>
            <a:normAutofit/>
          </a:bodyPr>
          <a:lstStyle/>
          <a:p>
            <a:pPr marL="0" indent="0">
              <a:buNone/>
            </a:pPr>
            <a:r>
              <a:rPr lang="en-GB" sz="3200" dirty="0" smtClean="0"/>
              <a:t> 5.Distract yourself with something you enjoy</a:t>
            </a:r>
          </a:p>
          <a:p>
            <a:pPr marL="0" indent="0">
              <a:buNone/>
            </a:pPr>
            <a:r>
              <a:rPr lang="en-GB" sz="2000" dirty="0" smtClean="0"/>
              <a:t> </a:t>
            </a:r>
            <a:r>
              <a:rPr lang="en-GB" sz="2400" dirty="0"/>
              <a:t>T</a:t>
            </a:r>
            <a:r>
              <a:rPr lang="en-GB" sz="2400" dirty="0" smtClean="0"/>
              <a:t>ry to plan some activities that you enjoy and which will take your mind off things, whether that's texting or face-timing a friend, watching a film, reading a book or going for a walk. You can find the latest government guidance on leaving your home </a:t>
            </a:r>
            <a:r>
              <a:rPr lang="en-GB" sz="2400" u="sng" dirty="0" smtClean="0">
                <a:hlinkClick r:id="rId2"/>
              </a:rPr>
              <a:t>here</a:t>
            </a:r>
            <a:r>
              <a:rPr lang="en-GB" dirty="0" smtClean="0"/>
              <a:t>.</a:t>
            </a:r>
            <a:endParaRPr lang="en-GB" sz="3200" dirty="0" smtClean="0"/>
          </a:p>
          <a:p>
            <a:pPr marL="0" indent="0">
              <a:buNone/>
            </a:pPr>
            <a:endParaRPr lang="en-GB" sz="3200" dirty="0" smtClean="0"/>
          </a:p>
          <a:p>
            <a:pPr marL="0" indent="0">
              <a:buNone/>
            </a:pPr>
            <a:endParaRPr lang="en-GB" sz="3200" dirty="0" smtClean="0">
              <a:hlinkClick r:id="rId3"/>
            </a:endParaRPr>
          </a:p>
          <a:p>
            <a:pPr marL="0" indent="0">
              <a:buNone/>
            </a:pPr>
            <a:endParaRPr lang="en-GB" sz="3200" dirty="0">
              <a:hlinkClick r:id="rId3"/>
            </a:endParaRPr>
          </a:p>
          <a:p>
            <a:pPr marL="0" indent="0">
              <a:buNone/>
            </a:pPr>
            <a:endParaRPr lang="en-GB" sz="3200" dirty="0" smtClean="0">
              <a:hlinkClick r:id="rId3"/>
            </a:endParaRPr>
          </a:p>
          <a:p>
            <a:pPr marL="0" indent="0">
              <a:buNone/>
            </a:pPr>
            <a:endParaRPr lang="en-GB" sz="7400" dirty="0"/>
          </a:p>
          <a:p>
            <a:pPr marL="0" indent="0">
              <a:buNone/>
            </a:pPr>
            <a:endParaRPr lang="en-GB" sz="7400" dirty="0"/>
          </a:p>
          <a:p>
            <a:pPr marL="0" indent="0">
              <a:buNone/>
            </a:pPr>
            <a:endParaRPr lang="en-GB" sz="2400" dirty="0"/>
          </a:p>
        </p:txBody>
      </p:sp>
      <p:pic>
        <p:nvPicPr>
          <p:cNvPr id="5" name="Picture 4"/>
          <p:cNvPicPr>
            <a:picLocks noChangeAspect="1"/>
          </p:cNvPicPr>
          <p:nvPr/>
        </p:nvPicPr>
        <p:blipFill>
          <a:blip r:embed="rId4"/>
          <a:stretch>
            <a:fillRect/>
          </a:stretch>
        </p:blipFill>
        <p:spPr>
          <a:xfrm>
            <a:off x="231106" y="227040"/>
            <a:ext cx="1316204" cy="1316204"/>
          </a:xfrm>
          <a:prstGeom prst="rect">
            <a:avLst/>
          </a:prstGeom>
        </p:spPr>
      </p:pic>
      <p:sp>
        <p:nvSpPr>
          <p:cNvPr id="27" name="TextBox 26"/>
          <p:cNvSpPr txBox="1"/>
          <p:nvPr/>
        </p:nvSpPr>
        <p:spPr>
          <a:xfrm>
            <a:off x="7069037" y="218562"/>
            <a:ext cx="2326410" cy="1169551"/>
          </a:xfrm>
          <a:prstGeom prst="rect">
            <a:avLst/>
          </a:prstGeom>
          <a:noFill/>
          <a:ln w="38100">
            <a:solidFill>
              <a:srgbClr val="0070C0"/>
            </a:solidFill>
          </a:ln>
        </p:spPr>
        <p:txBody>
          <a:bodyPr wrap="square" rtlCol="0">
            <a:spAutoFit/>
          </a:bodyPr>
          <a:lstStyle/>
          <a:p>
            <a:r>
              <a:rPr lang="en-GB" sz="1000" dirty="0"/>
              <a:t>Article 24 (health and health services)</a:t>
            </a:r>
          </a:p>
          <a:p>
            <a:r>
              <a:rPr lang="en-GB" sz="1000" dirty="0"/>
              <a:t>Every child has the right to the best</a:t>
            </a:r>
          </a:p>
          <a:p>
            <a:r>
              <a:rPr lang="en-GB" sz="1000" dirty="0"/>
              <a:t>possible health. Governments must</a:t>
            </a:r>
          </a:p>
          <a:p>
            <a:r>
              <a:rPr lang="en-GB" sz="1000" dirty="0"/>
              <a:t>provide good quality health care, clean environment and education on health</a:t>
            </a:r>
          </a:p>
          <a:p>
            <a:r>
              <a:rPr lang="en-GB" sz="1000" dirty="0"/>
              <a:t>and well-being so that children can </a:t>
            </a:r>
            <a:r>
              <a:rPr lang="en-GB" sz="1000" dirty="0" smtClean="0"/>
              <a:t>stay healthy</a:t>
            </a:r>
            <a:r>
              <a:rPr lang="en-GB" sz="1000" dirty="0"/>
              <a:t>.</a:t>
            </a:r>
          </a:p>
        </p:txBody>
      </p:sp>
      <p:sp>
        <p:nvSpPr>
          <p:cNvPr id="8" name="AutoShape 2" descr="It's Good to Talk - Ore Village Primary Academy &amp; Nurse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0" name="Picture 2" descr="50 Ways to Take a Break, and the Essential First Step of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1153" y="4546123"/>
            <a:ext cx="6830762" cy="7759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2624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249" y="111929"/>
            <a:ext cx="9360570" cy="2117558"/>
          </a:xfrm>
          <a:prstGeom prst="rect">
            <a:avLst/>
          </a:prstGeom>
          <a:solidFill>
            <a:schemeClr val="tx2">
              <a:lumMod val="40000"/>
              <a:lumOff val="60000"/>
            </a:schemeClr>
          </a:solidFill>
          <a:effectLst>
            <a:innerShdw blurRad="63500" dist="50800" dir="13500000">
              <a:prstClr val="black">
                <a:alpha val="50000"/>
              </a:prstClr>
            </a:innerShdw>
          </a:effectLst>
        </p:spPr>
        <p:txBody>
          <a:bodyPr wrap="square" rtlCol="0">
            <a:spAutoFit/>
          </a:bodyPr>
          <a:lstStyle/>
          <a:p>
            <a:endParaRPr lang="en-GB" dirty="0"/>
          </a:p>
        </p:txBody>
      </p:sp>
      <p:sp>
        <p:nvSpPr>
          <p:cNvPr id="2" name="Title 1"/>
          <p:cNvSpPr>
            <a:spLocks noGrp="1"/>
          </p:cNvSpPr>
          <p:nvPr>
            <p:ph type="title"/>
          </p:nvPr>
        </p:nvSpPr>
        <p:spPr>
          <a:xfrm>
            <a:off x="-512347" y="150783"/>
            <a:ext cx="9168062" cy="2056658"/>
          </a:xfrm>
        </p:spPr>
        <p:txBody>
          <a:bodyPr>
            <a:normAutofit/>
          </a:bodyPr>
          <a:lstStyle/>
          <a:p>
            <a:r>
              <a:rPr lang="en-GB" sz="4800" dirty="0" smtClean="0">
                <a:solidFill>
                  <a:schemeClr val="bg1"/>
                </a:solidFill>
                <a:latin typeface="Annes Font" panose="020F0502000000000000" pitchFamily="34" charset="0"/>
              </a:rPr>
              <a:t>KCC Wellbeing  </a:t>
            </a:r>
            <a:endParaRPr lang="en-GB" sz="4800" dirty="0">
              <a:solidFill>
                <a:schemeClr val="bg1"/>
              </a:solidFill>
              <a:latin typeface="Annes Font" panose="020F0502000000000000" pitchFamily="34" charset="0"/>
            </a:endParaRPr>
          </a:p>
        </p:txBody>
      </p:sp>
      <p:sp>
        <p:nvSpPr>
          <p:cNvPr id="3" name="Content Placeholder 2"/>
          <p:cNvSpPr>
            <a:spLocks noGrp="1"/>
          </p:cNvSpPr>
          <p:nvPr>
            <p:ph idx="1"/>
          </p:nvPr>
        </p:nvSpPr>
        <p:spPr>
          <a:xfrm>
            <a:off x="231106" y="2360183"/>
            <a:ext cx="9164341" cy="10242508"/>
          </a:xfrm>
          <a:solidFill>
            <a:schemeClr val="bg1">
              <a:lumMod val="85000"/>
            </a:schemeClr>
          </a:solidFill>
        </p:spPr>
        <p:txBody>
          <a:bodyPr>
            <a:normAutofit/>
          </a:bodyPr>
          <a:lstStyle/>
          <a:p>
            <a:pPr marL="0" indent="0">
              <a:buNone/>
            </a:pPr>
            <a:r>
              <a:rPr lang="en-GB" sz="3200" dirty="0" smtClean="0"/>
              <a:t> 6. Plan your time </a:t>
            </a:r>
          </a:p>
          <a:p>
            <a:pPr marL="0" indent="0">
              <a:buNone/>
            </a:pPr>
            <a:r>
              <a:rPr lang="en-GB" sz="2200" dirty="0" smtClean="0"/>
              <a:t>We </a:t>
            </a:r>
            <a:r>
              <a:rPr lang="en-GB" sz="2200" dirty="0"/>
              <a:t>understand that this </a:t>
            </a:r>
            <a:r>
              <a:rPr lang="en-GB" sz="2200" dirty="0" smtClean="0"/>
              <a:t>is a very different time for you </a:t>
            </a:r>
            <a:r>
              <a:rPr lang="en-GB" sz="2200" dirty="0"/>
              <a:t>but try to think of this as a chance to live in a different way for a while</a:t>
            </a:r>
            <a:r>
              <a:rPr lang="en-GB" sz="2200" dirty="0" smtClean="0"/>
              <a:t>.</a:t>
            </a:r>
          </a:p>
          <a:p>
            <a:pPr marL="0" indent="0">
              <a:buNone/>
            </a:pPr>
            <a:r>
              <a:rPr lang="en-GB" sz="2200" dirty="0" smtClean="0"/>
              <a:t>Think </a:t>
            </a:r>
            <a:r>
              <a:rPr lang="en-GB" sz="2200" dirty="0"/>
              <a:t>about what you might want to do during this time, how you will stay connected and how you </a:t>
            </a:r>
            <a:r>
              <a:rPr lang="en-GB" sz="2200" dirty="0" smtClean="0"/>
              <a:t>will </a:t>
            </a:r>
            <a:r>
              <a:rPr lang="en-GB" sz="2200" dirty="0"/>
              <a:t>prioritise your </a:t>
            </a:r>
            <a:r>
              <a:rPr lang="en-GB" sz="2200" dirty="0" smtClean="0"/>
              <a:t>wellbeing</a:t>
            </a:r>
          </a:p>
          <a:p>
            <a:pPr marL="0" indent="0">
              <a:buNone/>
            </a:pPr>
            <a:r>
              <a:rPr lang="en-GB" sz="2200" dirty="0"/>
              <a:t>Maintaining normal daily routines can make it easier </a:t>
            </a:r>
            <a:r>
              <a:rPr lang="en-GB" sz="2200" dirty="0" smtClean="0"/>
              <a:t>for us to  </a:t>
            </a:r>
            <a:r>
              <a:rPr lang="en-GB" sz="2200" dirty="0"/>
              <a:t>deal with stressful events</a:t>
            </a:r>
          </a:p>
          <a:p>
            <a:pPr marL="0" indent="0">
              <a:buNone/>
            </a:pPr>
            <a:r>
              <a:rPr lang="en-GB" sz="2200" dirty="0" smtClean="0"/>
              <a:t>Planning </a:t>
            </a:r>
            <a:r>
              <a:rPr lang="en-GB" sz="2200" dirty="0"/>
              <a:t>might help reduce any anxiety or troubling thoughts. With so much uncertainty in the news, creating a routine you stick to can really help maintain a sense of structure and normality</a:t>
            </a:r>
            <a:r>
              <a:rPr lang="en-GB" sz="2200" dirty="0" smtClean="0"/>
              <a:t>.</a:t>
            </a:r>
          </a:p>
          <a:p>
            <a:pPr marL="0" indent="0">
              <a:buNone/>
            </a:pPr>
            <a:r>
              <a:rPr lang="en-GB" sz="2200" dirty="0"/>
              <a:t>Maintain your routine as much as possible by getting up in the morning and going to bed at the same time. Eating regular meals and staying hydrated will help also, as well as taking breaks throughout the day to talk to someone or </a:t>
            </a:r>
            <a:r>
              <a:rPr lang="en-GB" sz="2200" dirty="0" smtClean="0"/>
              <a:t>do something you enjoy. </a:t>
            </a:r>
            <a:endParaRPr lang="en-GB" sz="2600" dirty="0"/>
          </a:p>
          <a:p>
            <a:pPr marL="0" indent="0">
              <a:buNone/>
            </a:pPr>
            <a:endParaRPr lang="en-GB" sz="2600" dirty="0">
              <a:hlinkClick r:id="rId2"/>
            </a:endParaRPr>
          </a:p>
          <a:p>
            <a:pPr marL="0" indent="0">
              <a:buNone/>
            </a:pPr>
            <a:endParaRPr lang="en-GB" sz="7400" dirty="0"/>
          </a:p>
          <a:p>
            <a:pPr marL="0" indent="0">
              <a:buNone/>
            </a:pPr>
            <a:endParaRPr lang="en-GB" sz="7400" dirty="0"/>
          </a:p>
          <a:p>
            <a:pPr marL="0" indent="0">
              <a:buNone/>
            </a:pPr>
            <a:endParaRPr lang="en-GB" sz="2400" dirty="0"/>
          </a:p>
        </p:txBody>
      </p:sp>
      <p:pic>
        <p:nvPicPr>
          <p:cNvPr id="5" name="Picture 4"/>
          <p:cNvPicPr>
            <a:picLocks noChangeAspect="1"/>
          </p:cNvPicPr>
          <p:nvPr/>
        </p:nvPicPr>
        <p:blipFill>
          <a:blip r:embed="rId3"/>
          <a:stretch>
            <a:fillRect/>
          </a:stretch>
        </p:blipFill>
        <p:spPr>
          <a:xfrm>
            <a:off x="231106" y="227040"/>
            <a:ext cx="1316204" cy="1316204"/>
          </a:xfrm>
          <a:prstGeom prst="rect">
            <a:avLst/>
          </a:prstGeom>
        </p:spPr>
      </p:pic>
      <p:sp>
        <p:nvSpPr>
          <p:cNvPr id="27" name="TextBox 26"/>
          <p:cNvSpPr txBox="1"/>
          <p:nvPr/>
        </p:nvSpPr>
        <p:spPr>
          <a:xfrm>
            <a:off x="7069037" y="218562"/>
            <a:ext cx="2326410" cy="1169551"/>
          </a:xfrm>
          <a:prstGeom prst="rect">
            <a:avLst/>
          </a:prstGeom>
          <a:noFill/>
          <a:ln w="38100">
            <a:solidFill>
              <a:srgbClr val="0070C0"/>
            </a:solidFill>
          </a:ln>
        </p:spPr>
        <p:txBody>
          <a:bodyPr wrap="square" rtlCol="0">
            <a:spAutoFit/>
          </a:bodyPr>
          <a:lstStyle/>
          <a:p>
            <a:r>
              <a:rPr lang="en-GB" sz="1000" dirty="0"/>
              <a:t>Article 24 (health and health services)</a:t>
            </a:r>
          </a:p>
          <a:p>
            <a:r>
              <a:rPr lang="en-GB" sz="1000" dirty="0"/>
              <a:t>Every child has the right to the best</a:t>
            </a:r>
          </a:p>
          <a:p>
            <a:r>
              <a:rPr lang="en-GB" sz="1000" dirty="0"/>
              <a:t>possible health. Governments must</a:t>
            </a:r>
          </a:p>
          <a:p>
            <a:r>
              <a:rPr lang="en-GB" sz="1000" dirty="0"/>
              <a:t>provide good quality health care, clean environment and education on health</a:t>
            </a:r>
          </a:p>
          <a:p>
            <a:r>
              <a:rPr lang="en-GB" sz="1000" dirty="0"/>
              <a:t>and well-being so that children can </a:t>
            </a:r>
            <a:r>
              <a:rPr lang="en-GB" sz="1000" dirty="0" smtClean="0"/>
              <a:t>stay healthy</a:t>
            </a:r>
            <a:r>
              <a:rPr lang="en-GB" sz="1000" dirty="0"/>
              <a:t>.</a:t>
            </a:r>
          </a:p>
        </p:txBody>
      </p:sp>
      <p:sp>
        <p:nvSpPr>
          <p:cNvPr id="8" name="AutoShape 2" descr="It's Good to Talk - Ore Village Primary Academy &amp; Nurse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rotWithShape="1">
          <a:blip r:embed="rId4"/>
          <a:srcRect b="7127"/>
          <a:stretch/>
        </p:blipFill>
        <p:spPr>
          <a:xfrm>
            <a:off x="6353068" y="8253661"/>
            <a:ext cx="2814931" cy="2815391"/>
          </a:xfrm>
          <a:prstGeom prst="rect">
            <a:avLst/>
          </a:prstGeom>
        </p:spPr>
      </p:pic>
      <p:sp>
        <p:nvSpPr>
          <p:cNvPr id="7" name="Rectangle 6"/>
          <p:cNvSpPr/>
          <p:nvPr/>
        </p:nvSpPr>
        <p:spPr>
          <a:xfrm>
            <a:off x="231106" y="7676145"/>
            <a:ext cx="5659688" cy="451747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sz="2400" dirty="0" smtClean="0">
                <a:solidFill>
                  <a:schemeClr val="tx1"/>
                </a:solidFill>
                <a:hlinkClick r:id="rId2"/>
              </a:rPr>
              <a:t>A good routine helps us to keep our body clock set  so we can get a good rest at the right time</a:t>
            </a:r>
          </a:p>
          <a:p>
            <a:endParaRPr lang="en-GB" sz="2400" dirty="0" smtClean="0">
              <a:solidFill>
                <a:schemeClr val="tx1"/>
              </a:solidFill>
              <a:hlinkClick r:id="rId2"/>
            </a:endParaRPr>
          </a:p>
          <a:p>
            <a:r>
              <a:rPr lang="en-GB" sz="2400" dirty="0" smtClean="0">
                <a:solidFill>
                  <a:schemeClr val="tx1"/>
                </a:solidFill>
                <a:hlinkClick r:id="rId2"/>
              </a:rPr>
              <a:t>It helps us to keep our good habits </a:t>
            </a:r>
          </a:p>
          <a:p>
            <a:endParaRPr lang="en-GB" sz="2400" dirty="0" smtClean="0">
              <a:solidFill>
                <a:schemeClr val="tx1"/>
              </a:solidFill>
              <a:hlinkClick r:id="rId2"/>
            </a:endParaRPr>
          </a:p>
          <a:p>
            <a:r>
              <a:rPr lang="en-GB" sz="2400" dirty="0" smtClean="0">
                <a:solidFill>
                  <a:schemeClr val="tx1"/>
                </a:solidFill>
                <a:hlinkClick r:id="rId2"/>
              </a:rPr>
              <a:t>It can make us  feel less stressed</a:t>
            </a:r>
          </a:p>
          <a:p>
            <a:endParaRPr lang="en-GB" sz="2400" dirty="0" smtClean="0">
              <a:solidFill>
                <a:schemeClr val="tx1"/>
              </a:solidFill>
              <a:hlinkClick r:id="rId2"/>
            </a:endParaRPr>
          </a:p>
          <a:p>
            <a:r>
              <a:rPr lang="en-GB" sz="2400" dirty="0" smtClean="0">
                <a:solidFill>
                  <a:schemeClr val="tx1"/>
                </a:solidFill>
                <a:hlinkClick r:id="rId2"/>
              </a:rPr>
              <a:t>It allows us to build in time for exercise, social time, work and breaks   </a:t>
            </a:r>
            <a:endParaRPr lang="en-GB" sz="2400" dirty="0">
              <a:solidFill>
                <a:schemeClr val="tx1"/>
              </a:solidFill>
              <a:hlinkClick r:id="rId2"/>
            </a:endParaRPr>
          </a:p>
        </p:txBody>
      </p:sp>
    </p:spTree>
    <p:extLst>
      <p:ext uri="{BB962C8B-B14F-4D97-AF65-F5344CB8AC3E}">
        <p14:creationId xmlns:p14="http://schemas.microsoft.com/office/powerpoint/2010/main" val="12871957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249" y="111929"/>
            <a:ext cx="9360570" cy="2117558"/>
          </a:xfrm>
          <a:prstGeom prst="rect">
            <a:avLst/>
          </a:prstGeom>
          <a:solidFill>
            <a:schemeClr val="tx2">
              <a:lumMod val="40000"/>
              <a:lumOff val="60000"/>
            </a:schemeClr>
          </a:solidFill>
          <a:effectLst>
            <a:innerShdw blurRad="63500" dist="50800" dir="13500000">
              <a:prstClr val="black">
                <a:alpha val="50000"/>
              </a:prstClr>
            </a:innerShdw>
          </a:effectLst>
        </p:spPr>
        <p:txBody>
          <a:bodyPr wrap="square" rtlCol="0">
            <a:spAutoFit/>
          </a:bodyPr>
          <a:lstStyle/>
          <a:p>
            <a:endParaRPr lang="en-GB" dirty="0"/>
          </a:p>
        </p:txBody>
      </p:sp>
      <p:sp>
        <p:nvSpPr>
          <p:cNvPr id="2" name="Title 1"/>
          <p:cNvSpPr>
            <a:spLocks noGrp="1"/>
          </p:cNvSpPr>
          <p:nvPr>
            <p:ph type="title"/>
          </p:nvPr>
        </p:nvSpPr>
        <p:spPr>
          <a:xfrm>
            <a:off x="-512347" y="150783"/>
            <a:ext cx="9168062" cy="2056658"/>
          </a:xfrm>
        </p:spPr>
        <p:txBody>
          <a:bodyPr>
            <a:normAutofit/>
          </a:bodyPr>
          <a:lstStyle/>
          <a:p>
            <a:r>
              <a:rPr lang="en-GB" sz="4800" dirty="0" smtClean="0">
                <a:solidFill>
                  <a:schemeClr val="bg1"/>
                </a:solidFill>
                <a:latin typeface="Annes Font" panose="020F0502000000000000" pitchFamily="34" charset="0"/>
              </a:rPr>
              <a:t>KCC Wellbeing  </a:t>
            </a:r>
            <a:endParaRPr lang="en-GB" sz="4800" dirty="0">
              <a:solidFill>
                <a:schemeClr val="bg1"/>
              </a:solidFill>
              <a:latin typeface="Annes Font" panose="020F0502000000000000" pitchFamily="34" charset="0"/>
            </a:endParaRPr>
          </a:p>
        </p:txBody>
      </p:sp>
      <p:sp>
        <p:nvSpPr>
          <p:cNvPr id="3" name="Content Placeholder 2"/>
          <p:cNvSpPr>
            <a:spLocks noGrp="1"/>
          </p:cNvSpPr>
          <p:nvPr>
            <p:ph idx="1"/>
          </p:nvPr>
        </p:nvSpPr>
        <p:spPr>
          <a:xfrm>
            <a:off x="231106" y="2360183"/>
            <a:ext cx="9164341" cy="10242508"/>
          </a:xfrm>
          <a:solidFill>
            <a:schemeClr val="bg1">
              <a:lumMod val="85000"/>
            </a:schemeClr>
          </a:solidFill>
        </p:spPr>
        <p:txBody>
          <a:bodyPr>
            <a:normAutofit/>
          </a:bodyPr>
          <a:lstStyle/>
          <a:p>
            <a:pPr marL="0" indent="0">
              <a:buNone/>
            </a:pPr>
            <a:r>
              <a:rPr lang="en-GB" sz="3200" dirty="0" smtClean="0"/>
              <a:t>7. Make </a:t>
            </a:r>
            <a:r>
              <a:rPr lang="en-GB" sz="3200" dirty="0"/>
              <a:t>sure  you find time in your routine for activities that help you feel calm</a:t>
            </a:r>
            <a:r>
              <a:rPr lang="en-GB" sz="3200" dirty="0" smtClean="0"/>
              <a:t>.</a:t>
            </a:r>
          </a:p>
          <a:p>
            <a:pPr marL="0" indent="0">
              <a:buNone/>
            </a:pPr>
            <a:endParaRPr lang="en-GB" sz="3200" dirty="0" smtClean="0"/>
          </a:p>
          <a:p>
            <a:pPr marL="0" indent="0">
              <a:buNone/>
            </a:pPr>
            <a:r>
              <a:rPr lang="en-GB" sz="3200" dirty="0" smtClean="0"/>
              <a:t>Like </a:t>
            </a:r>
            <a:r>
              <a:rPr lang="en-GB" sz="3200" dirty="0"/>
              <a:t>at any other time, it’s important that you are not only looking after your physical health, but your mental health too. </a:t>
            </a:r>
            <a:endParaRPr lang="en-GB" sz="3200" dirty="0" smtClean="0"/>
          </a:p>
          <a:p>
            <a:pPr marL="0" indent="0">
              <a:buNone/>
            </a:pPr>
            <a:r>
              <a:rPr lang="en-GB" sz="3200" dirty="0" smtClean="0"/>
              <a:t>Think </a:t>
            </a:r>
            <a:r>
              <a:rPr lang="en-GB" sz="3200" dirty="0"/>
              <a:t>about some activities that can help when you are feeling overwhelmed, like breathing techniques, writing down how you feel, playing music or talking to a friend. For some ideas, have a look at </a:t>
            </a:r>
            <a:r>
              <a:rPr lang="en-GB" sz="3200" u="sng" dirty="0">
                <a:hlinkClick r:id="rId2" tooltip="How to make a self-soothe box"/>
              </a:rPr>
              <a:t>how you can make a self-soothe box</a:t>
            </a:r>
            <a:r>
              <a:rPr lang="en-GB" sz="3200" dirty="0"/>
              <a:t>, or these </a:t>
            </a:r>
            <a:r>
              <a:rPr lang="en-GB" sz="3200" u="sng" dirty="0">
                <a:hlinkClick r:id="rId3" tooltip="Four coping techniques for when you feel anxious"/>
              </a:rPr>
              <a:t>coping techniques</a:t>
            </a:r>
            <a:r>
              <a:rPr lang="en-GB" dirty="0"/>
              <a:t>.</a:t>
            </a:r>
            <a:endParaRPr lang="en-GB" sz="3200" dirty="0"/>
          </a:p>
        </p:txBody>
      </p:sp>
      <p:pic>
        <p:nvPicPr>
          <p:cNvPr id="5" name="Picture 4"/>
          <p:cNvPicPr>
            <a:picLocks noChangeAspect="1"/>
          </p:cNvPicPr>
          <p:nvPr/>
        </p:nvPicPr>
        <p:blipFill>
          <a:blip r:embed="rId4"/>
          <a:stretch>
            <a:fillRect/>
          </a:stretch>
        </p:blipFill>
        <p:spPr>
          <a:xfrm>
            <a:off x="231106" y="227040"/>
            <a:ext cx="1316204" cy="1316204"/>
          </a:xfrm>
          <a:prstGeom prst="rect">
            <a:avLst/>
          </a:prstGeom>
        </p:spPr>
      </p:pic>
      <p:sp>
        <p:nvSpPr>
          <p:cNvPr id="27" name="TextBox 26"/>
          <p:cNvSpPr txBox="1"/>
          <p:nvPr/>
        </p:nvSpPr>
        <p:spPr>
          <a:xfrm>
            <a:off x="7069037" y="218562"/>
            <a:ext cx="2326410" cy="1169551"/>
          </a:xfrm>
          <a:prstGeom prst="rect">
            <a:avLst/>
          </a:prstGeom>
          <a:noFill/>
          <a:ln w="38100">
            <a:solidFill>
              <a:srgbClr val="0070C0"/>
            </a:solidFill>
          </a:ln>
        </p:spPr>
        <p:txBody>
          <a:bodyPr wrap="square" rtlCol="0">
            <a:spAutoFit/>
          </a:bodyPr>
          <a:lstStyle/>
          <a:p>
            <a:r>
              <a:rPr lang="en-GB" sz="1000" dirty="0"/>
              <a:t>Article 24 (health and health services)</a:t>
            </a:r>
          </a:p>
          <a:p>
            <a:r>
              <a:rPr lang="en-GB" sz="1000" dirty="0"/>
              <a:t>Every child has the right to the best</a:t>
            </a:r>
          </a:p>
          <a:p>
            <a:r>
              <a:rPr lang="en-GB" sz="1000" dirty="0"/>
              <a:t>possible health. Governments must</a:t>
            </a:r>
          </a:p>
          <a:p>
            <a:r>
              <a:rPr lang="en-GB" sz="1000" dirty="0"/>
              <a:t>provide good quality health care, clean environment and education on health</a:t>
            </a:r>
          </a:p>
          <a:p>
            <a:r>
              <a:rPr lang="en-GB" sz="1000" dirty="0"/>
              <a:t>and well-being so that children can </a:t>
            </a:r>
            <a:r>
              <a:rPr lang="en-GB" sz="1000" dirty="0" smtClean="0"/>
              <a:t>stay healthy</a:t>
            </a:r>
            <a:r>
              <a:rPr lang="en-GB" sz="1000" dirty="0"/>
              <a:t>.</a:t>
            </a:r>
          </a:p>
        </p:txBody>
      </p:sp>
      <p:sp>
        <p:nvSpPr>
          <p:cNvPr id="8" name="AutoShape 2" descr="It's Good to Talk - Ore Village Primary Academy &amp; Nurse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p:cNvPicPr>
            <a:picLocks noChangeAspect="1"/>
          </p:cNvPicPr>
          <p:nvPr/>
        </p:nvPicPr>
        <p:blipFill>
          <a:blip r:embed="rId5"/>
          <a:stretch>
            <a:fillRect/>
          </a:stretch>
        </p:blipFill>
        <p:spPr>
          <a:xfrm>
            <a:off x="460375" y="8724899"/>
            <a:ext cx="2939214" cy="2206671"/>
          </a:xfrm>
          <a:prstGeom prst="rect">
            <a:avLst/>
          </a:prstGeom>
        </p:spPr>
      </p:pic>
      <p:pic>
        <p:nvPicPr>
          <p:cNvPr id="11" name="Picture 10"/>
          <p:cNvPicPr>
            <a:picLocks noChangeAspect="1"/>
          </p:cNvPicPr>
          <p:nvPr/>
        </p:nvPicPr>
        <p:blipFill>
          <a:blip r:embed="rId6"/>
          <a:stretch>
            <a:fillRect/>
          </a:stretch>
        </p:blipFill>
        <p:spPr>
          <a:xfrm>
            <a:off x="6188230" y="8724899"/>
            <a:ext cx="3207217" cy="3386502"/>
          </a:xfrm>
          <a:prstGeom prst="rect">
            <a:avLst/>
          </a:prstGeom>
        </p:spPr>
      </p:pic>
      <p:pic>
        <p:nvPicPr>
          <p:cNvPr id="12" name="Picture 11"/>
          <p:cNvPicPr>
            <a:picLocks noChangeAspect="1"/>
          </p:cNvPicPr>
          <p:nvPr/>
        </p:nvPicPr>
        <p:blipFill>
          <a:blip r:embed="rId7"/>
          <a:stretch>
            <a:fillRect/>
          </a:stretch>
        </p:blipFill>
        <p:spPr>
          <a:xfrm>
            <a:off x="3501940" y="9463225"/>
            <a:ext cx="2622672" cy="3338375"/>
          </a:xfrm>
          <a:prstGeom prst="rect">
            <a:avLst/>
          </a:prstGeom>
        </p:spPr>
      </p:pic>
    </p:spTree>
    <p:extLst>
      <p:ext uri="{BB962C8B-B14F-4D97-AF65-F5344CB8AC3E}">
        <p14:creationId xmlns:p14="http://schemas.microsoft.com/office/powerpoint/2010/main" val="8811424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8B65B12ECCCC4B9590184CA08B419F" ma:contentTypeVersion="10" ma:contentTypeDescription="Create a new document." ma:contentTypeScope="" ma:versionID="0bbe39b4030bed75a84e64943b77e4f5">
  <xsd:schema xmlns:xsd="http://www.w3.org/2001/XMLSchema" xmlns:xs="http://www.w3.org/2001/XMLSchema" xmlns:p="http://schemas.microsoft.com/office/2006/metadata/properties" xmlns:ns2="94912ad1-0ee7-4c74-adb7-0a063d573969" xmlns:ns3="afdd40db-3268-43ee-84f3-3895596f8366" targetNamespace="http://schemas.microsoft.com/office/2006/metadata/properties" ma:root="true" ma:fieldsID="8b00716a60ce7b76c8bb56ecf0aa7a10" ns2:_="" ns3:_="">
    <xsd:import namespace="94912ad1-0ee7-4c74-adb7-0a063d573969"/>
    <xsd:import namespace="afdd40db-3268-43ee-84f3-3895596f836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912ad1-0ee7-4c74-adb7-0a063d5739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fdd40db-3268-43ee-84f3-3895596f836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C5DED3A-0F66-4F30-99C9-42D4C5C813A2}"/>
</file>

<file path=customXml/itemProps2.xml><?xml version="1.0" encoding="utf-8"?>
<ds:datastoreItem xmlns:ds="http://schemas.openxmlformats.org/officeDocument/2006/customXml" ds:itemID="{6B837665-32A3-48D9-8D81-E14E46D62794}"/>
</file>

<file path=customXml/itemProps3.xml><?xml version="1.0" encoding="utf-8"?>
<ds:datastoreItem xmlns:ds="http://schemas.openxmlformats.org/officeDocument/2006/customXml" ds:itemID="{6F33D464-C218-477C-8DD0-F90709019C3A}"/>
</file>

<file path=docProps/app.xml><?xml version="1.0" encoding="utf-8"?>
<Properties xmlns="http://schemas.openxmlformats.org/officeDocument/2006/extended-properties" xmlns:vt="http://schemas.openxmlformats.org/officeDocument/2006/docPropsVTypes">
  <TotalTime>4402</TotalTime>
  <Words>2447</Words>
  <Application>Microsoft Office PowerPoint</Application>
  <PresentationFormat>A3 Paper (297x420 mm)</PresentationFormat>
  <Paragraphs>242</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Annes Font</vt:lpstr>
      <vt:lpstr>Arial</vt:lpstr>
      <vt:lpstr>Calibri</vt:lpstr>
      <vt:lpstr>Times New Roman</vt:lpstr>
      <vt:lpstr>Office Theme</vt:lpstr>
      <vt:lpstr>KCC Wellbeing  </vt:lpstr>
      <vt:lpstr>KCC Wellbeing  </vt:lpstr>
      <vt:lpstr>KCC Wellbeing  </vt:lpstr>
      <vt:lpstr>KCC Wellbeing  </vt:lpstr>
      <vt:lpstr>KCC Wellbeing  </vt:lpstr>
      <vt:lpstr>KCC Wellbeing  </vt:lpstr>
      <vt:lpstr>KCC Wellbeing  </vt:lpstr>
      <vt:lpstr>KCC Wellbeing  </vt:lpstr>
      <vt:lpstr>KCC Wellbeing  </vt:lpstr>
      <vt:lpstr>KCC Wellbeing  </vt:lpstr>
      <vt:lpstr>KCC Wellbeing  </vt:lpstr>
      <vt:lpstr>KCC Wellbeing  </vt:lpstr>
      <vt:lpstr>KCC Wellbeing  </vt:lpstr>
      <vt:lpstr>KCC Wellbeing  </vt:lpstr>
      <vt:lpstr>KCC Wellbeing  Newsletter </vt:lpstr>
      <vt:lpstr>KCC Wellbeing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Lorien Joyce</cp:lastModifiedBy>
  <cp:revision>214</cp:revision>
  <dcterms:created xsi:type="dcterms:W3CDTF">2018-05-31T08:38:43Z</dcterms:created>
  <dcterms:modified xsi:type="dcterms:W3CDTF">2020-04-29T14:03:01Z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0x010100358B65B12ECCCC4B9590184CA08B419F</vt:lpwstr>
  </property>
</Properties>
</file>