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59"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658"/>
    <a:srgbClr val="FFFF66"/>
    <a:srgbClr val="F2A22C"/>
    <a:srgbClr val="27F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F3A1F-5679-07C2-B34E-67C794DC166C}" v="13" dt="2024-07-17T15:49:15.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559B0E-29DB-473C-93DD-B48F0C93990C}" type="datetimeFigureOut">
              <a:rPr lang="en-GB" smtClean="0"/>
              <a:t>17/07/2024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96988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44565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327513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4679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97461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559B0E-29DB-473C-93DD-B48F0C93990C}" type="datetimeFigureOut">
              <a:rPr lang="en-GB" smtClean="0"/>
              <a:t>17/07/2024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24305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559B0E-29DB-473C-93DD-B48F0C93990C}" type="datetimeFigureOut">
              <a:rPr lang="en-GB" smtClean="0"/>
              <a:t>17/07/2024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41794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59B0E-29DB-473C-93DD-B48F0C93990C}" type="datetimeFigureOut">
              <a:rPr lang="en-GB" smtClean="0"/>
              <a:t>17/07/2024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67691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59B0E-29DB-473C-93DD-B48F0C93990C}" type="datetimeFigureOut">
              <a:rPr lang="en-GB" smtClean="0"/>
              <a:t>17/07/2024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34716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59B0E-29DB-473C-93DD-B48F0C93990C}" type="datetimeFigureOut">
              <a:rPr lang="en-GB" smtClean="0"/>
              <a:t>17/07/2024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98057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559B0E-29DB-473C-93DD-B48F0C93990C}" type="datetimeFigureOut">
              <a:rPr lang="en-GB" smtClean="0"/>
              <a:t>17/07/2024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35094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292218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59B0E-29DB-473C-93DD-B48F0C93990C}" type="datetimeFigureOut">
              <a:rPr lang="en-GB" smtClean="0"/>
              <a:t>17/07/2024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2636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559B0E-29DB-473C-93DD-B48F0C93990C}" type="datetimeFigureOut">
              <a:rPr lang="en-GB" smtClean="0"/>
              <a:t>17/07/2024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71269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B559B0E-29DB-473C-93DD-B48F0C93990C}" type="datetimeFigureOut">
              <a:rPr lang="en-GB" smtClean="0"/>
              <a:t>17/07/2024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2278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92851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59B0E-29DB-473C-93DD-B48F0C93990C}" type="datetimeFigureOut">
              <a:rPr lang="en-GB" smtClean="0"/>
              <a:t>17/07/2024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AAFD83-01B2-4D3F-90C6-8AAEC85A5B68}" type="slidenum">
              <a:rPr lang="en-GB" smtClean="0"/>
              <a:t>‹#›</a:t>
            </a:fld>
            <a:endParaRPr lang="en-GB"/>
          </a:p>
        </p:txBody>
      </p:sp>
    </p:spTree>
    <p:extLst>
      <p:ext uri="{BB962C8B-B14F-4D97-AF65-F5344CB8AC3E}">
        <p14:creationId xmlns:p14="http://schemas.microsoft.com/office/powerpoint/2010/main" val="17467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B559B0E-29DB-473C-93DD-B48F0C93990C}" type="datetimeFigureOut">
              <a:rPr lang="en-GB" smtClean="0"/>
              <a:t>17/07/2024</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0AAFD83-01B2-4D3F-90C6-8AAEC85A5B68}" type="slidenum">
              <a:rPr lang="en-GB" smtClean="0"/>
              <a:t>‹#›</a:t>
            </a:fld>
            <a:endParaRPr lang="en-GB"/>
          </a:p>
        </p:txBody>
      </p:sp>
    </p:spTree>
    <p:extLst>
      <p:ext uri="{BB962C8B-B14F-4D97-AF65-F5344CB8AC3E}">
        <p14:creationId xmlns:p14="http://schemas.microsoft.com/office/powerpoint/2010/main" val="161650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1FE05-0831-81D5-0916-8120911FE060}"/>
              </a:ext>
            </a:extLst>
          </p:cNvPr>
          <p:cNvSpPr>
            <a:spLocks noGrp="1"/>
          </p:cNvSpPr>
          <p:nvPr>
            <p:ph type="ctrTitle"/>
          </p:nvPr>
        </p:nvSpPr>
        <p:spPr>
          <a:xfrm>
            <a:off x="1126762" y="1227279"/>
            <a:ext cx="4328819" cy="2509213"/>
          </a:xfrm>
        </p:spPr>
        <p:txBody>
          <a:bodyPr>
            <a:normAutofit/>
          </a:bodyPr>
          <a:lstStyle/>
          <a:p>
            <a:r>
              <a:rPr lang="en-GB"/>
              <a:t>Maths Calculations  Year 5</a:t>
            </a:r>
          </a:p>
        </p:txBody>
      </p:sp>
      <p:sp>
        <p:nvSpPr>
          <p:cNvPr id="3" name="Subtitle 2">
            <a:extLst>
              <a:ext uri="{FF2B5EF4-FFF2-40B4-BE49-F238E27FC236}">
                <a16:creationId xmlns:a16="http://schemas.microsoft.com/office/drawing/2014/main" id="{A31A25E9-4005-18FF-B77F-7449011257FC}"/>
              </a:ext>
            </a:extLst>
          </p:cNvPr>
          <p:cNvSpPr>
            <a:spLocks noGrp="1"/>
          </p:cNvSpPr>
          <p:nvPr>
            <p:ph type="subTitle" idx="1"/>
          </p:nvPr>
        </p:nvSpPr>
        <p:spPr>
          <a:xfrm>
            <a:off x="1126762" y="3812694"/>
            <a:ext cx="4328819" cy="1371599"/>
          </a:xfrm>
        </p:spPr>
        <p:txBody>
          <a:bodyPr>
            <a:normAutofit/>
          </a:bodyPr>
          <a:lstStyle/>
          <a:p>
            <a:r>
              <a:rPr lang="en-GB" cap="none">
                <a:solidFill>
                  <a:schemeClr val="tx1">
                    <a:lumMod val="50000"/>
                    <a:lumOff val="50000"/>
                  </a:schemeClr>
                </a:solidFill>
              </a:rPr>
              <a:t>Methods for teaching the four calculations at St. David’s. </a:t>
            </a:r>
          </a:p>
        </p:txBody>
      </p:sp>
      <p:pic>
        <p:nvPicPr>
          <p:cNvPr id="17" name="Picture 16">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Picture 3">
            <a:extLst>
              <a:ext uri="{FF2B5EF4-FFF2-40B4-BE49-F238E27FC236}">
                <a16:creationId xmlns:a16="http://schemas.microsoft.com/office/drawing/2014/main" id="{B9C86C1B-24E6-0197-FCC9-7473A7068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67539" y="948266"/>
            <a:ext cx="4589245" cy="4743406"/>
          </a:xfrm>
          <a:prstGeom prst="rect">
            <a:avLst/>
          </a:prstGeom>
          <a:noFill/>
        </p:spPr>
      </p:pic>
      <p:pic>
        <p:nvPicPr>
          <p:cNvPr id="15" name="Picture 14">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2764455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game&#10;&#10;Description automatically generated">
            <a:extLst>
              <a:ext uri="{FF2B5EF4-FFF2-40B4-BE49-F238E27FC236}">
                <a16:creationId xmlns:a16="http://schemas.microsoft.com/office/drawing/2014/main" id="{F229B8F1-DE7F-29FD-C9BC-DA2BC304E840}"/>
              </a:ext>
            </a:extLst>
          </p:cNvPr>
          <p:cNvPicPr>
            <a:picLocks noChangeAspect="1"/>
          </p:cNvPicPr>
          <p:nvPr/>
        </p:nvPicPr>
        <p:blipFill>
          <a:blip r:embed="rId2"/>
          <a:stretch>
            <a:fillRect/>
          </a:stretch>
        </p:blipFill>
        <p:spPr>
          <a:xfrm>
            <a:off x="96262" y="1342570"/>
            <a:ext cx="5468046" cy="4826002"/>
          </a:xfrm>
          <a:prstGeom prst="rect">
            <a:avLst/>
          </a:prstGeom>
        </p:spPr>
      </p:pic>
      <p:sp>
        <p:nvSpPr>
          <p:cNvPr id="4" name="TextBox 3">
            <a:extLst>
              <a:ext uri="{FF2B5EF4-FFF2-40B4-BE49-F238E27FC236}">
                <a16:creationId xmlns:a16="http://schemas.microsoft.com/office/drawing/2014/main" id="{68238F5E-B07F-8840-B75B-83BC1A12733A}"/>
              </a:ext>
            </a:extLst>
          </p:cNvPr>
          <p:cNvSpPr txBox="1"/>
          <p:nvPr/>
        </p:nvSpPr>
        <p:spPr>
          <a:xfrm>
            <a:off x="4259125" y="292064"/>
            <a:ext cx="349552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u="sng">
                <a:latin typeface="Arial"/>
                <a:cs typeface="Arial"/>
              </a:rPr>
              <a:t>Multiplication</a:t>
            </a:r>
          </a:p>
        </p:txBody>
      </p:sp>
      <p:sp>
        <p:nvSpPr>
          <p:cNvPr id="5" name="TextBox 4">
            <a:extLst>
              <a:ext uri="{FF2B5EF4-FFF2-40B4-BE49-F238E27FC236}">
                <a16:creationId xmlns:a16="http://schemas.microsoft.com/office/drawing/2014/main" id="{537FA821-2EA9-26D9-E893-EB4252BEFD94}"/>
              </a:ext>
            </a:extLst>
          </p:cNvPr>
          <p:cNvSpPr txBox="1"/>
          <p:nvPr/>
        </p:nvSpPr>
        <p:spPr>
          <a:xfrm>
            <a:off x="5558971" y="1337735"/>
            <a:ext cx="655319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Arial"/>
                <a:cs typeface="Arial"/>
              </a:rPr>
              <a:t>Initially, dienes (base 10)/ place value counters can be used to help understand the place value of two 2-digit numbers being multiplied together. Once they have a good understanding, they can move on to using numbers in the area model. </a:t>
            </a:r>
            <a:endParaRPr lang="en-US" sz="2200" u="sng">
              <a:latin typeface="Arial"/>
              <a:cs typeface="Arial"/>
            </a:endParaRPr>
          </a:p>
          <a:p>
            <a:endParaRPr lang="en-US" sz="2200">
              <a:latin typeface="Arial"/>
              <a:cs typeface="Arial"/>
            </a:endParaRPr>
          </a:p>
          <a:p>
            <a:pPr marL="457200" indent="-457200">
              <a:buAutoNum type="arabicPeriod"/>
            </a:pPr>
            <a:r>
              <a:rPr lang="en-US" sz="2200">
                <a:latin typeface="Arial"/>
                <a:cs typeface="Arial"/>
              </a:rPr>
              <a:t>Partition both two-digit numbers.</a:t>
            </a:r>
          </a:p>
          <a:p>
            <a:pPr marL="457200" indent="-457200">
              <a:buAutoNum type="arabicPeriod"/>
            </a:pPr>
            <a:endParaRPr lang="en-US" sz="2200">
              <a:latin typeface="Arial"/>
              <a:cs typeface="Arial"/>
            </a:endParaRPr>
          </a:p>
          <a:p>
            <a:pPr marL="457200" indent="-457200">
              <a:buAutoNum type="arabicPeriod"/>
            </a:pPr>
            <a:r>
              <a:rPr lang="en-US" sz="2200">
                <a:latin typeface="Arial"/>
                <a:cs typeface="Arial"/>
              </a:rPr>
              <a:t>Next, place the partitioned numbers on the grid.</a:t>
            </a:r>
            <a:endParaRPr lang="en-US"/>
          </a:p>
          <a:p>
            <a:pPr marL="457200" indent="-457200">
              <a:buAutoNum type="arabicPeriod"/>
            </a:pPr>
            <a:endParaRPr lang="en-US" sz="2200">
              <a:latin typeface="Arial"/>
              <a:cs typeface="Arial"/>
            </a:endParaRPr>
          </a:p>
          <a:p>
            <a:pPr marL="457200" indent="-457200">
              <a:buAutoNum type="arabicPeriod"/>
            </a:pPr>
            <a:r>
              <a:rPr lang="en-US" sz="2200">
                <a:latin typeface="Arial"/>
                <a:cs typeface="Arial"/>
              </a:rPr>
              <a:t>Multiply the partitioned numbers.</a:t>
            </a:r>
            <a:endParaRPr lang="en-US"/>
          </a:p>
          <a:p>
            <a:endParaRPr lang="en-US" sz="2200">
              <a:latin typeface="Arial"/>
              <a:cs typeface="Arial"/>
            </a:endParaRPr>
          </a:p>
          <a:p>
            <a:r>
              <a:rPr lang="en-US" sz="2200">
                <a:latin typeface="Arial"/>
                <a:cs typeface="Arial"/>
              </a:rPr>
              <a:t>4.   Add the values together.</a:t>
            </a:r>
          </a:p>
        </p:txBody>
      </p:sp>
    </p:spTree>
    <p:extLst>
      <p:ext uri="{BB962C8B-B14F-4D97-AF65-F5344CB8AC3E}">
        <p14:creationId xmlns:p14="http://schemas.microsoft.com/office/powerpoint/2010/main" val="5815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E7AC7-87D4-3F6B-9535-75B1AB124220}"/>
              </a:ext>
            </a:extLst>
          </p:cNvPr>
          <p:cNvSpPr txBox="1"/>
          <p:nvPr/>
        </p:nvSpPr>
        <p:spPr>
          <a:xfrm>
            <a:off x="2348431" y="166131"/>
            <a:ext cx="7647391"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Multiplication</a:t>
            </a:r>
          </a:p>
          <a:p>
            <a:pPr algn="ctr"/>
            <a:r>
              <a:rPr lang="en-US" sz="2800"/>
              <a:t>Multiplying by a one-digit number</a:t>
            </a:r>
            <a:r>
              <a:rPr lang="en-US" sz="4000"/>
              <a:t> </a:t>
            </a:r>
          </a:p>
        </p:txBody>
      </p:sp>
      <p:pic>
        <p:nvPicPr>
          <p:cNvPr id="5" name="Picture 4" descr="A grid with numbers and letters&#10;&#10;Description automatically generated">
            <a:extLst>
              <a:ext uri="{FF2B5EF4-FFF2-40B4-BE49-F238E27FC236}">
                <a16:creationId xmlns:a16="http://schemas.microsoft.com/office/drawing/2014/main" id="{ACA70E91-2F94-8E76-4941-8B60D2D036E4}"/>
              </a:ext>
            </a:extLst>
          </p:cNvPr>
          <p:cNvPicPr>
            <a:picLocks noChangeAspect="1"/>
          </p:cNvPicPr>
          <p:nvPr/>
        </p:nvPicPr>
        <p:blipFill>
          <a:blip r:embed="rId2"/>
          <a:stretch>
            <a:fillRect/>
          </a:stretch>
        </p:blipFill>
        <p:spPr>
          <a:xfrm>
            <a:off x="7679672" y="1502990"/>
            <a:ext cx="3477745" cy="4546786"/>
          </a:xfrm>
          <a:prstGeom prst="rect">
            <a:avLst/>
          </a:prstGeom>
        </p:spPr>
      </p:pic>
      <p:sp>
        <p:nvSpPr>
          <p:cNvPr id="7" name="TextBox 6">
            <a:extLst>
              <a:ext uri="{FF2B5EF4-FFF2-40B4-BE49-F238E27FC236}">
                <a16:creationId xmlns:a16="http://schemas.microsoft.com/office/drawing/2014/main" id="{D74E378D-8A85-66B9-C0A1-E93DEA5E24CC}"/>
              </a:ext>
            </a:extLst>
          </p:cNvPr>
          <p:cNvSpPr txBox="1"/>
          <p:nvPr/>
        </p:nvSpPr>
        <p:spPr>
          <a:xfrm>
            <a:off x="896825" y="2140502"/>
            <a:ext cx="660079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solidFill>
                  <a:srgbClr val="FF0000"/>
                </a:solidFill>
                <a:latin typeface="Arial"/>
                <a:cs typeface="Arial"/>
              </a:rPr>
              <a:t>4 x 7 ones = 28 ones = 2 tens + 8 ones  (28) </a:t>
            </a:r>
          </a:p>
          <a:p>
            <a:pPr marL="342900" indent="-342900">
              <a:buAutoNum type="arabicPeriod"/>
            </a:pPr>
            <a:endParaRPr lang="en-US" sz="2400">
              <a:latin typeface="Arial"/>
              <a:cs typeface="Arial"/>
            </a:endParaRPr>
          </a:p>
          <a:p>
            <a:pPr marL="342900" indent="-342900">
              <a:buAutoNum type="arabicPeriod"/>
            </a:pPr>
            <a:r>
              <a:rPr lang="en-US" sz="2400">
                <a:solidFill>
                  <a:schemeClr val="tx2"/>
                </a:solidFill>
                <a:latin typeface="Arial"/>
                <a:cs typeface="Arial"/>
              </a:rPr>
              <a:t>4 x 6 tens = 24 tens = 2 hundreds + 4 tens (240)</a:t>
            </a:r>
          </a:p>
          <a:p>
            <a:pPr marL="342900" indent="-342900">
              <a:buAutoNum type="arabicPeriod"/>
            </a:pPr>
            <a:endParaRPr lang="en-US" sz="2400">
              <a:solidFill>
                <a:schemeClr val="accent6"/>
              </a:solidFill>
              <a:latin typeface="Arial"/>
              <a:cs typeface="Arial"/>
            </a:endParaRPr>
          </a:p>
          <a:p>
            <a:pPr marL="342900" indent="-342900">
              <a:buAutoNum type="arabicPeriod"/>
            </a:pPr>
            <a:r>
              <a:rPr lang="en-US" sz="2400">
                <a:solidFill>
                  <a:schemeClr val="accent6"/>
                </a:solidFill>
                <a:latin typeface="Arial"/>
                <a:cs typeface="Arial"/>
              </a:rPr>
              <a:t>4 x 3 hundreds = 12 hundreds = 1 thousand + 2 hundreds (1200) </a:t>
            </a:r>
          </a:p>
          <a:p>
            <a:pPr marL="342900" indent="-342900">
              <a:buAutoNum type="arabicPeriod"/>
            </a:pPr>
            <a:endParaRPr lang="en-US" sz="2400">
              <a:latin typeface="Arial"/>
              <a:cs typeface="Arial"/>
            </a:endParaRPr>
          </a:p>
          <a:p>
            <a:pPr marL="342900" indent="-342900">
              <a:buAutoNum type="arabicPeriod"/>
            </a:pPr>
            <a:r>
              <a:rPr lang="en-US" sz="2400">
                <a:latin typeface="Arial"/>
                <a:cs typeface="Arial"/>
              </a:rPr>
              <a:t>Add them all together </a:t>
            </a:r>
          </a:p>
        </p:txBody>
      </p:sp>
    </p:spTree>
    <p:extLst>
      <p:ext uri="{BB962C8B-B14F-4D97-AF65-F5344CB8AC3E}">
        <p14:creationId xmlns:p14="http://schemas.microsoft.com/office/powerpoint/2010/main" val="349262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4F2C0-1D2F-DFD9-0CAC-A72D48086029}"/>
              </a:ext>
            </a:extLst>
          </p:cNvPr>
          <p:cNvSpPr txBox="1"/>
          <p:nvPr/>
        </p:nvSpPr>
        <p:spPr>
          <a:xfrm>
            <a:off x="2348431" y="166131"/>
            <a:ext cx="764739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Multiplication</a:t>
            </a:r>
          </a:p>
          <a:p>
            <a:pPr algn="ctr"/>
            <a:r>
              <a:rPr lang="en-US" sz="2800"/>
              <a:t>Multiplying by two-digit numbers</a:t>
            </a:r>
            <a:endParaRPr lang="en-US" sz="4000"/>
          </a:p>
        </p:txBody>
      </p:sp>
      <p:pic>
        <p:nvPicPr>
          <p:cNvPr id="6" name="Picture 5" descr="A white paper with black numbers&#10;&#10;Description automatically generated">
            <a:extLst>
              <a:ext uri="{FF2B5EF4-FFF2-40B4-BE49-F238E27FC236}">
                <a16:creationId xmlns:a16="http://schemas.microsoft.com/office/drawing/2014/main" id="{B2C1AF27-2C32-E51E-9F91-11E72198F328}"/>
              </a:ext>
            </a:extLst>
          </p:cNvPr>
          <p:cNvPicPr>
            <a:picLocks noChangeAspect="1"/>
          </p:cNvPicPr>
          <p:nvPr/>
        </p:nvPicPr>
        <p:blipFill>
          <a:blip r:embed="rId2"/>
          <a:stretch>
            <a:fillRect/>
          </a:stretch>
        </p:blipFill>
        <p:spPr>
          <a:xfrm>
            <a:off x="8832476" y="1551175"/>
            <a:ext cx="3144371" cy="4977093"/>
          </a:xfrm>
          <a:prstGeom prst="rect">
            <a:avLst/>
          </a:prstGeom>
        </p:spPr>
      </p:pic>
      <p:sp>
        <p:nvSpPr>
          <p:cNvPr id="7" name="TextBox 6">
            <a:extLst>
              <a:ext uri="{FF2B5EF4-FFF2-40B4-BE49-F238E27FC236}">
                <a16:creationId xmlns:a16="http://schemas.microsoft.com/office/drawing/2014/main" id="{20154A22-9732-2BB1-28C2-B678138A5C8E}"/>
              </a:ext>
            </a:extLst>
          </p:cNvPr>
          <p:cNvSpPr txBox="1"/>
          <p:nvPr/>
        </p:nvSpPr>
        <p:spPr>
          <a:xfrm>
            <a:off x="163606" y="1653988"/>
            <a:ext cx="5936876" cy="489364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2400">
                <a:solidFill>
                  <a:srgbClr val="0C1F32"/>
                </a:solidFill>
                <a:latin typeface="Arial"/>
                <a:cs typeface="Arial"/>
              </a:rPr>
              <a:t> Set the question in the formal method, making sure the digits are aligned. </a:t>
            </a:r>
          </a:p>
          <a:p>
            <a:pPr>
              <a:buFont typeface=""/>
              <a:buAutoNum type="arabicPeriod"/>
            </a:pPr>
            <a:r>
              <a:rPr lang="en-US" sz="2400">
                <a:solidFill>
                  <a:srgbClr val="0C1F32"/>
                </a:solidFill>
                <a:latin typeface="Arial"/>
                <a:cs typeface="Arial"/>
              </a:rPr>
              <a:t> Start the process of multiplication with the ones. Multiply each digit by the number in the ones place, adding any exchanges above the next column. </a:t>
            </a:r>
          </a:p>
          <a:p>
            <a:pPr>
              <a:buAutoNum type="arabicPeriod"/>
            </a:pPr>
            <a:r>
              <a:rPr lang="en-US" sz="2400">
                <a:solidFill>
                  <a:srgbClr val="0C1F32"/>
                </a:solidFill>
                <a:latin typeface="Arial"/>
                <a:cs typeface="Arial"/>
              </a:rPr>
              <a:t>Add a zero (placeholder) in the ones column below as we are now multiplying by a number in the tens column. </a:t>
            </a:r>
          </a:p>
          <a:p>
            <a:pPr>
              <a:buAutoNum type="arabicPeriod"/>
            </a:pPr>
            <a:r>
              <a:rPr lang="en-US" sz="2400">
                <a:solidFill>
                  <a:srgbClr val="0C1F32"/>
                </a:solidFill>
                <a:latin typeface="Arial"/>
                <a:cs typeface="Arial"/>
              </a:rPr>
              <a:t>Follow the same process as before to multiply each digit by the number in the tens column. </a:t>
            </a:r>
          </a:p>
          <a:p>
            <a:pPr>
              <a:buAutoNum type="arabicPeriod"/>
            </a:pPr>
            <a:r>
              <a:rPr lang="en-US" sz="2400">
                <a:solidFill>
                  <a:srgbClr val="0C1F32"/>
                </a:solidFill>
                <a:latin typeface="Arial"/>
                <a:cs typeface="Arial"/>
              </a:rPr>
              <a:t>Add the two answers up correctly. </a:t>
            </a:r>
          </a:p>
        </p:txBody>
      </p:sp>
      <p:cxnSp>
        <p:nvCxnSpPr>
          <p:cNvPr id="8" name="Straight Arrow Connector 7">
            <a:extLst>
              <a:ext uri="{FF2B5EF4-FFF2-40B4-BE49-F238E27FC236}">
                <a16:creationId xmlns:a16="http://schemas.microsoft.com/office/drawing/2014/main" id="{EB4BF7E7-5E1D-8945-F7E5-EBA2C6FF3B7E}"/>
              </a:ext>
            </a:extLst>
          </p:cNvPr>
          <p:cNvCxnSpPr/>
          <p:nvPr/>
        </p:nvCxnSpPr>
        <p:spPr>
          <a:xfrm flipV="1">
            <a:off x="8406653" y="4356846"/>
            <a:ext cx="1239370" cy="1568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9" name="TextBox 8">
            <a:extLst>
              <a:ext uri="{FF2B5EF4-FFF2-40B4-BE49-F238E27FC236}">
                <a16:creationId xmlns:a16="http://schemas.microsoft.com/office/drawing/2014/main" id="{FD93EC70-E11A-557F-6170-5586933A2B66}"/>
              </a:ext>
            </a:extLst>
          </p:cNvPr>
          <p:cNvSpPr txBox="1"/>
          <p:nvPr/>
        </p:nvSpPr>
        <p:spPr>
          <a:xfrm>
            <a:off x="6442492" y="4060798"/>
            <a:ext cx="2010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(124 x 6)</a:t>
            </a:r>
            <a:endParaRPr lang="en-US"/>
          </a:p>
        </p:txBody>
      </p:sp>
      <p:cxnSp>
        <p:nvCxnSpPr>
          <p:cNvPr id="10" name="Straight Arrow Connector 9">
            <a:extLst>
              <a:ext uri="{FF2B5EF4-FFF2-40B4-BE49-F238E27FC236}">
                <a16:creationId xmlns:a16="http://schemas.microsoft.com/office/drawing/2014/main" id="{62341BD5-08C8-F4CA-AAB0-5286F5AB6593}"/>
              </a:ext>
            </a:extLst>
          </p:cNvPr>
          <p:cNvCxnSpPr>
            <a:cxnSpLocks/>
          </p:cNvCxnSpPr>
          <p:nvPr/>
        </p:nvCxnSpPr>
        <p:spPr>
          <a:xfrm flipV="1">
            <a:off x="8204947" y="4771463"/>
            <a:ext cx="1239370" cy="1568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47DB07E1-208D-F15B-C0F6-6C4D5A427937}"/>
              </a:ext>
            </a:extLst>
          </p:cNvPr>
          <p:cNvSpPr txBox="1"/>
          <p:nvPr/>
        </p:nvSpPr>
        <p:spPr>
          <a:xfrm>
            <a:off x="6195962" y="4587474"/>
            <a:ext cx="2010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(124 x 20)</a:t>
            </a:r>
            <a:endParaRPr lang="en-US"/>
          </a:p>
        </p:txBody>
      </p:sp>
    </p:spTree>
    <p:extLst>
      <p:ext uri="{BB962C8B-B14F-4D97-AF65-F5344CB8AC3E}">
        <p14:creationId xmlns:p14="http://schemas.microsoft.com/office/powerpoint/2010/main" val="119248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5EE32-A5E2-6F9E-6A1B-70230D3BD490}"/>
              </a:ext>
            </a:extLst>
          </p:cNvPr>
          <p:cNvSpPr txBox="1"/>
          <p:nvPr/>
        </p:nvSpPr>
        <p:spPr>
          <a:xfrm>
            <a:off x="2348431" y="166131"/>
            <a:ext cx="7647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Division</a:t>
            </a:r>
          </a:p>
        </p:txBody>
      </p:sp>
      <p:pic>
        <p:nvPicPr>
          <p:cNvPr id="4" name="Picture 3" descr="A number on a white background&#10;&#10;Description automatically generated">
            <a:extLst>
              <a:ext uri="{FF2B5EF4-FFF2-40B4-BE49-F238E27FC236}">
                <a16:creationId xmlns:a16="http://schemas.microsoft.com/office/drawing/2014/main" id="{952BE64F-575D-2E7F-EACC-B3D20E938118}"/>
              </a:ext>
            </a:extLst>
          </p:cNvPr>
          <p:cNvPicPr>
            <a:picLocks noChangeAspect="1"/>
          </p:cNvPicPr>
          <p:nvPr/>
        </p:nvPicPr>
        <p:blipFill>
          <a:blip r:embed="rId2"/>
          <a:stretch>
            <a:fillRect/>
          </a:stretch>
        </p:blipFill>
        <p:spPr>
          <a:xfrm>
            <a:off x="6991350" y="914120"/>
            <a:ext cx="3599331" cy="1600762"/>
          </a:xfrm>
          <a:prstGeom prst="rect">
            <a:avLst/>
          </a:prstGeom>
        </p:spPr>
      </p:pic>
      <p:sp>
        <p:nvSpPr>
          <p:cNvPr id="5" name="TextBox 4">
            <a:extLst>
              <a:ext uri="{FF2B5EF4-FFF2-40B4-BE49-F238E27FC236}">
                <a16:creationId xmlns:a16="http://schemas.microsoft.com/office/drawing/2014/main" id="{ECA90BCA-AF95-A21F-BD9B-E2B0F2F75603}"/>
              </a:ext>
            </a:extLst>
          </p:cNvPr>
          <p:cNvSpPr txBox="1"/>
          <p:nvPr/>
        </p:nvSpPr>
        <p:spPr>
          <a:xfrm>
            <a:off x="387723" y="1149724"/>
            <a:ext cx="6474758" cy="1328658"/>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33333"/>
                </a:solidFill>
                <a:latin typeface="Arial"/>
                <a:cs typeface="Arial"/>
              </a:rPr>
              <a:t>Position the numbers as shown. Write the number you’re dividing by (divisor) in front of the vertical line and write the number that is being divided (dividend), on the right-hand side of the vertical line.</a:t>
            </a:r>
            <a:endParaRPr lang="en-US" sz="2000">
              <a:latin typeface="Arial"/>
              <a:cs typeface="Arial"/>
            </a:endParaRPr>
          </a:p>
        </p:txBody>
      </p:sp>
      <p:sp>
        <p:nvSpPr>
          <p:cNvPr id="6" name="TextBox 5">
            <a:extLst>
              <a:ext uri="{FF2B5EF4-FFF2-40B4-BE49-F238E27FC236}">
                <a16:creationId xmlns:a16="http://schemas.microsoft.com/office/drawing/2014/main" id="{F0C0CAB7-6429-7DBF-DFA3-A9AC6DB202E1}"/>
              </a:ext>
            </a:extLst>
          </p:cNvPr>
          <p:cNvSpPr txBox="1"/>
          <p:nvPr/>
        </p:nvSpPr>
        <p:spPr>
          <a:xfrm>
            <a:off x="387723" y="2584076"/>
            <a:ext cx="7539316" cy="317009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33333"/>
                </a:solidFill>
                <a:latin typeface="Arial"/>
                <a:cs typeface="Arial"/>
              </a:rPr>
              <a:t>Divide each of the digits in the dividend (84 in our example) by 6 (our divisor). Remember, when dividing, we’ll start from the left - the tens digit first. </a:t>
            </a:r>
          </a:p>
          <a:p>
            <a:r>
              <a:rPr lang="en-US" sz="2000">
                <a:solidFill>
                  <a:srgbClr val="333333"/>
                </a:solidFill>
                <a:latin typeface="Arial"/>
                <a:cs typeface="Arial"/>
              </a:rPr>
              <a:t>Eight is our tens digit, so you divide eight by six. However, this wouldn’t give you an exact answer. What you need to do is think about how many times six can fit into eight. Six can fit into eight only once and you’ll have two as a remainder. The image can show you how to write this down.</a:t>
            </a:r>
          </a:p>
          <a:p>
            <a:r>
              <a:rPr lang="en-US" sz="2000">
                <a:solidFill>
                  <a:srgbClr val="333333"/>
                </a:solidFill>
                <a:latin typeface="Arial"/>
                <a:cs typeface="Arial"/>
              </a:rPr>
              <a:t>So, one goes above the line, right above eight. The remainder goes next to the next digit of the dividend.</a:t>
            </a:r>
          </a:p>
        </p:txBody>
      </p:sp>
      <p:sp>
        <p:nvSpPr>
          <p:cNvPr id="2" name="TextBox 1">
            <a:extLst>
              <a:ext uri="{FF2B5EF4-FFF2-40B4-BE49-F238E27FC236}">
                <a16:creationId xmlns:a16="http://schemas.microsoft.com/office/drawing/2014/main" id="{8A142A2D-77EF-8514-1F7E-72A040D54DAA}"/>
              </a:ext>
            </a:extLst>
          </p:cNvPr>
          <p:cNvSpPr txBox="1"/>
          <p:nvPr/>
        </p:nvSpPr>
        <p:spPr>
          <a:xfrm>
            <a:off x="342899" y="5856193"/>
            <a:ext cx="7539316" cy="707886"/>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33333"/>
                </a:solidFill>
                <a:latin typeface="Arial"/>
                <a:cs typeface="Arial"/>
              </a:rPr>
              <a:t>Continue this process for each digit, ensuring the correct amount is exchanged each time. </a:t>
            </a:r>
          </a:p>
        </p:txBody>
      </p:sp>
      <p:pic>
        <p:nvPicPr>
          <p:cNvPr id="7" name="Picture 6" descr="A line with numbers on it&#10;&#10;Description automatically generated">
            <a:extLst>
              <a:ext uri="{FF2B5EF4-FFF2-40B4-BE49-F238E27FC236}">
                <a16:creationId xmlns:a16="http://schemas.microsoft.com/office/drawing/2014/main" id="{77D928D5-827E-0506-7162-A86E3D1CD2A4}"/>
              </a:ext>
            </a:extLst>
          </p:cNvPr>
          <p:cNvPicPr>
            <a:picLocks noChangeAspect="1"/>
          </p:cNvPicPr>
          <p:nvPr/>
        </p:nvPicPr>
        <p:blipFill>
          <a:blip r:embed="rId3"/>
          <a:stretch>
            <a:fillRect/>
          </a:stretch>
        </p:blipFill>
        <p:spPr>
          <a:xfrm>
            <a:off x="8056749" y="2690814"/>
            <a:ext cx="3362325" cy="1857375"/>
          </a:xfrm>
          <a:prstGeom prst="rect">
            <a:avLst/>
          </a:prstGeom>
        </p:spPr>
      </p:pic>
      <p:pic>
        <p:nvPicPr>
          <p:cNvPr id="8" name="Picture 7" descr="A line with numbers and letters&#10;&#10;Description automatically generated">
            <a:extLst>
              <a:ext uri="{FF2B5EF4-FFF2-40B4-BE49-F238E27FC236}">
                <a16:creationId xmlns:a16="http://schemas.microsoft.com/office/drawing/2014/main" id="{C705A1C7-CE00-8F7A-C27B-7C479A30929B}"/>
              </a:ext>
            </a:extLst>
          </p:cNvPr>
          <p:cNvPicPr>
            <a:picLocks noChangeAspect="1"/>
          </p:cNvPicPr>
          <p:nvPr/>
        </p:nvPicPr>
        <p:blipFill>
          <a:blip r:embed="rId4"/>
          <a:stretch>
            <a:fillRect/>
          </a:stretch>
        </p:blipFill>
        <p:spPr>
          <a:xfrm>
            <a:off x="8071037" y="4697505"/>
            <a:ext cx="3333751" cy="1855695"/>
          </a:xfrm>
          <a:prstGeom prst="rect">
            <a:avLst/>
          </a:prstGeom>
        </p:spPr>
      </p:pic>
    </p:spTree>
    <p:extLst>
      <p:ext uri="{BB962C8B-B14F-4D97-AF65-F5344CB8AC3E}">
        <p14:creationId xmlns:p14="http://schemas.microsoft.com/office/powerpoint/2010/main" val="79390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2AD3-DE0C-185B-116F-6A23FA0EFA8D}"/>
              </a:ext>
            </a:extLst>
          </p:cNvPr>
          <p:cNvSpPr>
            <a:spLocks noGrp="1"/>
          </p:cNvSpPr>
          <p:nvPr>
            <p:ph type="title"/>
          </p:nvPr>
        </p:nvSpPr>
        <p:spPr>
          <a:xfrm>
            <a:off x="913775" y="74231"/>
            <a:ext cx="10364451" cy="1596177"/>
          </a:xfrm>
        </p:spPr>
        <p:txBody>
          <a:bodyPr/>
          <a:lstStyle/>
          <a:p>
            <a:r>
              <a:rPr lang="en-GB"/>
              <a:t>Year 5 National Curriculum objectives. </a:t>
            </a:r>
          </a:p>
        </p:txBody>
      </p:sp>
      <p:sp>
        <p:nvSpPr>
          <p:cNvPr id="3" name="Content Placeholder 2">
            <a:extLst>
              <a:ext uri="{FF2B5EF4-FFF2-40B4-BE49-F238E27FC236}">
                <a16:creationId xmlns:a16="http://schemas.microsoft.com/office/drawing/2014/main" id="{1A9B6031-FA27-DD8D-640C-EE742BB4DFF8}"/>
              </a:ext>
            </a:extLst>
          </p:cNvPr>
          <p:cNvSpPr>
            <a:spLocks noGrp="1"/>
          </p:cNvSpPr>
          <p:nvPr>
            <p:ph sz="quarter" idx="13"/>
          </p:nvPr>
        </p:nvSpPr>
        <p:spPr>
          <a:xfrm>
            <a:off x="792822" y="1233342"/>
            <a:ext cx="10678302" cy="5063148"/>
          </a:xfrm>
        </p:spPr>
        <p:txBody>
          <a:bodyPr vert="horz" lIns="91440" tIns="45720" rIns="91440" bIns="45720" rtlCol="0" anchor="t">
            <a:noAutofit/>
          </a:bodyPr>
          <a:lstStyle/>
          <a:p>
            <a:pPr marL="0" indent="0" algn="ctr">
              <a:buNone/>
            </a:pPr>
            <a:r>
              <a:rPr lang="en-GB" b="1" i="0" cap="none">
                <a:solidFill>
                  <a:srgbClr val="333333"/>
                </a:solidFill>
                <a:effectLst/>
                <a:latin typeface="Arial"/>
                <a:cs typeface="Arial"/>
              </a:rPr>
              <a:t>Addition, Subtraction, Multiplication and Division</a:t>
            </a:r>
          </a:p>
          <a:p>
            <a:r>
              <a:rPr lang="en-GB" cap="none">
                <a:solidFill>
                  <a:srgbClr val="0B0C0C"/>
                </a:solidFill>
                <a:latin typeface="Arial"/>
                <a:ea typeface="+mn-lt"/>
                <a:cs typeface="+mn-lt"/>
              </a:rPr>
              <a:t>Add and subtract </a:t>
            </a:r>
            <a:r>
              <a:rPr lang="en-GB" b="0" i="0" cap="none">
                <a:solidFill>
                  <a:srgbClr val="0B0C0C"/>
                </a:solidFill>
                <a:effectLst/>
                <a:latin typeface="Arial"/>
                <a:ea typeface="+mn-lt"/>
                <a:cs typeface="+mn-lt"/>
              </a:rPr>
              <a:t>whole numbers </a:t>
            </a:r>
            <a:r>
              <a:rPr lang="en-GB" cap="none">
                <a:solidFill>
                  <a:srgbClr val="0B0C0C"/>
                </a:solidFill>
                <a:latin typeface="Arial"/>
                <a:ea typeface="+mn-lt"/>
                <a:cs typeface="+mn-lt"/>
              </a:rPr>
              <a:t>with more than </a:t>
            </a:r>
            <a:r>
              <a:rPr lang="en-GB" b="0" i="0" cap="none">
                <a:solidFill>
                  <a:srgbClr val="0B0C0C"/>
                </a:solidFill>
                <a:effectLst/>
                <a:latin typeface="Arial"/>
                <a:ea typeface="+mn-lt"/>
                <a:cs typeface="+mn-lt"/>
              </a:rPr>
              <a:t>4 digits</a:t>
            </a:r>
            <a:r>
              <a:rPr lang="en-GB" cap="none">
                <a:solidFill>
                  <a:srgbClr val="0B0C0C"/>
                </a:solidFill>
                <a:latin typeface="Arial"/>
                <a:ea typeface="+mn-lt"/>
                <a:cs typeface="+mn-lt"/>
              </a:rPr>
              <a:t>, including</a:t>
            </a:r>
            <a:r>
              <a:rPr lang="en-GB" b="0" i="0" cap="none">
                <a:solidFill>
                  <a:srgbClr val="0B0C0C"/>
                </a:solidFill>
                <a:effectLst/>
                <a:latin typeface="Arial"/>
                <a:ea typeface="+mn-lt"/>
                <a:cs typeface="+mn-lt"/>
              </a:rPr>
              <a:t> using formal written </a:t>
            </a:r>
            <a:r>
              <a:rPr lang="en-GB" cap="none">
                <a:solidFill>
                  <a:srgbClr val="0B0C0C"/>
                </a:solidFill>
                <a:latin typeface="Arial"/>
                <a:ea typeface="+mn-lt"/>
                <a:cs typeface="+mn-lt"/>
              </a:rPr>
              <a:t>methods (columnar addition and subtraction)</a:t>
            </a:r>
          </a:p>
          <a:p>
            <a:pPr>
              <a:buClr>
                <a:srgbClr val="000000"/>
              </a:buClr>
            </a:pPr>
            <a:r>
              <a:rPr lang="en-GB" cap="none">
                <a:solidFill>
                  <a:srgbClr val="0B0C0C"/>
                </a:solidFill>
                <a:latin typeface="Arial"/>
                <a:ea typeface="+mn-lt"/>
                <a:cs typeface="+mn-lt"/>
              </a:rPr>
              <a:t>Add </a:t>
            </a:r>
            <a:r>
              <a:rPr lang="en-GB" b="0" i="0" cap="none">
                <a:solidFill>
                  <a:srgbClr val="0B0C0C"/>
                </a:solidFill>
                <a:effectLst/>
                <a:latin typeface="Arial"/>
                <a:ea typeface="+mn-lt"/>
                <a:cs typeface="+mn-lt"/>
              </a:rPr>
              <a:t>and </a:t>
            </a:r>
            <a:r>
              <a:rPr lang="en-GB" cap="none">
                <a:solidFill>
                  <a:srgbClr val="0B0C0C"/>
                </a:solidFill>
                <a:latin typeface="Arial"/>
                <a:ea typeface="+mn-lt"/>
                <a:cs typeface="+mn-lt"/>
              </a:rPr>
              <a:t>subtract </a:t>
            </a:r>
            <a:r>
              <a:rPr lang="en-GB" b="0" i="0" cap="none">
                <a:solidFill>
                  <a:srgbClr val="0B0C0C"/>
                </a:solidFill>
                <a:effectLst/>
                <a:latin typeface="Arial"/>
                <a:ea typeface="+mn-lt"/>
                <a:cs typeface="+mn-lt"/>
              </a:rPr>
              <a:t>numbers </a:t>
            </a:r>
            <a:r>
              <a:rPr lang="en-GB" cap="none">
                <a:solidFill>
                  <a:srgbClr val="0B0C0C"/>
                </a:solidFill>
                <a:latin typeface="Arial"/>
                <a:ea typeface="+mn-lt"/>
                <a:cs typeface="+mn-lt"/>
              </a:rPr>
              <a:t>mentally </a:t>
            </a:r>
            <a:r>
              <a:rPr lang="en-GB" b="0" i="0" cap="none">
                <a:solidFill>
                  <a:srgbClr val="0B0C0C"/>
                </a:solidFill>
                <a:effectLst/>
                <a:latin typeface="Arial"/>
                <a:ea typeface="+mn-lt"/>
                <a:cs typeface="+mn-lt"/>
              </a:rPr>
              <a:t>with </a:t>
            </a:r>
            <a:r>
              <a:rPr lang="en-GB" cap="none">
                <a:solidFill>
                  <a:srgbClr val="0B0C0C"/>
                </a:solidFill>
                <a:latin typeface="Arial"/>
                <a:ea typeface="+mn-lt"/>
                <a:cs typeface="+mn-lt"/>
              </a:rPr>
              <a:t>increasingly </a:t>
            </a:r>
            <a:r>
              <a:rPr lang="en-GB" b="0" i="0" cap="none">
                <a:solidFill>
                  <a:srgbClr val="0B0C0C"/>
                </a:solidFill>
                <a:effectLst/>
                <a:latin typeface="Arial"/>
                <a:ea typeface="+mn-lt"/>
                <a:cs typeface="+mn-lt"/>
              </a:rPr>
              <a:t>large numbers</a:t>
            </a:r>
            <a:endParaRPr lang="en-GB">
              <a:solidFill>
                <a:srgbClr val="000000"/>
              </a:solidFill>
              <a:latin typeface="Arial"/>
              <a:ea typeface="+mn-lt"/>
              <a:cs typeface="+mn-lt"/>
            </a:endParaRPr>
          </a:p>
          <a:p>
            <a:pPr>
              <a:buClr>
                <a:srgbClr val="000000"/>
              </a:buClr>
            </a:pPr>
            <a:r>
              <a:rPr lang="en-GB" cap="none">
                <a:solidFill>
                  <a:srgbClr val="0B0C0C"/>
                </a:solidFill>
                <a:latin typeface="Arial"/>
                <a:ea typeface="+mn-lt"/>
                <a:cs typeface="+mn-lt"/>
              </a:rPr>
              <a:t> Solve</a:t>
            </a:r>
            <a:r>
              <a:rPr lang="en-GB" b="0" i="0" cap="none">
                <a:solidFill>
                  <a:srgbClr val="0B0C0C"/>
                </a:solidFill>
                <a:effectLst/>
                <a:latin typeface="Arial"/>
                <a:ea typeface="+mn-lt"/>
                <a:cs typeface="+mn-lt"/>
              </a:rPr>
              <a:t> addition and subtraction multi-step problems in contexts, deciding which operations and methods to use and why</a:t>
            </a:r>
            <a:endParaRPr lang="en-GB" cap="none">
              <a:solidFill>
                <a:srgbClr val="0B0C0C"/>
              </a:solidFill>
              <a:latin typeface="Arial"/>
              <a:ea typeface="+mn-lt"/>
              <a:cs typeface="+mn-lt"/>
            </a:endParaRPr>
          </a:p>
          <a:p>
            <a:pPr>
              <a:buClr>
                <a:srgbClr val="000000"/>
              </a:buClr>
            </a:pPr>
            <a:r>
              <a:rPr lang="en-GB" cap="none">
                <a:solidFill>
                  <a:srgbClr val="0B0C0C"/>
                </a:solidFill>
                <a:latin typeface="Arial"/>
                <a:ea typeface="+mn-lt"/>
                <a:cs typeface="+mn-lt"/>
              </a:rPr>
              <a:t> Multiply numbers up to 4 digits by a one- or two-digit number using a formal written method, including long multiplication for two-digit numbers </a:t>
            </a:r>
          </a:p>
          <a:p>
            <a:pPr>
              <a:buClr>
                <a:srgbClr val="000000"/>
              </a:buClr>
            </a:pPr>
            <a:r>
              <a:rPr lang="en-GB" cap="none">
                <a:solidFill>
                  <a:srgbClr val="0B0C0C"/>
                </a:solidFill>
                <a:latin typeface="Arial"/>
                <a:ea typeface="+mn-lt"/>
                <a:cs typeface="+mn-lt"/>
              </a:rPr>
              <a:t>Multiply and divide numbers mentally drawing upon known facts </a:t>
            </a:r>
          </a:p>
          <a:p>
            <a:pPr>
              <a:buClr>
                <a:srgbClr val="000000"/>
              </a:buClr>
            </a:pPr>
            <a:r>
              <a:rPr lang="en-GB" cap="none">
                <a:solidFill>
                  <a:srgbClr val="0B0C0C"/>
                </a:solidFill>
                <a:latin typeface="Arial"/>
                <a:ea typeface="+mn-lt"/>
                <a:cs typeface="+mn-lt"/>
              </a:rPr>
              <a:t>Divide numbers up to 4 digits by a one-digit number using the formal written method of short division and interpret remainders appropriately for the context</a:t>
            </a:r>
            <a:endParaRPr lang="en-GB" cap="none">
              <a:solidFill>
                <a:srgbClr val="0B0C0C"/>
              </a:solidFill>
              <a:latin typeface="Arial"/>
              <a:cs typeface="Arial"/>
            </a:endParaRPr>
          </a:p>
          <a:p>
            <a:pPr>
              <a:buClr>
                <a:srgbClr val="000000"/>
              </a:buClr>
            </a:pPr>
            <a:endParaRPr lang="en-GB" sz="5400" cap="none">
              <a:solidFill>
                <a:srgbClr val="0B0C0C"/>
              </a:solidFill>
            </a:endParaRPr>
          </a:p>
          <a:p>
            <a:endParaRPr lang="en-GB"/>
          </a:p>
        </p:txBody>
      </p:sp>
    </p:spTree>
    <p:extLst>
      <p:ext uri="{BB962C8B-B14F-4D97-AF65-F5344CB8AC3E}">
        <p14:creationId xmlns:p14="http://schemas.microsoft.com/office/powerpoint/2010/main" val="280966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09DAD01-7643-B5E1-8AC4-0D0AEC49143A}"/>
              </a:ext>
            </a:extLst>
          </p:cNvPr>
          <p:cNvSpPr/>
          <p:nvPr/>
        </p:nvSpPr>
        <p:spPr>
          <a:xfrm>
            <a:off x="10281056" y="2170706"/>
            <a:ext cx="1815528" cy="2739077"/>
          </a:xfrm>
          <a:prstGeom prst="rect">
            <a:avLst/>
          </a:prstGeom>
          <a:solidFill>
            <a:srgbClr val="F826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09761FC-45C9-FF2F-C8CD-63401A2D59A8}"/>
              </a:ext>
            </a:extLst>
          </p:cNvPr>
          <p:cNvSpPr/>
          <p:nvPr/>
        </p:nvSpPr>
        <p:spPr>
          <a:xfrm>
            <a:off x="8405867" y="1813729"/>
            <a:ext cx="1624709" cy="3526403"/>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8B853EA-012F-C309-E89D-2557EF9EE89D}"/>
              </a:ext>
            </a:extLst>
          </p:cNvPr>
          <p:cNvSpPr/>
          <p:nvPr/>
        </p:nvSpPr>
        <p:spPr>
          <a:xfrm>
            <a:off x="6810297" y="1389692"/>
            <a:ext cx="1277509" cy="376891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E1E13FA-7F36-54B8-F7EF-2EAFF5EE2918}"/>
              </a:ext>
            </a:extLst>
          </p:cNvPr>
          <p:cNvSpPr/>
          <p:nvPr/>
        </p:nvSpPr>
        <p:spPr>
          <a:xfrm>
            <a:off x="5299545" y="1085280"/>
            <a:ext cx="1280160" cy="2393342"/>
          </a:xfrm>
          <a:prstGeom prst="rect">
            <a:avLst/>
          </a:prstGeom>
          <a:solidFill>
            <a:srgbClr val="F2A2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11E74D-B692-F261-6CC0-72C80C4D9837}"/>
              </a:ext>
            </a:extLst>
          </p:cNvPr>
          <p:cNvSpPr/>
          <p:nvPr/>
        </p:nvSpPr>
        <p:spPr>
          <a:xfrm>
            <a:off x="3068541" y="676754"/>
            <a:ext cx="1903013" cy="5039340"/>
          </a:xfrm>
          <a:prstGeom prst="rect">
            <a:avLst/>
          </a:prstGeom>
          <a:solidFill>
            <a:srgbClr val="27F7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E4A4367-A61E-A436-B3C2-D88E7E5E68DF}"/>
              </a:ext>
            </a:extLst>
          </p:cNvPr>
          <p:cNvSpPr/>
          <p:nvPr/>
        </p:nvSpPr>
        <p:spPr>
          <a:xfrm>
            <a:off x="95416" y="222638"/>
            <a:ext cx="2764403" cy="605889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51CF88C-47F3-2793-525A-86FE1A6CA84C}"/>
              </a:ext>
            </a:extLst>
          </p:cNvPr>
          <p:cNvSpPr txBox="1"/>
          <p:nvPr/>
        </p:nvSpPr>
        <p:spPr>
          <a:xfrm>
            <a:off x="2859819" y="55660"/>
            <a:ext cx="6472362" cy="369332"/>
          </a:xfrm>
          <a:prstGeom prst="rect">
            <a:avLst/>
          </a:prstGeom>
          <a:noFill/>
        </p:spPr>
        <p:txBody>
          <a:bodyPr wrap="square" rtlCol="0">
            <a:spAutoFit/>
          </a:bodyPr>
          <a:lstStyle/>
          <a:p>
            <a:r>
              <a:rPr lang="en-GB">
                <a:highlight>
                  <a:srgbClr val="FFFF00"/>
                </a:highlight>
              </a:rPr>
              <a:t>Vocabulary related to the four calculations for Year EYFS – Year 6</a:t>
            </a:r>
          </a:p>
        </p:txBody>
      </p:sp>
      <p:sp>
        <p:nvSpPr>
          <p:cNvPr id="8" name="TextBox 7">
            <a:extLst>
              <a:ext uri="{FF2B5EF4-FFF2-40B4-BE49-F238E27FC236}">
                <a16:creationId xmlns:a16="http://schemas.microsoft.com/office/drawing/2014/main" id="{B743E118-B6E7-7C48-90DC-40923A2E6A59}"/>
              </a:ext>
            </a:extLst>
          </p:cNvPr>
          <p:cNvSpPr txBox="1"/>
          <p:nvPr/>
        </p:nvSpPr>
        <p:spPr>
          <a:xfrm>
            <a:off x="159026" y="637891"/>
            <a:ext cx="1311966" cy="5355312"/>
          </a:xfrm>
          <a:prstGeom prst="rect">
            <a:avLst/>
          </a:prstGeom>
          <a:noFill/>
        </p:spPr>
        <p:txBody>
          <a:bodyPr wrap="square">
            <a:spAutoFit/>
          </a:bodyPr>
          <a:lstStyle/>
          <a:p>
            <a:r>
              <a:rPr lang="en-GB"/>
              <a:t>more (than) less (than) total </a:t>
            </a:r>
          </a:p>
          <a:p>
            <a:r>
              <a:rPr lang="en-GB"/>
              <a:t>fewer (than) equal (to) most </a:t>
            </a:r>
          </a:p>
          <a:p>
            <a:r>
              <a:rPr lang="en-GB"/>
              <a:t>least </a:t>
            </a:r>
          </a:p>
          <a:p>
            <a:r>
              <a:rPr lang="en-GB"/>
              <a:t>sum difference between total </a:t>
            </a:r>
          </a:p>
          <a:p>
            <a:r>
              <a:rPr lang="en-GB"/>
              <a:t>first </a:t>
            </a:r>
          </a:p>
          <a:p>
            <a:r>
              <a:rPr lang="en-GB"/>
              <a:t>plus add(</a:t>
            </a:r>
            <a:r>
              <a:rPr lang="en-GB" err="1"/>
              <a:t>ition</a:t>
            </a:r>
            <a:r>
              <a:rPr lang="en-GB"/>
              <a:t>) subtract(ion)</a:t>
            </a:r>
          </a:p>
          <a:p>
            <a:r>
              <a:rPr lang="en-GB"/>
              <a:t>minus ones tens column(s) multiples</a:t>
            </a:r>
          </a:p>
        </p:txBody>
      </p:sp>
      <p:sp>
        <p:nvSpPr>
          <p:cNvPr id="10" name="TextBox 9">
            <a:extLst>
              <a:ext uri="{FF2B5EF4-FFF2-40B4-BE49-F238E27FC236}">
                <a16:creationId xmlns:a16="http://schemas.microsoft.com/office/drawing/2014/main" id="{5E8CE38F-D252-D7D9-F7A3-02663430C26B}"/>
              </a:ext>
            </a:extLst>
          </p:cNvPr>
          <p:cNvSpPr txBox="1"/>
          <p:nvPr/>
        </p:nvSpPr>
        <p:spPr>
          <a:xfrm>
            <a:off x="1754589" y="1745886"/>
            <a:ext cx="1105230" cy="3139321"/>
          </a:xfrm>
          <a:prstGeom prst="rect">
            <a:avLst/>
          </a:prstGeom>
          <a:noFill/>
        </p:spPr>
        <p:txBody>
          <a:bodyPr wrap="square">
            <a:spAutoFit/>
          </a:bodyPr>
          <a:lstStyle/>
          <a:p>
            <a:r>
              <a:rPr lang="en-GB"/>
              <a:t>odd even double halve pair </a:t>
            </a:r>
          </a:p>
          <a:p>
            <a:r>
              <a:rPr lang="en-GB"/>
              <a:t>how much how many larger smaller estimate compare together</a:t>
            </a:r>
          </a:p>
        </p:txBody>
      </p:sp>
      <p:sp>
        <p:nvSpPr>
          <p:cNvPr id="12" name="TextBox 11">
            <a:extLst>
              <a:ext uri="{FF2B5EF4-FFF2-40B4-BE49-F238E27FC236}">
                <a16:creationId xmlns:a16="http://schemas.microsoft.com/office/drawing/2014/main" id="{3D113123-6A45-A2DF-9111-E27305ABE4CC}"/>
              </a:ext>
            </a:extLst>
          </p:cNvPr>
          <p:cNvSpPr txBox="1"/>
          <p:nvPr/>
        </p:nvSpPr>
        <p:spPr>
          <a:xfrm>
            <a:off x="270344" y="318052"/>
            <a:ext cx="2138901" cy="369332"/>
          </a:xfrm>
          <a:prstGeom prst="rect">
            <a:avLst/>
          </a:prstGeom>
          <a:noFill/>
        </p:spPr>
        <p:txBody>
          <a:bodyPr wrap="square" rtlCol="0">
            <a:spAutoFit/>
          </a:bodyPr>
          <a:lstStyle/>
          <a:p>
            <a:r>
              <a:rPr lang="en-GB"/>
              <a:t>EYFS/Year 1</a:t>
            </a:r>
          </a:p>
        </p:txBody>
      </p:sp>
      <p:sp>
        <p:nvSpPr>
          <p:cNvPr id="14" name="TextBox 13">
            <a:extLst>
              <a:ext uri="{FF2B5EF4-FFF2-40B4-BE49-F238E27FC236}">
                <a16:creationId xmlns:a16="http://schemas.microsoft.com/office/drawing/2014/main" id="{7BF4B9E3-078F-F347-331D-BD2490F1B3DC}"/>
              </a:ext>
            </a:extLst>
          </p:cNvPr>
          <p:cNvSpPr txBox="1"/>
          <p:nvPr/>
        </p:nvSpPr>
        <p:spPr>
          <a:xfrm>
            <a:off x="3154679" y="858081"/>
            <a:ext cx="1914276" cy="5078313"/>
          </a:xfrm>
          <a:prstGeom prst="rect">
            <a:avLst/>
          </a:prstGeom>
          <a:noFill/>
        </p:spPr>
        <p:txBody>
          <a:bodyPr wrap="square">
            <a:spAutoFit/>
          </a:bodyPr>
          <a:lstStyle/>
          <a:p>
            <a:r>
              <a:rPr lang="en-GB"/>
              <a:t>Year 2</a:t>
            </a:r>
          </a:p>
          <a:p>
            <a:endParaRPr lang="en-GB"/>
          </a:p>
          <a:p>
            <a:r>
              <a:rPr lang="en-GB"/>
              <a:t>multiple commutative</a:t>
            </a:r>
          </a:p>
          <a:p>
            <a:r>
              <a:rPr lang="en-GB"/>
              <a:t>&gt;as ‘greater than’ </a:t>
            </a:r>
          </a:p>
          <a:p>
            <a:r>
              <a:rPr lang="en-GB"/>
              <a:t>&lt; as ‘less than’ partition </a:t>
            </a:r>
          </a:p>
          <a:p>
            <a:r>
              <a:rPr lang="en-GB"/>
              <a:t>place holder</a:t>
            </a:r>
          </a:p>
          <a:p>
            <a:r>
              <a:rPr lang="en-GB"/>
              <a:t>place value estimate </a:t>
            </a:r>
          </a:p>
          <a:p>
            <a:r>
              <a:rPr lang="en-GB"/>
              <a:t>estimation </a:t>
            </a:r>
          </a:p>
          <a:p>
            <a:r>
              <a:rPr lang="en-GB"/>
              <a:t>inverse </a:t>
            </a:r>
          </a:p>
          <a:p>
            <a:r>
              <a:rPr lang="en-GB"/>
              <a:t>array </a:t>
            </a:r>
          </a:p>
          <a:p>
            <a:r>
              <a:rPr lang="en-GB"/>
              <a:t>calculate</a:t>
            </a:r>
          </a:p>
          <a:p>
            <a:r>
              <a:rPr lang="en-GB"/>
              <a:t>multiplication division </a:t>
            </a:r>
          </a:p>
          <a:p>
            <a:r>
              <a:rPr lang="en-GB"/>
              <a:t>times tables</a:t>
            </a:r>
          </a:p>
          <a:p>
            <a:endParaRPr lang="en-GB"/>
          </a:p>
        </p:txBody>
      </p:sp>
      <p:sp>
        <p:nvSpPr>
          <p:cNvPr id="17" name="TextBox 16">
            <a:extLst>
              <a:ext uri="{FF2B5EF4-FFF2-40B4-BE49-F238E27FC236}">
                <a16:creationId xmlns:a16="http://schemas.microsoft.com/office/drawing/2014/main" id="{964DCABD-06CA-882D-8552-F963E16541EA}"/>
              </a:ext>
            </a:extLst>
          </p:cNvPr>
          <p:cNvSpPr txBox="1"/>
          <p:nvPr/>
        </p:nvSpPr>
        <p:spPr>
          <a:xfrm>
            <a:off x="5342283" y="1170298"/>
            <a:ext cx="1194685" cy="2308324"/>
          </a:xfrm>
          <a:prstGeom prst="rect">
            <a:avLst/>
          </a:prstGeom>
          <a:noFill/>
        </p:spPr>
        <p:txBody>
          <a:bodyPr wrap="square">
            <a:spAutoFit/>
          </a:bodyPr>
          <a:lstStyle/>
          <a:p>
            <a:r>
              <a:rPr lang="en-GB"/>
              <a:t>Year 3</a:t>
            </a:r>
          </a:p>
          <a:p>
            <a:endParaRPr lang="en-GB"/>
          </a:p>
          <a:p>
            <a:r>
              <a:rPr lang="en-GB"/>
              <a:t>multiple(s) inverse operations integer(s) decimal(s) remainder</a:t>
            </a:r>
          </a:p>
        </p:txBody>
      </p:sp>
      <p:sp>
        <p:nvSpPr>
          <p:cNvPr id="20" name="TextBox 19">
            <a:extLst>
              <a:ext uri="{FF2B5EF4-FFF2-40B4-BE49-F238E27FC236}">
                <a16:creationId xmlns:a16="http://schemas.microsoft.com/office/drawing/2014/main" id="{8EDE1603-0C06-740A-4EE1-95AA168D3430}"/>
              </a:ext>
            </a:extLst>
          </p:cNvPr>
          <p:cNvSpPr txBox="1"/>
          <p:nvPr/>
        </p:nvSpPr>
        <p:spPr>
          <a:xfrm>
            <a:off x="6949440" y="1389692"/>
            <a:ext cx="1205947" cy="3970318"/>
          </a:xfrm>
          <a:prstGeom prst="rect">
            <a:avLst/>
          </a:prstGeom>
          <a:noFill/>
        </p:spPr>
        <p:txBody>
          <a:bodyPr wrap="square">
            <a:spAutoFit/>
          </a:bodyPr>
          <a:lstStyle/>
          <a:p>
            <a:r>
              <a:rPr lang="en-GB"/>
              <a:t>Year 4</a:t>
            </a:r>
          </a:p>
          <a:p>
            <a:endParaRPr lang="en-GB"/>
          </a:p>
          <a:p>
            <a:r>
              <a:rPr lang="en-GB"/>
              <a:t>round rounding</a:t>
            </a:r>
          </a:p>
          <a:p>
            <a:r>
              <a:rPr lang="en-GB"/>
              <a:t>negative </a:t>
            </a:r>
          </a:p>
          <a:p>
            <a:r>
              <a:rPr lang="en-GB"/>
              <a:t>operation </a:t>
            </a:r>
          </a:p>
          <a:p>
            <a:r>
              <a:rPr lang="en-GB"/>
              <a:t>Factor</a:t>
            </a:r>
          </a:p>
          <a:p>
            <a:r>
              <a:rPr lang="en-GB"/>
              <a:t>factor pairs distributive associative derive remainder</a:t>
            </a:r>
          </a:p>
          <a:p>
            <a:endParaRPr lang="en-GB"/>
          </a:p>
        </p:txBody>
      </p:sp>
      <p:sp>
        <p:nvSpPr>
          <p:cNvPr id="23" name="TextBox 22">
            <a:extLst>
              <a:ext uri="{FF2B5EF4-FFF2-40B4-BE49-F238E27FC236}">
                <a16:creationId xmlns:a16="http://schemas.microsoft.com/office/drawing/2014/main" id="{0328E239-28C6-9940-8E75-BE7D87AB45FD}"/>
              </a:ext>
            </a:extLst>
          </p:cNvPr>
          <p:cNvSpPr txBox="1"/>
          <p:nvPr/>
        </p:nvSpPr>
        <p:spPr>
          <a:xfrm>
            <a:off x="8473448" y="2047461"/>
            <a:ext cx="1355699" cy="2862322"/>
          </a:xfrm>
          <a:prstGeom prst="rect">
            <a:avLst/>
          </a:prstGeom>
          <a:solidFill>
            <a:srgbClr val="FFFF66"/>
          </a:solidFill>
        </p:spPr>
        <p:txBody>
          <a:bodyPr wrap="square">
            <a:spAutoFit/>
          </a:bodyPr>
          <a:lstStyle/>
          <a:p>
            <a:r>
              <a:rPr lang="en-GB"/>
              <a:t>Year 5</a:t>
            </a:r>
          </a:p>
          <a:p>
            <a:endParaRPr lang="en-GB"/>
          </a:p>
          <a:p>
            <a:r>
              <a:rPr lang="en-GB"/>
              <a:t>power(s) prime complement</a:t>
            </a:r>
          </a:p>
          <a:p>
            <a:r>
              <a:rPr lang="en-GB"/>
              <a:t>composite prime factor square(d)</a:t>
            </a:r>
            <a:r>
              <a:rPr lang="en-GB" sz="1200"/>
              <a:t>2</a:t>
            </a:r>
            <a:r>
              <a:rPr lang="en-GB"/>
              <a:t> cube(d)</a:t>
            </a:r>
            <a:r>
              <a:rPr lang="en-GB" sz="1200"/>
              <a:t>3</a:t>
            </a:r>
            <a:r>
              <a:rPr lang="en-GB"/>
              <a:t> equivalence</a:t>
            </a:r>
          </a:p>
        </p:txBody>
      </p:sp>
      <p:sp>
        <p:nvSpPr>
          <p:cNvPr id="26" name="TextBox 25">
            <a:extLst>
              <a:ext uri="{FF2B5EF4-FFF2-40B4-BE49-F238E27FC236}">
                <a16:creationId xmlns:a16="http://schemas.microsoft.com/office/drawing/2014/main" id="{B39C65FD-91CC-FB7D-FDBC-91B9F5EF65AF}"/>
              </a:ext>
            </a:extLst>
          </p:cNvPr>
          <p:cNvSpPr txBox="1"/>
          <p:nvPr/>
        </p:nvSpPr>
        <p:spPr>
          <a:xfrm>
            <a:off x="10381090" y="2557396"/>
            <a:ext cx="1715494" cy="1754326"/>
          </a:xfrm>
          <a:prstGeom prst="rect">
            <a:avLst/>
          </a:prstGeom>
          <a:noFill/>
        </p:spPr>
        <p:txBody>
          <a:bodyPr wrap="square">
            <a:spAutoFit/>
          </a:bodyPr>
          <a:lstStyle/>
          <a:p>
            <a:r>
              <a:rPr lang="en-GB"/>
              <a:t>Year 6</a:t>
            </a:r>
          </a:p>
          <a:p>
            <a:endParaRPr lang="en-GB"/>
          </a:p>
          <a:p>
            <a:r>
              <a:rPr lang="en-GB"/>
              <a:t>long division Multi-step common factors common multiple</a:t>
            </a:r>
          </a:p>
        </p:txBody>
      </p:sp>
    </p:spTree>
    <p:extLst>
      <p:ext uri="{BB962C8B-B14F-4D97-AF65-F5344CB8AC3E}">
        <p14:creationId xmlns:p14="http://schemas.microsoft.com/office/powerpoint/2010/main" val="65322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E5891C-FDD9-DA57-405E-8BFF9C34F8DF}"/>
              </a:ext>
            </a:extLst>
          </p:cNvPr>
          <p:cNvPicPr>
            <a:picLocks noGrp="1" noChangeAspect="1"/>
          </p:cNvPicPr>
          <p:nvPr>
            <p:ph sz="quarter" idx="13"/>
          </p:nvPr>
        </p:nvPicPr>
        <p:blipFill>
          <a:blip r:embed="rId2"/>
          <a:stretch>
            <a:fillRect/>
          </a:stretch>
        </p:blipFill>
        <p:spPr>
          <a:xfrm>
            <a:off x="894413" y="2881289"/>
            <a:ext cx="3058920" cy="3424237"/>
          </a:xfrm>
        </p:spPr>
      </p:pic>
      <p:sp>
        <p:nvSpPr>
          <p:cNvPr id="6" name="TextBox 5">
            <a:extLst>
              <a:ext uri="{FF2B5EF4-FFF2-40B4-BE49-F238E27FC236}">
                <a16:creationId xmlns:a16="http://schemas.microsoft.com/office/drawing/2014/main" id="{4EAE709F-AC18-8112-1E02-5B80BF9AD89B}"/>
              </a:ext>
            </a:extLst>
          </p:cNvPr>
          <p:cNvSpPr txBox="1"/>
          <p:nvPr/>
        </p:nvSpPr>
        <p:spPr>
          <a:xfrm>
            <a:off x="891535" y="87699"/>
            <a:ext cx="10579235" cy="2788672"/>
          </a:xfrm>
          <a:prstGeom prst="rect">
            <a:avLst/>
          </a:prstGeom>
          <a:noFill/>
        </p:spPr>
        <p:txBody>
          <a:bodyPr wrap="square" lIns="91440" tIns="45720" rIns="91440" bIns="45720" rtlCol="0" anchor="t">
            <a:spAutoFit/>
          </a:bodyPr>
          <a:lstStyle/>
          <a:p>
            <a:pPr algn="ctr"/>
            <a:r>
              <a:rPr lang="en-GB" sz="4400" u="sng">
                <a:latin typeface="Arial"/>
                <a:ea typeface="Roboto"/>
                <a:cs typeface="Arial"/>
              </a:rPr>
              <a:t>Addition</a:t>
            </a:r>
            <a:endParaRPr lang="en-GB" sz="4400">
              <a:latin typeface="Arial"/>
              <a:ea typeface="Roboto"/>
              <a:cs typeface="Arial"/>
            </a:endParaRPr>
          </a:p>
          <a:p>
            <a:pPr algn="ctr"/>
            <a:r>
              <a:rPr lang="en-GB" sz="3200" u="sng">
                <a:latin typeface="Arial"/>
                <a:ea typeface="Roboto"/>
                <a:cs typeface="Arial"/>
              </a:rPr>
              <a:t>Expanded Column Method</a:t>
            </a:r>
            <a:endParaRPr lang="en-GB" sz="3200">
              <a:latin typeface="Arial"/>
              <a:ea typeface="Roboto"/>
              <a:cs typeface="Arial"/>
            </a:endParaRPr>
          </a:p>
          <a:p>
            <a:endParaRPr lang="en-GB" sz="2000">
              <a:latin typeface="Arial"/>
              <a:ea typeface="Roboto"/>
              <a:cs typeface="Arial"/>
            </a:endParaRPr>
          </a:p>
          <a:p>
            <a:r>
              <a:rPr lang="en-GB" sz="2000">
                <a:latin typeface="Arial"/>
                <a:ea typeface="Roboto"/>
                <a:cs typeface="Arial"/>
              </a:rPr>
              <a:t>The expanded column method is so called because each part of the addition is 'expanded' and recorded.  The expanded column addition method is effective because it ensures that when children move on to the compact method, they understand what they are doing in each step rather than simply learning a process by rote.</a:t>
            </a:r>
            <a:endParaRPr lang="en-GB" sz="2400">
              <a:latin typeface="Arial"/>
              <a:cs typeface="Arial"/>
            </a:endParaRPr>
          </a:p>
        </p:txBody>
      </p:sp>
      <p:sp>
        <p:nvSpPr>
          <p:cNvPr id="4" name="TextBox 3">
            <a:extLst>
              <a:ext uri="{FF2B5EF4-FFF2-40B4-BE49-F238E27FC236}">
                <a16:creationId xmlns:a16="http://schemas.microsoft.com/office/drawing/2014/main" id="{E6EEC9FD-7A77-DAE5-E30C-D78C005F948A}"/>
              </a:ext>
            </a:extLst>
          </p:cNvPr>
          <p:cNvSpPr txBox="1"/>
          <p:nvPr/>
        </p:nvSpPr>
        <p:spPr>
          <a:xfrm>
            <a:off x="4204305" y="2885923"/>
            <a:ext cx="748453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solidFill>
                  <a:srgbClr val="0C1F32"/>
                </a:solidFill>
                <a:latin typeface="Nunito"/>
              </a:rPr>
              <a:t>Add the ones column (9+5) and write this answer following the correct place value columns. </a:t>
            </a:r>
            <a:endParaRPr lang="en-US" sz="2400"/>
          </a:p>
          <a:p>
            <a:endParaRPr lang="en-US" sz="2400">
              <a:solidFill>
                <a:srgbClr val="0C1F32"/>
              </a:solidFill>
              <a:latin typeface="Nunito"/>
            </a:endParaRPr>
          </a:p>
          <a:p>
            <a:r>
              <a:rPr lang="en-US" sz="2400">
                <a:solidFill>
                  <a:srgbClr val="0C1F32"/>
                </a:solidFill>
                <a:latin typeface="Nunito"/>
              </a:rPr>
              <a:t>2.  The same method is followed for the tens column and the hundreds column.</a:t>
            </a:r>
          </a:p>
          <a:p>
            <a:endParaRPr lang="en-US" sz="2400">
              <a:solidFill>
                <a:srgbClr val="0C1F32"/>
              </a:solidFill>
              <a:latin typeface="Nunito"/>
            </a:endParaRPr>
          </a:p>
          <a:p>
            <a:r>
              <a:rPr lang="en-US" sz="2400">
                <a:solidFill>
                  <a:srgbClr val="0C1F32"/>
                </a:solidFill>
                <a:latin typeface="Nunito"/>
              </a:rPr>
              <a:t>By writing the numbers they have added in brackets next to their work, children can see where their answer comes from.</a:t>
            </a:r>
            <a:endParaRPr lang="en-US" sz="2400"/>
          </a:p>
        </p:txBody>
      </p:sp>
    </p:spTree>
    <p:extLst>
      <p:ext uri="{BB962C8B-B14F-4D97-AF65-F5344CB8AC3E}">
        <p14:creationId xmlns:p14="http://schemas.microsoft.com/office/powerpoint/2010/main" val="219667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51CC7-5F1E-A00F-2561-E2369F80C2C3}"/>
              </a:ext>
            </a:extLst>
          </p:cNvPr>
          <p:cNvSpPr/>
          <p:nvPr/>
        </p:nvSpPr>
        <p:spPr>
          <a:xfrm>
            <a:off x="901680" y="4056703"/>
            <a:ext cx="4628284" cy="1646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F5E1112-28A3-1A06-924B-303341D2043F}"/>
              </a:ext>
            </a:extLst>
          </p:cNvPr>
          <p:cNvSpPr/>
          <p:nvPr/>
        </p:nvSpPr>
        <p:spPr>
          <a:xfrm>
            <a:off x="901680" y="2093845"/>
            <a:ext cx="4628284" cy="1646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03B9167-B35C-069B-08B4-DA6E308C78DC}"/>
              </a:ext>
            </a:extLst>
          </p:cNvPr>
          <p:cNvSpPr>
            <a:spLocks noGrp="1"/>
          </p:cNvSpPr>
          <p:nvPr>
            <p:ph sz="quarter" idx="13"/>
          </p:nvPr>
        </p:nvSpPr>
        <p:spPr>
          <a:xfrm>
            <a:off x="901680" y="1549517"/>
            <a:ext cx="10921215" cy="4157776"/>
          </a:xfrm>
        </p:spPr>
        <p:txBody>
          <a:bodyPr vert="horz" lIns="91440" tIns="45720" rIns="91440" bIns="45720" rtlCol="0" anchor="t">
            <a:normAutofit/>
          </a:bodyPr>
          <a:lstStyle/>
          <a:p>
            <a:pPr marL="0" indent="0">
              <a:buNone/>
            </a:pPr>
            <a:r>
              <a:rPr lang="en-GB" sz="2400" cap="none">
                <a:effectLst/>
                <a:latin typeface="Arial"/>
                <a:ea typeface="Calibri" panose="020F0502020204030204" pitchFamily="34" charset="0"/>
                <a:cs typeface="Arial"/>
              </a:rPr>
              <a:t>The concept of exchange is reinforced through continued use of manipulatives.</a:t>
            </a:r>
            <a:endParaRPr lang="en-GB" sz="1200">
              <a:latin typeface="Arial"/>
              <a:ea typeface="Calibri" panose="020F0502020204030204" pitchFamily="34" charset="0"/>
              <a:cs typeface="Arial"/>
            </a:endParaRPr>
          </a:p>
          <a:p>
            <a:pPr marL="0" indent="0">
              <a:buNone/>
            </a:pPr>
            <a:r>
              <a:rPr lang="en-GB" sz="1400" cap="none">
                <a:effectLst/>
                <a:latin typeface="Arial"/>
                <a:ea typeface="Calibri" panose="020F0502020204030204" pitchFamily="34" charset="0"/>
                <a:cs typeface="Arial"/>
              </a:rPr>
              <a:t>1.</a:t>
            </a:r>
            <a:endParaRPr lang="en-GB" sz="1400">
              <a:latin typeface="Arial"/>
              <a:cs typeface="Arial"/>
            </a:endParaRPr>
          </a:p>
          <a:p>
            <a:pPr marL="0" indent="0">
              <a:buNone/>
            </a:pPr>
            <a:r>
              <a:rPr lang="en-GB" sz="1400" cap="none">
                <a:latin typeface="Arial"/>
                <a:ea typeface="Calibri" panose="020F0502020204030204" pitchFamily="34" charset="0"/>
                <a:cs typeface="Arial"/>
              </a:rPr>
              <a:t>“I have two</a:t>
            </a:r>
          </a:p>
          <a:p>
            <a:pPr marL="0" indent="0">
              <a:buNone/>
            </a:pPr>
            <a:r>
              <a:rPr lang="en-GB" sz="1400" cap="none">
                <a:latin typeface="Arial"/>
                <a:ea typeface="Calibri" panose="020F0502020204030204" pitchFamily="34" charset="0"/>
                <a:cs typeface="Arial"/>
              </a:rPr>
              <a:t>tens and five ones,  which need </a:t>
            </a:r>
            <a:endParaRPr lang="en-GB" sz="1400" cap="none">
              <a:latin typeface="Arial" panose="020B0604020202020204" pitchFamily="34" charset="0"/>
              <a:ea typeface="Calibri" panose="020F0502020204030204" pitchFamily="34" charset="0"/>
              <a:cs typeface="Arial"/>
            </a:endParaRPr>
          </a:p>
          <a:p>
            <a:pPr marL="0" indent="0">
              <a:buNone/>
            </a:pPr>
            <a:r>
              <a:rPr lang="en-GB" sz="1400" cap="none">
                <a:latin typeface="Arial"/>
                <a:ea typeface="Calibri" panose="020F0502020204030204" pitchFamily="34" charset="0"/>
                <a:cs typeface="Arial"/>
              </a:rPr>
              <a:t>adding to four tens and seven ones.”</a:t>
            </a:r>
            <a:endParaRPr lang="en-GB" sz="1400" cap="none">
              <a:latin typeface="Arial" panose="020B0604020202020204" pitchFamily="34" charset="0"/>
              <a:ea typeface="Calibri" panose="020F0502020204030204" pitchFamily="34" charset="0"/>
              <a:cs typeface="Arial"/>
            </a:endParaRPr>
          </a:p>
          <a:p>
            <a:pPr marL="0" lvl="0" indent="0">
              <a:buNone/>
            </a:pPr>
            <a:endParaRPr lang="en-GB" sz="1200" cap="none">
              <a:effectLst/>
              <a:latin typeface="Arial" panose="020B0604020202020204" pitchFamily="34" charset="0"/>
              <a:ea typeface="Calibri" panose="020F0502020204030204" pitchFamily="34" charset="0"/>
            </a:endParaRPr>
          </a:p>
          <a:p>
            <a:pPr marL="0" indent="0">
              <a:buNone/>
            </a:pPr>
            <a:r>
              <a:rPr lang="en-GB" sz="1400" cap="none">
                <a:effectLst/>
                <a:latin typeface="Arial"/>
                <a:ea typeface="Calibri" panose="020F0502020204030204" pitchFamily="34" charset="0"/>
                <a:cs typeface="Arial"/>
              </a:rPr>
              <a:t>2.</a:t>
            </a:r>
            <a:r>
              <a:rPr lang="en-GB" sz="1400" cap="none">
                <a:latin typeface="Arial"/>
                <a:ea typeface="Calibri" panose="020F0502020204030204" pitchFamily="34" charset="0"/>
                <a:cs typeface="Arial"/>
              </a:rPr>
              <a:t> </a:t>
            </a:r>
            <a:endParaRPr lang="en-GB" sz="1400" cap="none">
              <a:latin typeface="Arial" panose="020B0604020202020204" pitchFamily="34" charset="0"/>
              <a:ea typeface="Calibri" panose="020F0502020204030204" pitchFamily="34" charset="0"/>
              <a:cs typeface="Arial"/>
            </a:endParaRPr>
          </a:p>
          <a:p>
            <a:pPr marL="0" indent="0">
              <a:buNone/>
            </a:pPr>
            <a:r>
              <a:rPr lang="en-GB" sz="1400" cap="none">
                <a:latin typeface="Arial"/>
                <a:ea typeface="Calibri" panose="020F0502020204030204" pitchFamily="34" charset="0"/>
                <a:cs typeface="Arial"/>
              </a:rPr>
              <a:t> </a:t>
            </a:r>
            <a:r>
              <a:rPr lang="en-GB" sz="1400" cap="none">
                <a:effectLst/>
                <a:latin typeface="Arial"/>
                <a:ea typeface="Calibri" panose="020F0502020204030204" pitchFamily="34" charset="0"/>
                <a:cs typeface="Arial"/>
              </a:rPr>
              <a:t> “I add five ones to seven ones,</a:t>
            </a:r>
            <a:r>
              <a:rPr lang="en-GB" sz="1400" cap="none">
                <a:latin typeface="Arial"/>
                <a:ea typeface="Calibri" panose="020F0502020204030204" pitchFamily="34" charset="0"/>
                <a:cs typeface="Arial"/>
              </a:rPr>
              <a:t> </a:t>
            </a:r>
            <a:endParaRPr lang="en-GB" sz="1400" cap="none">
              <a:effectLst/>
              <a:latin typeface="Arial" panose="020B0604020202020204" pitchFamily="34" charset="0"/>
              <a:ea typeface="Calibri" panose="020F0502020204030204" pitchFamily="34" charset="0"/>
              <a:cs typeface="Arial"/>
            </a:endParaRPr>
          </a:p>
          <a:p>
            <a:pPr marL="0" indent="0">
              <a:buNone/>
            </a:pPr>
            <a:r>
              <a:rPr lang="en-GB" sz="1400" cap="none">
                <a:latin typeface="Arial"/>
                <a:ea typeface="Calibri" panose="020F0502020204030204" pitchFamily="34" charset="0"/>
                <a:cs typeface="Arial"/>
              </a:rPr>
              <a:t> </a:t>
            </a:r>
            <a:r>
              <a:rPr lang="en-GB" sz="1400" cap="none">
                <a:effectLst/>
                <a:latin typeface="Arial"/>
                <a:ea typeface="Calibri" panose="020F0502020204030204" pitchFamily="34" charset="0"/>
                <a:cs typeface="Arial"/>
              </a:rPr>
              <a:t> which gives me twelve ones.”</a:t>
            </a:r>
          </a:p>
          <a:p>
            <a:pPr marL="0" lvl="0" indent="0">
              <a:buNone/>
            </a:pPr>
            <a:endParaRPr lang="en-GB" sz="1200" cap="none">
              <a:latin typeface="Arial" panose="020B0604020202020204" pitchFamily="34" charset="0"/>
              <a:ea typeface="Calibri" panose="020F0502020204030204" pitchFamily="34" charset="0"/>
            </a:endParaRPr>
          </a:p>
          <a:p>
            <a:pPr marL="0" lvl="0" indent="0">
              <a:buNone/>
            </a:pPr>
            <a:endParaRPr lang="en-GB" sz="1200" cap="none">
              <a:effectLst/>
              <a:latin typeface="Arial" panose="020B0604020202020204" pitchFamily="34" charset="0"/>
              <a:ea typeface="Calibri" panose="020F0502020204030204" pitchFamily="34" charset="0"/>
            </a:endParaRPr>
          </a:p>
          <a:p>
            <a:pPr marL="0" lvl="0" indent="0">
              <a:buNone/>
            </a:pPr>
            <a:endParaRPr lang="en-GB" sz="1200" cap="none">
              <a:effectLst/>
              <a:latin typeface="Arial" panose="020B0604020202020204" pitchFamily="34" charset="0"/>
              <a:ea typeface="Calibri" panose="020F0502020204030204" pitchFamily="34" charset="0"/>
            </a:endParaRPr>
          </a:p>
          <a:p>
            <a:pPr marL="0" indent="0">
              <a:buNone/>
            </a:pPr>
            <a:endParaRPr lang="en-GB"/>
          </a:p>
        </p:txBody>
      </p:sp>
      <p:pic>
        <p:nvPicPr>
          <p:cNvPr id="5" name="Picture 4">
            <a:extLst>
              <a:ext uri="{FF2B5EF4-FFF2-40B4-BE49-F238E27FC236}">
                <a16:creationId xmlns:a16="http://schemas.microsoft.com/office/drawing/2014/main" id="{EF2BBCCB-BA2B-E72F-F10D-38213E46E86C}"/>
              </a:ext>
            </a:extLst>
          </p:cNvPr>
          <p:cNvPicPr>
            <a:picLocks noChangeAspect="1"/>
          </p:cNvPicPr>
          <p:nvPr/>
        </p:nvPicPr>
        <p:blipFill>
          <a:blip r:embed="rId2"/>
          <a:stretch>
            <a:fillRect/>
          </a:stretch>
        </p:blipFill>
        <p:spPr>
          <a:xfrm>
            <a:off x="4348065" y="2180373"/>
            <a:ext cx="902610" cy="1463848"/>
          </a:xfrm>
          <a:prstGeom prst="rect">
            <a:avLst/>
          </a:prstGeom>
        </p:spPr>
      </p:pic>
      <p:pic>
        <p:nvPicPr>
          <p:cNvPr id="8" name="Picture 7">
            <a:extLst>
              <a:ext uri="{FF2B5EF4-FFF2-40B4-BE49-F238E27FC236}">
                <a16:creationId xmlns:a16="http://schemas.microsoft.com/office/drawing/2014/main" id="{1DE2E766-50DA-F8E6-2BA6-E82D29ADDA7F}"/>
              </a:ext>
            </a:extLst>
          </p:cNvPr>
          <p:cNvPicPr>
            <a:picLocks noChangeAspect="1"/>
          </p:cNvPicPr>
          <p:nvPr/>
        </p:nvPicPr>
        <p:blipFill>
          <a:blip r:embed="rId3"/>
          <a:stretch>
            <a:fillRect/>
          </a:stretch>
        </p:blipFill>
        <p:spPr>
          <a:xfrm>
            <a:off x="4420533" y="4199394"/>
            <a:ext cx="987380" cy="1463848"/>
          </a:xfrm>
          <a:prstGeom prst="rect">
            <a:avLst/>
          </a:prstGeom>
        </p:spPr>
      </p:pic>
      <p:sp>
        <p:nvSpPr>
          <p:cNvPr id="10" name="Rectangle 9">
            <a:extLst>
              <a:ext uri="{FF2B5EF4-FFF2-40B4-BE49-F238E27FC236}">
                <a16:creationId xmlns:a16="http://schemas.microsoft.com/office/drawing/2014/main" id="{6780BA3B-8CF0-A7D4-C8F6-33471EAF773A}"/>
              </a:ext>
            </a:extLst>
          </p:cNvPr>
          <p:cNvSpPr/>
          <p:nvPr/>
        </p:nvSpPr>
        <p:spPr>
          <a:xfrm>
            <a:off x="5724967" y="2093844"/>
            <a:ext cx="4628284" cy="1646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F77B003-404E-CC93-2A1B-20FE14333DA4}"/>
              </a:ext>
            </a:extLst>
          </p:cNvPr>
          <p:cNvSpPr txBox="1"/>
          <p:nvPr/>
        </p:nvSpPr>
        <p:spPr>
          <a:xfrm>
            <a:off x="5851150" y="2185101"/>
            <a:ext cx="1733048" cy="1446550"/>
          </a:xfrm>
          <a:prstGeom prst="rect">
            <a:avLst/>
          </a:prstGeom>
          <a:noFill/>
        </p:spPr>
        <p:txBody>
          <a:bodyPr wrap="square" lIns="91440" tIns="45720" rIns="91440" bIns="45720" rtlCol="0" anchor="t">
            <a:spAutoFit/>
          </a:bodyPr>
          <a:lstStyle/>
          <a:p>
            <a:r>
              <a:rPr lang="en-GB" sz="1400">
                <a:latin typeface="Arial"/>
                <a:ea typeface="Calibri" panose="020F0502020204030204" pitchFamily="34" charset="0"/>
                <a:cs typeface="Arial"/>
              </a:rPr>
              <a:t>3. </a:t>
            </a:r>
            <a:endParaRPr lang="en-US">
              <a:latin typeface="Tw Cen MT" panose="020B0602020104020603"/>
              <a:ea typeface="Calibri" panose="020F0502020204030204" pitchFamily="34" charset="0"/>
              <a:cs typeface="Arial"/>
            </a:endParaRPr>
          </a:p>
          <a:p>
            <a:endParaRPr lang="en-GB" sz="1400">
              <a:latin typeface="Arial"/>
              <a:ea typeface="Calibri" panose="020F0502020204030204" pitchFamily="34" charset="0"/>
              <a:cs typeface="Arial"/>
            </a:endParaRPr>
          </a:p>
          <a:p>
            <a:r>
              <a:rPr lang="en-GB" sz="1400">
                <a:latin typeface="Arial"/>
                <a:ea typeface="Calibri" panose="020F0502020204030204" pitchFamily="34" charset="0"/>
                <a:cs typeface="Arial"/>
              </a:rPr>
              <a:t>“I exchange ten of my twelve ones for a ten counter.”</a:t>
            </a:r>
            <a:endParaRPr lang="en-US"/>
          </a:p>
          <a:p>
            <a:endParaRPr lang="en-GB"/>
          </a:p>
        </p:txBody>
      </p:sp>
      <p:pic>
        <p:nvPicPr>
          <p:cNvPr id="13" name="Picture 12">
            <a:extLst>
              <a:ext uri="{FF2B5EF4-FFF2-40B4-BE49-F238E27FC236}">
                <a16:creationId xmlns:a16="http://schemas.microsoft.com/office/drawing/2014/main" id="{8C93201D-382B-CBD4-28BD-31633321B840}"/>
              </a:ext>
            </a:extLst>
          </p:cNvPr>
          <p:cNvPicPr>
            <a:picLocks noChangeAspect="1"/>
          </p:cNvPicPr>
          <p:nvPr/>
        </p:nvPicPr>
        <p:blipFill>
          <a:blip r:embed="rId4"/>
          <a:stretch>
            <a:fillRect/>
          </a:stretch>
        </p:blipFill>
        <p:spPr>
          <a:xfrm>
            <a:off x="9103789" y="2182424"/>
            <a:ext cx="1025017" cy="1556507"/>
          </a:xfrm>
          <a:prstGeom prst="rect">
            <a:avLst/>
          </a:prstGeom>
        </p:spPr>
      </p:pic>
      <p:sp>
        <p:nvSpPr>
          <p:cNvPr id="14" name="Rectangle 13">
            <a:extLst>
              <a:ext uri="{FF2B5EF4-FFF2-40B4-BE49-F238E27FC236}">
                <a16:creationId xmlns:a16="http://schemas.microsoft.com/office/drawing/2014/main" id="{FCCFBE52-DD72-8000-40BB-04CAB00888F6}"/>
              </a:ext>
            </a:extLst>
          </p:cNvPr>
          <p:cNvSpPr/>
          <p:nvPr/>
        </p:nvSpPr>
        <p:spPr>
          <a:xfrm>
            <a:off x="5664491" y="4062208"/>
            <a:ext cx="4628284" cy="1646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80A07C5-030D-592C-7421-4D70B6D3DC59}"/>
              </a:ext>
            </a:extLst>
          </p:cNvPr>
          <p:cNvSpPr txBox="1"/>
          <p:nvPr/>
        </p:nvSpPr>
        <p:spPr>
          <a:xfrm>
            <a:off x="5794699" y="4064317"/>
            <a:ext cx="2245093" cy="1600438"/>
          </a:xfrm>
          <a:prstGeom prst="rect">
            <a:avLst/>
          </a:prstGeom>
          <a:noFill/>
        </p:spPr>
        <p:txBody>
          <a:bodyPr wrap="square" lIns="91440" tIns="45720" rIns="91440" bIns="45720" rtlCol="0" anchor="t">
            <a:spAutoFit/>
          </a:bodyPr>
          <a:lstStyle/>
          <a:p>
            <a:pPr lvl="0"/>
            <a:r>
              <a:rPr lang="en-GB" sz="1400" cap="none">
                <a:effectLst/>
                <a:latin typeface="Arial"/>
                <a:ea typeface="Calibri" panose="020F0502020204030204" pitchFamily="34" charset="0"/>
                <a:cs typeface="Arial"/>
              </a:rPr>
              <a:t>4.</a:t>
            </a:r>
          </a:p>
          <a:p>
            <a:pPr lvl="0"/>
            <a:r>
              <a:rPr lang="en-GB" sz="1400" cap="none">
                <a:effectLst/>
                <a:latin typeface="Arial"/>
                <a:ea typeface="Calibri" panose="020F0502020204030204" pitchFamily="34" charset="0"/>
                <a:cs typeface="Arial"/>
              </a:rPr>
              <a:t>“I add my three tens and four tens to make seven tens.”</a:t>
            </a:r>
          </a:p>
          <a:p>
            <a:pPr marL="342900" lvl="0" indent="-342900">
              <a:buFont typeface="+mj-lt"/>
              <a:buAutoNum type="arabicPeriod"/>
            </a:pPr>
            <a:endParaRPr lang="en-GB" sz="1400">
              <a:latin typeface="Arial" panose="020B0604020202020204" pitchFamily="34" charset="0"/>
              <a:ea typeface="Calibri" panose="020F0502020204030204" pitchFamily="34" charset="0"/>
              <a:cs typeface="Arial"/>
            </a:endParaRPr>
          </a:p>
          <a:p>
            <a:pPr lvl="0"/>
            <a:r>
              <a:rPr lang="en-GB" sz="1400" cap="none">
                <a:effectLst/>
                <a:latin typeface="Arial"/>
                <a:ea typeface="Calibri" panose="020F0502020204030204" pitchFamily="34" charset="0"/>
                <a:cs typeface="Arial"/>
              </a:rPr>
              <a:t>“Altogether, I have seven tens and two ones.”</a:t>
            </a:r>
          </a:p>
        </p:txBody>
      </p:sp>
      <p:pic>
        <p:nvPicPr>
          <p:cNvPr id="17" name="Picture 16">
            <a:extLst>
              <a:ext uri="{FF2B5EF4-FFF2-40B4-BE49-F238E27FC236}">
                <a16:creationId xmlns:a16="http://schemas.microsoft.com/office/drawing/2014/main" id="{CEF89439-41DC-B94D-7AB1-FC8106F1DD6D}"/>
              </a:ext>
            </a:extLst>
          </p:cNvPr>
          <p:cNvPicPr>
            <a:picLocks noChangeAspect="1"/>
          </p:cNvPicPr>
          <p:nvPr/>
        </p:nvPicPr>
        <p:blipFill>
          <a:blip r:embed="rId5"/>
          <a:stretch>
            <a:fillRect/>
          </a:stretch>
        </p:blipFill>
        <p:spPr>
          <a:xfrm>
            <a:off x="9100556" y="4148984"/>
            <a:ext cx="1025967" cy="1564283"/>
          </a:xfrm>
          <a:prstGeom prst="rect">
            <a:avLst/>
          </a:prstGeom>
        </p:spPr>
      </p:pic>
      <p:sp>
        <p:nvSpPr>
          <p:cNvPr id="12" name="TextBox 11">
            <a:extLst>
              <a:ext uri="{FF2B5EF4-FFF2-40B4-BE49-F238E27FC236}">
                <a16:creationId xmlns:a16="http://schemas.microsoft.com/office/drawing/2014/main" id="{60F39D1A-EF38-A9D6-59B3-DAD225D68EFB}"/>
              </a:ext>
            </a:extLst>
          </p:cNvPr>
          <p:cNvSpPr txBox="1"/>
          <p:nvPr/>
        </p:nvSpPr>
        <p:spPr>
          <a:xfrm>
            <a:off x="4266594" y="205619"/>
            <a:ext cx="342053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u="sng">
                <a:latin typeface="Arial"/>
                <a:cs typeface="Arial"/>
              </a:rPr>
              <a:t>Addition</a:t>
            </a:r>
            <a:endParaRPr lang="en-US"/>
          </a:p>
          <a:p>
            <a:pPr algn="ctr"/>
            <a:r>
              <a:rPr lang="en-US" sz="3200" u="sng">
                <a:latin typeface="Arial"/>
                <a:cs typeface="Arial"/>
              </a:rPr>
              <a:t>Compact Method</a:t>
            </a:r>
          </a:p>
        </p:txBody>
      </p:sp>
    </p:spTree>
    <p:extLst>
      <p:ext uri="{BB962C8B-B14F-4D97-AF65-F5344CB8AC3E}">
        <p14:creationId xmlns:p14="http://schemas.microsoft.com/office/powerpoint/2010/main" val="2752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8" name="Picture 17">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8ACD5C5-5030-868B-7E73-6337B5830DFC}"/>
              </a:ext>
            </a:extLst>
          </p:cNvPr>
          <p:cNvSpPr>
            <a:spLocks noGrp="1"/>
          </p:cNvSpPr>
          <p:nvPr>
            <p:ph sz="quarter" idx="4294967295"/>
          </p:nvPr>
        </p:nvSpPr>
        <p:spPr>
          <a:xfrm>
            <a:off x="1143584" y="1092769"/>
            <a:ext cx="5910274" cy="1522675"/>
          </a:xfrm>
        </p:spPr>
        <p:txBody>
          <a:bodyPr vert="horz" lIns="91440" tIns="45720" rIns="91440" bIns="45720" rtlCol="0" anchor="t">
            <a:normAutofit/>
          </a:bodyPr>
          <a:lstStyle/>
          <a:p>
            <a:pPr marL="0" indent="0">
              <a:buNone/>
            </a:pPr>
            <a:r>
              <a:rPr lang="en-US" sz="2400" cap="none">
                <a:latin typeface="Arial"/>
                <a:cs typeface="Arial"/>
              </a:rPr>
              <a:t>Children then advance to model the addition of two 3-digit numbers through a compact method and then go beyond.</a:t>
            </a:r>
          </a:p>
          <a:p>
            <a:pPr marL="0"/>
            <a:endParaRPr lang="en-US"/>
          </a:p>
        </p:txBody>
      </p:sp>
      <p:pic>
        <p:nvPicPr>
          <p:cNvPr id="7" name="Picture 6">
            <a:extLst>
              <a:ext uri="{FF2B5EF4-FFF2-40B4-BE49-F238E27FC236}">
                <a16:creationId xmlns:a16="http://schemas.microsoft.com/office/drawing/2014/main" id="{9DE34A0B-88AC-2B19-221D-1758A33F625E}"/>
              </a:ext>
            </a:extLst>
          </p:cNvPr>
          <p:cNvPicPr>
            <a:picLocks noChangeAspect="1"/>
          </p:cNvPicPr>
          <p:nvPr/>
        </p:nvPicPr>
        <p:blipFill>
          <a:blip r:embed="rId4"/>
          <a:stretch>
            <a:fillRect/>
          </a:stretch>
        </p:blipFill>
        <p:spPr>
          <a:xfrm>
            <a:off x="8049754" y="1528388"/>
            <a:ext cx="2248095" cy="3657917"/>
          </a:xfrm>
          <a:prstGeom prst="rect">
            <a:avLst/>
          </a:prstGeom>
        </p:spPr>
      </p:pic>
      <p:sp>
        <p:nvSpPr>
          <p:cNvPr id="8" name="Rectangle 7">
            <a:extLst>
              <a:ext uri="{FF2B5EF4-FFF2-40B4-BE49-F238E27FC236}">
                <a16:creationId xmlns:a16="http://schemas.microsoft.com/office/drawing/2014/main" id="{2E090AAD-A3F7-390F-53D4-E6F0EFB0D627}"/>
              </a:ext>
            </a:extLst>
          </p:cNvPr>
          <p:cNvSpPr/>
          <p:nvPr/>
        </p:nvSpPr>
        <p:spPr>
          <a:xfrm>
            <a:off x="1146436" y="2618715"/>
            <a:ext cx="5688235" cy="2785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3E6F104-5336-D78E-515A-D85CDA2F7829}"/>
              </a:ext>
            </a:extLst>
          </p:cNvPr>
          <p:cNvSpPr txBox="1"/>
          <p:nvPr/>
        </p:nvSpPr>
        <p:spPr>
          <a:xfrm>
            <a:off x="1108108" y="2346325"/>
            <a:ext cx="5900344" cy="3059083"/>
          </a:xfrm>
          <a:prstGeom prst="rect">
            <a:avLst/>
          </a:prstGeom>
          <a:noFill/>
        </p:spPr>
        <p:txBody>
          <a:bodyPr wrap="square" lIns="91440" tIns="45720" rIns="91440" bIns="45720" rtlCol="0" anchor="t">
            <a:spAutoFit/>
          </a:bodyPr>
          <a:lstStyle/>
          <a:p>
            <a:endParaRPr lang="en-GB" sz="2400">
              <a:latin typeface="Arial"/>
              <a:cs typeface="Arial"/>
            </a:endParaRPr>
          </a:p>
          <a:p>
            <a:r>
              <a:rPr lang="en-GB" sz="2400">
                <a:highlight>
                  <a:srgbClr val="FFFF00"/>
                </a:highlight>
                <a:latin typeface="Arial"/>
                <a:cs typeface="Arial"/>
              </a:rPr>
              <a:t>Need to be able to: </a:t>
            </a:r>
          </a:p>
          <a:p>
            <a:endParaRPr lang="en-GB" sz="2400">
              <a:latin typeface="Arial"/>
              <a:cs typeface="Arial"/>
            </a:endParaRPr>
          </a:p>
          <a:p>
            <a:r>
              <a:rPr lang="en-GB" sz="2400">
                <a:latin typeface="Arial"/>
                <a:cs typeface="Arial"/>
              </a:rPr>
              <a:t>•Add in columns. </a:t>
            </a:r>
          </a:p>
          <a:p>
            <a:r>
              <a:rPr lang="en-GB" sz="2400">
                <a:latin typeface="Arial"/>
                <a:cs typeface="Arial"/>
              </a:rPr>
              <a:t>•Have place value awareness.</a:t>
            </a:r>
          </a:p>
          <a:p>
            <a:r>
              <a:rPr lang="en-GB" sz="2400">
                <a:latin typeface="Arial"/>
                <a:cs typeface="Arial"/>
              </a:rPr>
              <a:t>•Organisation (layout) </a:t>
            </a:r>
          </a:p>
          <a:p>
            <a:r>
              <a:rPr lang="en-GB" sz="2400">
                <a:latin typeface="Arial"/>
                <a:cs typeface="Arial"/>
              </a:rPr>
              <a:t>•Ability to estimate. </a:t>
            </a:r>
          </a:p>
          <a:p>
            <a:r>
              <a:rPr lang="en-GB" sz="2400">
                <a:latin typeface="Arial"/>
                <a:cs typeface="Arial"/>
              </a:rPr>
              <a:t>•Can check answers for reasonableness</a:t>
            </a:r>
          </a:p>
        </p:txBody>
      </p:sp>
    </p:spTree>
    <p:extLst>
      <p:ext uri="{BB962C8B-B14F-4D97-AF65-F5344CB8AC3E}">
        <p14:creationId xmlns:p14="http://schemas.microsoft.com/office/powerpoint/2010/main" val="100182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15726-4423-7CF2-3146-25893E728B5A}"/>
              </a:ext>
            </a:extLst>
          </p:cNvPr>
          <p:cNvSpPr txBox="1"/>
          <p:nvPr/>
        </p:nvSpPr>
        <p:spPr>
          <a:xfrm>
            <a:off x="4791314" y="146921"/>
            <a:ext cx="26004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u="sng"/>
              <a:t>Subtraction</a:t>
            </a:r>
          </a:p>
        </p:txBody>
      </p:sp>
      <p:sp>
        <p:nvSpPr>
          <p:cNvPr id="4" name="TextBox 3">
            <a:extLst>
              <a:ext uri="{FF2B5EF4-FFF2-40B4-BE49-F238E27FC236}">
                <a16:creationId xmlns:a16="http://schemas.microsoft.com/office/drawing/2014/main" id="{FE4D4699-7F8B-1AB6-B31D-6709E0977E2F}"/>
              </a:ext>
            </a:extLst>
          </p:cNvPr>
          <p:cNvSpPr txBox="1"/>
          <p:nvPr/>
        </p:nvSpPr>
        <p:spPr>
          <a:xfrm>
            <a:off x="6091163" y="3067352"/>
            <a:ext cx="524691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Start with the smallest place value column. When there are not enough ones/tens/hundreds to subtract in a column, children need to move to the column to the left and exchange e.g. exchange 1 ten for 10 ones. They can then subtract efficiently.</a:t>
            </a:r>
          </a:p>
        </p:txBody>
      </p:sp>
      <p:pic>
        <p:nvPicPr>
          <p:cNvPr id="5" name="Picture 4">
            <a:extLst>
              <a:ext uri="{FF2B5EF4-FFF2-40B4-BE49-F238E27FC236}">
                <a16:creationId xmlns:a16="http://schemas.microsoft.com/office/drawing/2014/main" id="{4164C109-E6B2-BAE9-BBE0-0F2FFB4683C6}"/>
              </a:ext>
            </a:extLst>
          </p:cNvPr>
          <p:cNvPicPr>
            <a:picLocks noChangeAspect="1"/>
          </p:cNvPicPr>
          <p:nvPr/>
        </p:nvPicPr>
        <p:blipFill>
          <a:blip r:embed="rId2"/>
          <a:stretch>
            <a:fillRect/>
          </a:stretch>
        </p:blipFill>
        <p:spPr>
          <a:xfrm>
            <a:off x="794581" y="4631039"/>
            <a:ext cx="5087409" cy="2071159"/>
          </a:xfrm>
          <a:prstGeom prst="rect">
            <a:avLst/>
          </a:prstGeom>
        </p:spPr>
      </p:pic>
      <p:pic>
        <p:nvPicPr>
          <p:cNvPr id="6" name="Picture 5">
            <a:extLst>
              <a:ext uri="{FF2B5EF4-FFF2-40B4-BE49-F238E27FC236}">
                <a16:creationId xmlns:a16="http://schemas.microsoft.com/office/drawing/2014/main" id="{736C5EA1-3CB6-7B74-F088-3A301BDEB9E6}"/>
              </a:ext>
            </a:extLst>
          </p:cNvPr>
          <p:cNvPicPr>
            <a:picLocks noChangeAspect="1"/>
          </p:cNvPicPr>
          <p:nvPr/>
        </p:nvPicPr>
        <p:blipFill>
          <a:blip r:embed="rId3"/>
          <a:stretch>
            <a:fillRect/>
          </a:stretch>
        </p:blipFill>
        <p:spPr>
          <a:xfrm>
            <a:off x="801159" y="2588003"/>
            <a:ext cx="5074255" cy="1935995"/>
          </a:xfrm>
          <a:prstGeom prst="rect">
            <a:avLst/>
          </a:prstGeom>
        </p:spPr>
      </p:pic>
      <p:sp>
        <p:nvSpPr>
          <p:cNvPr id="7" name="TextBox 6">
            <a:extLst>
              <a:ext uri="{FF2B5EF4-FFF2-40B4-BE49-F238E27FC236}">
                <a16:creationId xmlns:a16="http://schemas.microsoft.com/office/drawing/2014/main" id="{89DFFB7C-2C8E-17C6-572F-C67E69E70EA0}"/>
              </a:ext>
            </a:extLst>
          </p:cNvPr>
          <p:cNvSpPr txBox="1"/>
          <p:nvPr/>
        </p:nvSpPr>
        <p:spPr>
          <a:xfrm>
            <a:off x="795262" y="931332"/>
            <a:ext cx="112939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Using Dienes/Place Value Counters is an effective way to support children’s understanding of column subtraction. It is important that children write out their calculations alongside using or drawing Base 10 so they can see the clear links between the written method and the model.</a:t>
            </a:r>
            <a:endParaRPr lang="en-US" sz="2400">
              <a:latin typeface="Arial"/>
              <a:cs typeface="Arial"/>
            </a:endParaRPr>
          </a:p>
        </p:txBody>
      </p:sp>
    </p:spTree>
    <p:extLst>
      <p:ext uri="{BB962C8B-B14F-4D97-AF65-F5344CB8AC3E}">
        <p14:creationId xmlns:p14="http://schemas.microsoft.com/office/powerpoint/2010/main" val="418255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89A27-F66E-B3B9-9F6F-36AE2DA40395}"/>
              </a:ext>
            </a:extLst>
          </p:cNvPr>
          <p:cNvSpPr txBox="1"/>
          <p:nvPr/>
        </p:nvSpPr>
        <p:spPr>
          <a:xfrm>
            <a:off x="877403" y="1115038"/>
            <a:ext cx="106097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cs typeface="Arial"/>
              </a:rPr>
              <a:t>The concept of exchange is continued through use of manipulatives when moving on to the formal column method. </a:t>
            </a:r>
            <a:endParaRPr lang="en-US" sz="2400">
              <a:latin typeface="Arial"/>
              <a:cs typeface="Arial"/>
            </a:endParaRPr>
          </a:p>
          <a:p>
            <a:endParaRPr lang="en-GB" sz="2400">
              <a:latin typeface="Arial"/>
              <a:cs typeface="Arial"/>
            </a:endParaRPr>
          </a:p>
          <a:p>
            <a:endParaRPr lang="en-US" sz="3200">
              <a:latin typeface="Arial"/>
              <a:cs typeface="Arial"/>
            </a:endParaRPr>
          </a:p>
          <a:p>
            <a:endParaRPr lang="en-US" sz="2000">
              <a:latin typeface="Arial"/>
              <a:cs typeface="Arial"/>
            </a:endParaRPr>
          </a:p>
          <a:p>
            <a:endParaRPr lang="en-US" sz="2000">
              <a:latin typeface="Arial"/>
              <a:cs typeface="Arial"/>
            </a:endParaRPr>
          </a:p>
        </p:txBody>
      </p:sp>
      <p:sp>
        <p:nvSpPr>
          <p:cNvPr id="3" name="TextBox 2">
            <a:extLst>
              <a:ext uri="{FF2B5EF4-FFF2-40B4-BE49-F238E27FC236}">
                <a16:creationId xmlns:a16="http://schemas.microsoft.com/office/drawing/2014/main" id="{76387E64-80AE-0CEF-812B-3812E7EC8B4B}"/>
              </a:ext>
            </a:extLst>
          </p:cNvPr>
          <p:cNvSpPr txBox="1"/>
          <p:nvPr/>
        </p:nvSpPr>
        <p:spPr>
          <a:xfrm>
            <a:off x="198504" y="2325842"/>
            <a:ext cx="2977385" cy="1631216"/>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GB" sz="2000">
                <a:latin typeface="Arial"/>
                <a:cs typeface="Arial"/>
              </a:rPr>
              <a:t>“I have seven tens and two ones. I need to subtract four tens and seven ones.”</a:t>
            </a:r>
            <a:endParaRPr lang="en-US" sz="2000">
              <a:latin typeface="Arial"/>
              <a:cs typeface="Arial"/>
            </a:endParaRPr>
          </a:p>
        </p:txBody>
      </p:sp>
      <p:pic>
        <p:nvPicPr>
          <p:cNvPr id="4" name="Picture 3" descr="A screenshot of a math game&#10;&#10;Description automatically generated">
            <a:extLst>
              <a:ext uri="{FF2B5EF4-FFF2-40B4-BE49-F238E27FC236}">
                <a16:creationId xmlns:a16="http://schemas.microsoft.com/office/drawing/2014/main" id="{4F92B4A2-B0D2-5361-2ECB-8D8566A07E2B}"/>
              </a:ext>
            </a:extLst>
          </p:cNvPr>
          <p:cNvPicPr>
            <a:picLocks noChangeAspect="1"/>
          </p:cNvPicPr>
          <p:nvPr/>
        </p:nvPicPr>
        <p:blipFill>
          <a:blip r:embed="rId2"/>
          <a:stretch>
            <a:fillRect/>
          </a:stretch>
        </p:blipFill>
        <p:spPr>
          <a:xfrm>
            <a:off x="3220009" y="2261627"/>
            <a:ext cx="1594597" cy="1763246"/>
          </a:xfrm>
          <a:prstGeom prst="rect">
            <a:avLst/>
          </a:prstGeom>
        </p:spPr>
      </p:pic>
      <p:sp>
        <p:nvSpPr>
          <p:cNvPr id="5" name="TextBox 4">
            <a:extLst>
              <a:ext uri="{FF2B5EF4-FFF2-40B4-BE49-F238E27FC236}">
                <a16:creationId xmlns:a16="http://schemas.microsoft.com/office/drawing/2014/main" id="{03DA2D16-A144-B1BF-DD76-7D9E4F5AA1C2}"/>
              </a:ext>
            </a:extLst>
          </p:cNvPr>
          <p:cNvSpPr txBox="1"/>
          <p:nvPr/>
        </p:nvSpPr>
        <p:spPr>
          <a:xfrm>
            <a:off x="153680" y="4174811"/>
            <a:ext cx="2977385" cy="193899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2. “</a:t>
            </a:r>
            <a:r>
              <a:rPr lang="en-US" sz="2000">
                <a:latin typeface="Arial"/>
                <a:ea typeface="+mn-lt"/>
                <a:cs typeface="+mn-lt"/>
              </a:rPr>
              <a:t>At the moment, I cannot subtract seven ones from two ones, so I need to exchange one ten to become ten ones.”</a:t>
            </a:r>
            <a:endParaRPr lang="en-US" sz="2000">
              <a:latin typeface="Arial"/>
              <a:cs typeface="Arial"/>
            </a:endParaRPr>
          </a:p>
        </p:txBody>
      </p:sp>
      <p:pic>
        <p:nvPicPr>
          <p:cNvPr id="6" name="Picture 5" descr="A number on a white background&#10;&#10;Description automatically generated">
            <a:extLst>
              <a:ext uri="{FF2B5EF4-FFF2-40B4-BE49-F238E27FC236}">
                <a16:creationId xmlns:a16="http://schemas.microsoft.com/office/drawing/2014/main" id="{2E25E851-68F9-C544-E10F-92DEE33347F6}"/>
              </a:ext>
            </a:extLst>
          </p:cNvPr>
          <p:cNvPicPr>
            <a:picLocks noChangeAspect="1"/>
          </p:cNvPicPr>
          <p:nvPr/>
        </p:nvPicPr>
        <p:blipFill>
          <a:blip r:embed="rId3"/>
          <a:stretch>
            <a:fillRect/>
          </a:stretch>
        </p:blipFill>
        <p:spPr>
          <a:xfrm>
            <a:off x="4872318" y="2502275"/>
            <a:ext cx="968188" cy="1281952"/>
          </a:xfrm>
          <a:prstGeom prst="rect">
            <a:avLst/>
          </a:prstGeom>
        </p:spPr>
      </p:pic>
      <p:pic>
        <p:nvPicPr>
          <p:cNvPr id="7" name="Picture 6" descr="A screenshot of a math test&#10;&#10;Description automatically generated">
            <a:extLst>
              <a:ext uri="{FF2B5EF4-FFF2-40B4-BE49-F238E27FC236}">
                <a16:creationId xmlns:a16="http://schemas.microsoft.com/office/drawing/2014/main" id="{C601780E-C6D2-8DCA-6A1B-2ECC3DAD0D1C}"/>
              </a:ext>
            </a:extLst>
          </p:cNvPr>
          <p:cNvPicPr>
            <a:picLocks noChangeAspect="1"/>
          </p:cNvPicPr>
          <p:nvPr/>
        </p:nvPicPr>
        <p:blipFill>
          <a:blip r:embed="rId4"/>
          <a:stretch>
            <a:fillRect/>
          </a:stretch>
        </p:blipFill>
        <p:spPr>
          <a:xfrm>
            <a:off x="3167061" y="4292974"/>
            <a:ext cx="1610847" cy="1757082"/>
          </a:xfrm>
          <a:prstGeom prst="rect">
            <a:avLst/>
          </a:prstGeom>
        </p:spPr>
      </p:pic>
      <p:pic>
        <p:nvPicPr>
          <p:cNvPr id="8" name="Picture 7" descr="A number and line on a white background&#10;&#10;Description automatically generated">
            <a:extLst>
              <a:ext uri="{FF2B5EF4-FFF2-40B4-BE49-F238E27FC236}">
                <a16:creationId xmlns:a16="http://schemas.microsoft.com/office/drawing/2014/main" id="{8B2A5DA5-275F-0016-1EFC-B0DE4FDBEB6E}"/>
              </a:ext>
            </a:extLst>
          </p:cNvPr>
          <p:cNvPicPr>
            <a:picLocks noChangeAspect="1"/>
          </p:cNvPicPr>
          <p:nvPr/>
        </p:nvPicPr>
        <p:blipFill>
          <a:blip r:embed="rId5"/>
          <a:stretch>
            <a:fillRect/>
          </a:stretch>
        </p:blipFill>
        <p:spPr>
          <a:xfrm>
            <a:off x="4819372" y="4423802"/>
            <a:ext cx="973230" cy="1551453"/>
          </a:xfrm>
          <a:prstGeom prst="rect">
            <a:avLst/>
          </a:prstGeom>
        </p:spPr>
      </p:pic>
      <p:sp>
        <p:nvSpPr>
          <p:cNvPr id="9" name="TextBox 8">
            <a:extLst>
              <a:ext uri="{FF2B5EF4-FFF2-40B4-BE49-F238E27FC236}">
                <a16:creationId xmlns:a16="http://schemas.microsoft.com/office/drawing/2014/main" id="{B3CCEBBE-578B-1D7C-E234-324EB3B8B8F5}"/>
              </a:ext>
            </a:extLst>
          </p:cNvPr>
          <p:cNvSpPr txBox="1"/>
          <p:nvPr/>
        </p:nvSpPr>
        <p:spPr>
          <a:xfrm>
            <a:off x="5969532" y="2404284"/>
            <a:ext cx="3257532" cy="1323439"/>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3. “Now I can take away seven ones from twelve ones, so that I have fives ones left.</a:t>
            </a:r>
            <a:r>
              <a:rPr lang="en-US" sz="2000">
                <a:ea typeface="+mn-lt"/>
                <a:cs typeface="+mn-lt"/>
              </a:rPr>
              <a:t>“ </a:t>
            </a:r>
            <a:endParaRPr lang="en-US" sz="2000">
              <a:latin typeface="Arial"/>
              <a:cs typeface="Arial"/>
            </a:endParaRPr>
          </a:p>
        </p:txBody>
      </p:sp>
      <p:pic>
        <p:nvPicPr>
          <p:cNvPr id="10" name="Picture 9" descr="A screenshot of a math game&#10;&#10;Description automatically generated">
            <a:extLst>
              <a:ext uri="{FF2B5EF4-FFF2-40B4-BE49-F238E27FC236}">
                <a16:creationId xmlns:a16="http://schemas.microsoft.com/office/drawing/2014/main" id="{891C5B76-5B25-6909-7FCB-3AB1A4152895}"/>
              </a:ext>
            </a:extLst>
          </p:cNvPr>
          <p:cNvPicPr>
            <a:picLocks noChangeAspect="1"/>
          </p:cNvPicPr>
          <p:nvPr/>
        </p:nvPicPr>
        <p:blipFill>
          <a:blip r:embed="rId6"/>
          <a:stretch>
            <a:fillRect/>
          </a:stretch>
        </p:blipFill>
        <p:spPr>
          <a:xfrm>
            <a:off x="9275950" y="2037512"/>
            <a:ext cx="1596278" cy="1752039"/>
          </a:xfrm>
          <a:prstGeom prst="rect">
            <a:avLst/>
          </a:prstGeom>
        </p:spPr>
      </p:pic>
      <p:pic>
        <p:nvPicPr>
          <p:cNvPr id="11" name="Picture 10">
            <a:extLst>
              <a:ext uri="{FF2B5EF4-FFF2-40B4-BE49-F238E27FC236}">
                <a16:creationId xmlns:a16="http://schemas.microsoft.com/office/drawing/2014/main" id="{73667A82-6134-9870-781F-A1D25B42E900}"/>
              </a:ext>
            </a:extLst>
          </p:cNvPr>
          <p:cNvPicPr>
            <a:picLocks noChangeAspect="1"/>
          </p:cNvPicPr>
          <p:nvPr/>
        </p:nvPicPr>
        <p:blipFill>
          <a:blip r:embed="rId7"/>
          <a:stretch>
            <a:fillRect/>
          </a:stretch>
        </p:blipFill>
        <p:spPr>
          <a:xfrm>
            <a:off x="10954030" y="2259666"/>
            <a:ext cx="884704" cy="1352550"/>
          </a:xfrm>
          <a:prstGeom prst="rect">
            <a:avLst/>
          </a:prstGeom>
        </p:spPr>
      </p:pic>
      <p:sp>
        <p:nvSpPr>
          <p:cNvPr id="12" name="TextBox 11">
            <a:extLst>
              <a:ext uri="{FF2B5EF4-FFF2-40B4-BE49-F238E27FC236}">
                <a16:creationId xmlns:a16="http://schemas.microsoft.com/office/drawing/2014/main" id="{C4FD7EA0-2FB0-6370-5317-0A7DE3A14993}"/>
              </a:ext>
            </a:extLst>
          </p:cNvPr>
          <p:cNvSpPr txBox="1"/>
          <p:nvPr/>
        </p:nvSpPr>
        <p:spPr>
          <a:xfrm>
            <a:off x="5969531" y="4040342"/>
            <a:ext cx="3257532" cy="255454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ea typeface="+mn-lt"/>
                <a:cs typeface="+mn-lt"/>
              </a:rPr>
              <a:t>4. “I can now subtract four tens from six tens, which leaves me with two tens.</a:t>
            </a:r>
            <a:r>
              <a:rPr lang="en-US" sz="2000">
                <a:ea typeface="+mn-lt"/>
                <a:cs typeface="+mn-lt"/>
              </a:rPr>
              <a:t>”</a:t>
            </a:r>
            <a:endParaRPr lang="en-US"/>
          </a:p>
          <a:p>
            <a:endParaRPr lang="en-US" sz="2000">
              <a:latin typeface="Tw Cen MT"/>
              <a:cs typeface="Arial"/>
            </a:endParaRPr>
          </a:p>
          <a:p>
            <a:r>
              <a:rPr lang="en-US" sz="2000">
                <a:latin typeface="Arial"/>
                <a:cs typeface="Arial"/>
              </a:rPr>
              <a:t>“I recombine two tens and fives ones to understand that I am left with twenty-five.”</a:t>
            </a:r>
            <a:endParaRPr lang="en-US">
              <a:latin typeface="TW Cen MT"/>
              <a:cs typeface="Arial"/>
            </a:endParaRPr>
          </a:p>
        </p:txBody>
      </p:sp>
      <p:pic>
        <p:nvPicPr>
          <p:cNvPr id="13" name="Picture 12" descr="A screenshot of a math test&#10;&#10;Description automatically generated">
            <a:extLst>
              <a:ext uri="{FF2B5EF4-FFF2-40B4-BE49-F238E27FC236}">
                <a16:creationId xmlns:a16="http://schemas.microsoft.com/office/drawing/2014/main" id="{FAA6C692-326E-CA76-939E-8704E48EB055}"/>
              </a:ext>
            </a:extLst>
          </p:cNvPr>
          <p:cNvPicPr>
            <a:picLocks noChangeAspect="1"/>
          </p:cNvPicPr>
          <p:nvPr/>
        </p:nvPicPr>
        <p:blipFill>
          <a:blip r:embed="rId8"/>
          <a:stretch>
            <a:fillRect/>
          </a:stretch>
        </p:blipFill>
        <p:spPr>
          <a:xfrm>
            <a:off x="9275949" y="4238625"/>
            <a:ext cx="1685925" cy="1809750"/>
          </a:xfrm>
          <a:prstGeom prst="rect">
            <a:avLst/>
          </a:prstGeom>
        </p:spPr>
      </p:pic>
      <p:pic>
        <p:nvPicPr>
          <p:cNvPr id="14" name="Picture 13">
            <a:extLst>
              <a:ext uri="{FF2B5EF4-FFF2-40B4-BE49-F238E27FC236}">
                <a16:creationId xmlns:a16="http://schemas.microsoft.com/office/drawing/2014/main" id="{D2B6B40F-CB4D-A7B9-3C81-D79048E15196}"/>
              </a:ext>
            </a:extLst>
          </p:cNvPr>
          <p:cNvPicPr>
            <a:picLocks noChangeAspect="1"/>
          </p:cNvPicPr>
          <p:nvPr/>
        </p:nvPicPr>
        <p:blipFill>
          <a:blip r:embed="rId9"/>
          <a:stretch>
            <a:fillRect/>
          </a:stretch>
        </p:blipFill>
        <p:spPr>
          <a:xfrm>
            <a:off x="11050121" y="4473668"/>
            <a:ext cx="871817" cy="1328457"/>
          </a:xfrm>
          <a:prstGeom prst="rect">
            <a:avLst/>
          </a:prstGeom>
        </p:spPr>
      </p:pic>
      <p:sp>
        <p:nvSpPr>
          <p:cNvPr id="17" name="TextBox 16">
            <a:extLst>
              <a:ext uri="{FF2B5EF4-FFF2-40B4-BE49-F238E27FC236}">
                <a16:creationId xmlns:a16="http://schemas.microsoft.com/office/drawing/2014/main" id="{0F961871-D826-971F-74C3-36F24CCB945E}"/>
              </a:ext>
            </a:extLst>
          </p:cNvPr>
          <p:cNvSpPr txBox="1"/>
          <p:nvPr/>
        </p:nvSpPr>
        <p:spPr>
          <a:xfrm>
            <a:off x="4667160" y="275344"/>
            <a:ext cx="31447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u="sng">
                <a:latin typeface="Arial"/>
                <a:cs typeface="Arial"/>
              </a:rPr>
              <a:t>Subtraction</a:t>
            </a:r>
          </a:p>
        </p:txBody>
      </p:sp>
    </p:spTree>
    <p:extLst>
      <p:ext uri="{BB962C8B-B14F-4D97-AF65-F5344CB8AC3E}">
        <p14:creationId xmlns:p14="http://schemas.microsoft.com/office/powerpoint/2010/main" val="193881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8" name="Picture 17">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8ACD5C5-5030-868B-7E73-6337B5830DFC}"/>
              </a:ext>
            </a:extLst>
          </p:cNvPr>
          <p:cNvSpPr>
            <a:spLocks noGrp="1"/>
          </p:cNvSpPr>
          <p:nvPr>
            <p:ph sz="quarter" idx="4294967295"/>
          </p:nvPr>
        </p:nvSpPr>
        <p:spPr>
          <a:xfrm>
            <a:off x="671870" y="1153245"/>
            <a:ext cx="6257656" cy="1522675"/>
          </a:xfrm>
        </p:spPr>
        <p:txBody>
          <a:bodyPr vert="horz" lIns="91440" tIns="45720" rIns="91440" bIns="45720" rtlCol="0" anchor="t">
            <a:normAutofit/>
          </a:bodyPr>
          <a:lstStyle/>
          <a:p>
            <a:pPr marL="0" indent="0">
              <a:buNone/>
            </a:pPr>
            <a:r>
              <a:rPr lang="en-US" sz="2400" cap="none">
                <a:latin typeface="Arial"/>
                <a:cs typeface="Arial"/>
              </a:rPr>
              <a:t>Children then advance to model the subtraction of two 3-digit numbers through a compact method and then go beyond.</a:t>
            </a:r>
          </a:p>
          <a:p>
            <a:pPr marL="0"/>
            <a:endParaRPr lang="en-US" sz="2400"/>
          </a:p>
        </p:txBody>
      </p:sp>
      <p:sp>
        <p:nvSpPr>
          <p:cNvPr id="8" name="Rectangle 7">
            <a:extLst>
              <a:ext uri="{FF2B5EF4-FFF2-40B4-BE49-F238E27FC236}">
                <a16:creationId xmlns:a16="http://schemas.microsoft.com/office/drawing/2014/main" id="{2E090AAD-A3F7-390F-53D4-E6F0EFB0D627}"/>
              </a:ext>
            </a:extLst>
          </p:cNvPr>
          <p:cNvSpPr/>
          <p:nvPr/>
        </p:nvSpPr>
        <p:spPr>
          <a:xfrm>
            <a:off x="674722" y="2679191"/>
            <a:ext cx="5748711" cy="27858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3E6F104-5336-D78E-515A-D85CDA2F7829}"/>
              </a:ext>
            </a:extLst>
          </p:cNvPr>
          <p:cNvSpPr txBox="1"/>
          <p:nvPr/>
        </p:nvSpPr>
        <p:spPr>
          <a:xfrm>
            <a:off x="672680" y="2793849"/>
            <a:ext cx="5670535" cy="2677656"/>
          </a:xfrm>
          <a:prstGeom prst="rect">
            <a:avLst/>
          </a:prstGeom>
          <a:noFill/>
        </p:spPr>
        <p:txBody>
          <a:bodyPr wrap="square" lIns="91440" tIns="45720" rIns="91440" bIns="45720" rtlCol="0" anchor="t">
            <a:spAutoFit/>
          </a:bodyPr>
          <a:lstStyle/>
          <a:p>
            <a:r>
              <a:rPr lang="en-GB" sz="2400">
                <a:highlight>
                  <a:srgbClr val="FFFF00"/>
                </a:highlight>
                <a:latin typeface="Arial"/>
                <a:cs typeface="Arial"/>
              </a:rPr>
              <a:t>Need to be able to: </a:t>
            </a:r>
            <a:endParaRPr lang="en-GB" sz="2400">
              <a:latin typeface="Arial"/>
              <a:cs typeface="Arial"/>
            </a:endParaRPr>
          </a:p>
          <a:p>
            <a:endParaRPr lang="en-GB" sz="2400">
              <a:latin typeface="Arial"/>
              <a:cs typeface="Arial"/>
            </a:endParaRPr>
          </a:p>
          <a:p>
            <a:r>
              <a:rPr lang="en-GB" sz="2400">
                <a:latin typeface="Arial"/>
                <a:cs typeface="Arial"/>
              </a:rPr>
              <a:t>•Subtract in columns. </a:t>
            </a:r>
          </a:p>
          <a:p>
            <a:r>
              <a:rPr lang="en-GB" sz="2400">
                <a:latin typeface="Arial"/>
                <a:cs typeface="Arial"/>
              </a:rPr>
              <a:t>•Have place value awareness.</a:t>
            </a:r>
          </a:p>
          <a:p>
            <a:r>
              <a:rPr lang="en-GB" sz="2400">
                <a:latin typeface="Arial"/>
                <a:cs typeface="Arial"/>
              </a:rPr>
              <a:t>•Organisation (layout) </a:t>
            </a:r>
          </a:p>
          <a:p>
            <a:r>
              <a:rPr lang="en-GB" sz="2400">
                <a:latin typeface="Arial"/>
                <a:cs typeface="Arial"/>
              </a:rPr>
              <a:t>•Ability to estimate. </a:t>
            </a:r>
          </a:p>
          <a:p>
            <a:r>
              <a:rPr lang="en-GB" sz="2400">
                <a:latin typeface="Arial"/>
                <a:cs typeface="Arial"/>
              </a:rPr>
              <a:t>•Can check answers for reasonableness</a:t>
            </a:r>
          </a:p>
        </p:txBody>
      </p:sp>
      <p:pic>
        <p:nvPicPr>
          <p:cNvPr id="2" name="Picture 1" descr="A number with green and black numbers&#10;&#10;Description automatically generated">
            <a:extLst>
              <a:ext uri="{FF2B5EF4-FFF2-40B4-BE49-F238E27FC236}">
                <a16:creationId xmlns:a16="http://schemas.microsoft.com/office/drawing/2014/main" id="{95687C20-B00F-41FC-4860-9E5614F26A71}"/>
              </a:ext>
            </a:extLst>
          </p:cNvPr>
          <p:cNvPicPr>
            <a:picLocks noChangeAspect="1"/>
          </p:cNvPicPr>
          <p:nvPr/>
        </p:nvPicPr>
        <p:blipFill>
          <a:blip r:embed="rId4"/>
          <a:stretch>
            <a:fillRect/>
          </a:stretch>
        </p:blipFill>
        <p:spPr>
          <a:xfrm>
            <a:off x="7615798" y="1764926"/>
            <a:ext cx="3571875" cy="2857500"/>
          </a:xfrm>
          <a:prstGeom prst="rect">
            <a:avLst/>
          </a:prstGeom>
        </p:spPr>
      </p:pic>
    </p:spTree>
    <p:extLst>
      <p:ext uri="{BB962C8B-B14F-4D97-AF65-F5344CB8AC3E}">
        <p14:creationId xmlns:p14="http://schemas.microsoft.com/office/powerpoint/2010/main" val="256454500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38103876BACA4FB2AAFD41A6FF24D8" ma:contentTypeVersion="17" ma:contentTypeDescription="Create a new document." ma:contentTypeScope="" ma:versionID="e5e635b1fe58e5eb92f21d83087d0213">
  <xsd:schema xmlns:xsd="http://www.w3.org/2001/XMLSchema" xmlns:xs="http://www.w3.org/2001/XMLSchema" xmlns:p="http://schemas.microsoft.com/office/2006/metadata/properties" xmlns:ns2="f77ace77-ab10-4261-99cf-97889a954fcf" xmlns:ns3="b4d61ad6-f70c-4f95-88f3-46bd2445b4a1" targetNamespace="http://schemas.microsoft.com/office/2006/metadata/properties" ma:root="true" ma:fieldsID="82d9f5d57d7c4359fc06a913046b1886" ns2:_="" ns3:_="">
    <xsd:import namespace="f77ace77-ab10-4261-99cf-97889a954fcf"/>
    <xsd:import namespace="b4d61ad6-f70c-4f95-88f3-46bd2445b4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ace77-ab10-4261-99cf-97889a954f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7237a4c-7c83-46a3-920c-320c2cdf27a4}" ma:internalName="TaxCatchAll" ma:showField="CatchAllData" ma:web="f77ace77-ab10-4261-99cf-97889a954f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d61ad6-f70c-4f95-88f3-46bd2445b4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70f5cee-14f7-485b-96e1-50dfad805b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d61ad6-f70c-4f95-88f3-46bd2445b4a1">
      <Terms xmlns="http://schemas.microsoft.com/office/infopath/2007/PartnerControls"/>
    </lcf76f155ced4ddcb4097134ff3c332f>
    <TaxCatchAll xmlns="f77ace77-ab10-4261-99cf-97889a954fcf" xsi:nil="true"/>
  </documentManagement>
</p:properties>
</file>

<file path=customXml/itemProps1.xml><?xml version="1.0" encoding="utf-8"?>
<ds:datastoreItem xmlns:ds="http://schemas.openxmlformats.org/officeDocument/2006/customXml" ds:itemID="{EFD5F545-EF29-4E11-9472-5CAA33FBCB60}"/>
</file>

<file path=customXml/itemProps2.xml><?xml version="1.0" encoding="utf-8"?>
<ds:datastoreItem xmlns:ds="http://schemas.openxmlformats.org/officeDocument/2006/customXml" ds:itemID="{425E5D1F-7F29-4AC2-935A-EB64FCE15320}"/>
</file>

<file path=customXml/itemProps3.xml><?xml version="1.0" encoding="utf-8"?>
<ds:datastoreItem xmlns:ds="http://schemas.openxmlformats.org/officeDocument/2006/customXml" ds:itemID="{7A066E90-6413-4007-B7B4-AFAB88DF356E}"/>
</file>

<file path=docProps/app.xml><?xml version="1.0" encoding="utf-8"?>
<Properties xmlns="http://schemas.openxmlformats.org/officeDocument/2006/extended-properties" xmlns:vt="http://schemas.openxmlformats.org/officeDocument/2006/docPropsVTypes">
  <Template>Droplet</Template>
  <TotalTime>0</TotalTime>
  <Words>1273</Words>
  <Application>Microsoft Office PowerPoint</Application>
  <PresentationFormat>Widescreen</PresentationFormat>
  <Paragraphs>144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Nunito</vt:lpstr>
      <vt:lpstr>Tw Cen MT</vt:lpstr>
      <vt:lpstr>Tw Cen MT</vt:lpstr>
      <vt:lpstr>Droplet</vt:lpstr>
      <vt:lpstr>Maths Calculations  Year 5</vt:lpstr>
      <vt:lpstr>Year 5 National Curriculum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Calculations  Year 6</dc:title>
  <dc:creator>Mrs S Green</dc:creator>
  <cp:lastModifiedBy>Miss Wiltshire</cp:lastModifiedBy>
  <cp:revision>13</cp:revision>
  <dcterms:created xsi:type="dcterms:W3CDTF">2024-03-21T09:56:00Z</dcterms:created>
  <dcterms:modified xsi:type="dcterms:W3CDTF">2024-07-17T15:50:21Z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0x010100F938103876BACA4FB2AAFD41A6FF24D8</vt:lpwstr>
  </property>
</Properties>
</file>