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7" r:id="rId4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5656"/>
    <a:srgbClr val="443BFB"/>
    <a:srgbClr val="231BFA"/>
    <a:srgbClr val="FF3399"/>
    <a:srgbClr val="FF0066"/>
    <a:srgbClr val="FFFF5B"/>
    <a:srgbClr val="FFFF3F"/>
    <a:srgbClr val="E1D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9714" autoAdjust="0"/>
  </p:normalViewPr>
  <p:slideViewPr>
    <p:cSldViewPr>
      <p:cViewPr varScale="1">
        <p:scale>
          <a:sx n="47" d="100"/>
          <a:sy n="47" d="100"/>
        </p:scale>
        <p:origin x="2120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4C595-AD1B-7835-A0B4-76E80347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9D963-C1A3-4117-8B3B-6A9D0FBAF20E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9AFAD-243A-0130-0584-A82D005B4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29AAB-31C6-558B-8716-D07005EBC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CF560-571A-4D82-872F-F658D75084A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399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73F7D-2AF0-9FDC-09F4-0A0B036D1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9B43A-A02E-4F30-9E65-B3603D6928E3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6152C-ECAF-C266-6B36-7BE3FF33F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598F9-3082-5D70-ECF3-26E8E5EDD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9CAE4-2EF4-4494-842F-B0921D74495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1596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8E2EB-57E4-ED30-8A06-771D90F62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3B834-154F-4605-9965-4AA33D550A8F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295BB-5464-D595-F15B-B885D370D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A4467-7B0F-5227-6ECE-FBD72E71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1E39D-8B2C-4222-B458-A1750BA8E4E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8297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CC13B0-7BE6-FF0B-924D-FDC2B7F39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69413-9422-4C17-85E3-D646028279F4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79BA87-24B0-27DF-CB6E-2E7C6BA7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F58A48-CD46-6FF4-300E-6CBAB94E6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2B788-C813-4D2F-9C59-8555F716040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198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DAD82A4-B2DA-0A58-5298-AF85EDBA6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3C62D-08A0-4832-BFAB-62EF1974FB76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7A20E56-537F-C69D-CBD1-8D9FE39FE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6B4B5C5-8467-1D8F-9A40-B9F1D7A84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F473F-066E-40D1-93F1-219A7A6BAEB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48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E8EDF7D-DEF2-7197-322A-22FEC033A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F47B9-0B2C-4A59-8B59-38B4BFBB48A6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B097A28-CF97-D1CC-58D7-53F3E6A81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47EC5AF-8B6D-28CB-BC27-491355D22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62DA1-6D1D-493B-B8A2-0430F226154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912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CD8DBAC-F294-B24E-6EAC-A1D8696BF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897CF-57EE-4D4D-99D5-5C5B5471DAFC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E88A86D-D8DC-4414-7ACD-90721C4AE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9A51A29-A550-4A33-DD94-D2419EAD8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F1D5C-B8F3-426D-954C-2ED605443E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6504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22A2D4-364C-A498-08F6-8F4142CC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51289-D54B-4695-977D-9EECEE80968C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9C4C472-1DC1-FD6F-A243-BC3312EA8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AD672E5-2E92-E899-FA08-E13F6E843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2D44F-5488-4003-9AB9-E047EA9F7A9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352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A02D91-5BB2-922B-78E8-264E38713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A2667-C058-4197-B9D7-AEE4E0A90F05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419B2AA-076D-42BD-89A2-CF2C64D3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ADE5E0E-CA77-BFFA-D373-AFDA4564A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2DCDE-2584-40B5-8940-7418D58D0FA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693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8ED52-0FB4-AD81-12CD-4A8F72723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D5A8F-62D2-4253-9FBF-00EF868FE4C2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28D7A-CB68-CE47-BAD6-809179BB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46393-A068-4724-843A-B41ABECF5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2AB84-48A5-4C88-A6CE-DB15ACC03F9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040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DE660-74F4-774E-1AC0-E617251A1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CFDCD-A9AC-4955-9032-8C41AEF6434C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579ED-09DE-F0D9-B792-3E58486D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819E3-53F9-C5D6-1599-CA756FCE6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414EB-DA2E-4CCF-9E94-C24502A2EC0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816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5F72BB7-0634-43AB-D9B8-45F0774A790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747C3F4-6C38-580C-F28C-09EE62F26F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A9580-D104-A972-3AFB-6BFAAC934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34D0CA-0F96-4C17-8FBE-D81EAFCBB0BA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6BCAE-CD00-0030-40EA-749098A19E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DB008-256C-DA21-16CB-1038742F7C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7ACA5BF-52ED-4AD8-AE5A-2464BB69EEE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C9F9DB-E5F5-8AF2-699F-A1707B2E3306}"/>
              </a:ext>
            </a:extLst>
          </p:cNvPr>
          <p:cNvGraphicFramePr>
            <a:graphicFrameLocks noGrp="1"/>
          </p:cNvGraphicFramePr>
          <p:nvPr/>
        </p:nvGraphicFramePr>
        <p:xfrm>
          <a:off x="6350" y="4614863"/>
          <a:ext cx="6851649" cy="37290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7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27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3893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RE</a:t>
                      </a:r>
                    </a:p>
                  </a:txBody>
                  <a:tcPr marL="91441" marR="91441" marT="45748" marB="45748">
                    <a:solidFill>
                      <a:srgbClr val="FC565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>
                          <a:solidFill>
                            <a:schemeClr val="bg1"/>
                          </a:solidFill>
                        </a:rPr>
                        <a:t>Computing</a:t>
                      </a: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8" marB="45748">
                    <a:solidFill>
                      <a:srgbClr val="FC56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PE</a:t>
                      </a:r>
                    </a:p>
                  </a:txBody>
                  <a:tcPr marL="91441" marR="91441" marT="45748" marB="45748">
                    <a:solidFill>
                      <a:srgbClr val="FC56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>
                          <a:solidFill>
                            <a:schemeClr val="bg1"/>
                          </a:solidFill>
                        </a:rPr>
                        <a:t>Design &amp; Technology</a:t>
                      </a: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8" marB="45748">
                    <a:solidFill>
                      <a:srgbClr val="FC56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61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dirty="0">
                          <a:cs typeface="Aharoni" panose="02010803020104030203" pitchFamily="2" charset="-79"/>
                        </a:rPr>
                        <a:t>What kind of king is Jesus?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Discussing the Lord’s Prayer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Describing what Christians believe the Kingdom of God is like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Exploring what kind of king Jesus is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haroni" panose="02010803020104030203" pitchFamily="2" charset="-79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Green Religion – How and why should religious communities do more to care for the Earth?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Understanding climate justice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Exploring the Jewish festival of Tu </a:t>
                      </a:r>
                      <a:r>
                        <a:rPr lang="en-GB" sz="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B’Shevat</a:t>
                      </a: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, Hindu goddess Bhumi and Khalifah in Islam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haroni" panose="02010803020104030203" pitchFamily="2" charset="-79"/>
                        </a:rPr>
                        <a:t>Researching projects from different religions around the world</a:t>
                      </a:r>
                    </a:p>
                  </a:txBody>
                  <a:tcPr marL="91441" marR="91441" marT="45748" marB="45748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dirty="0">
                          <a:cs typeface="Aharoni" panose="02010803020104030203" pitchFamily="2" charset="-79"/>
                        </a:rPr>
                        <a:t>Online Behaviours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Understanding digital footprints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cs typeface="Times New Roman" panose="02020603050405020304" pitchFamily="18" charset="0"/>
                        </a:rPr>
                        <a:t>Exploring unacceptable online behaviours and how they can impact others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cs typeface="Times New Roman" panose="02020603050405020304" pitchFamily="18" charset="0"/>
                        </a:rPr>
                        <a:t>Knowing wats to report and evidence concerns of online activity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800" b="0" dirty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800" b="1" dirty="0">
                          <a:cs typeface="Times New Roman" panose="02020603050405020304" pitchFamily="18" charset="0"/>
                        </a:rPr>
                        <a:t>Websites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cs typeface="Times New Roman" panose="02020603050405020304" pitchFamily="18" charset="0"/>
                        </a:rPr>
                        <a:t>Describing  what a website is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cs typeface="Times New Roman" panose="02020603050405020304" pitchFamily="18" charset="0"/>
                        </a:rPr>
                        <a:t>Identifying features of a websites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cs typeface="Times New Roman" panose="02020603050405020304" pitchFamily="18" charset="0"/>
                        </a:rPr>
                        <a:t>Understanding copyright laws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cs typeface="Times New Roman" panose="02020603050405020304" pitchFamily="18" charset="0"/>
                        </a:rPr>
                        <a:t>Using hyperlinks</a:t>
                      </a: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8" marB="45748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Athletics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Identifying good running techniques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Completing the triple jump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Throwing using body weight for momentum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Practising dynamic changeovers.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Circuit Training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Pacing yourself and breathing to the pace of the beep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Completing circuits of high intensity including core strength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Maintaining balance when jumping and changing direction</a:t>
                      </a:r>
                    </a:p>
                  </a:txBody>
                  <a:tcPr marL="91441" marR="91441" marT="45748" marB="45748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Textiles: Waistcoats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Considering the target audience/customer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Creating a design criteria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Designing a waistcoat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a template to mark and cut out a design accurately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running stitch to join fabric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Attaching fastenings and decoration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Evaluating the final product against the design criteria</a:t>
                      </a:r>
                    </a:p>
                  </a:txBody>
                  <a:tcPr marL="91441" marR="91441" marT="45748" marB="45748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93">
                <a:tc gridSpan="2"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r>
                        <a:rPr lang="en-GB" sz="1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RHE</a:t>
                      </a:r>
                    </a:p>
                  </a:txBody>
                  <a:tcPr marL="91441" marR="91441" marT="45748" marB="4574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565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66" marB="4576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565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Music</a:t>
                      </a:r>
                    </a:p>
                  </a:txBody>
                  <a:tcPr marL="91441" marR="91441" marT="45748" marB="4574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56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91441" marR="91441" marT="45767" marB="45767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565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Art &amp; Design</a:t>
                      </a:r>
                      <a:endParaRPr lang="en-GB" sz="1000" dirty="0"/>
                    </a:p>
                  </a:txBody>
                  <a:tcPr marL="91441" marR="91441" marT="45748" marB="4574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56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German</a:t>
                      </a:r>
                      <a:endParaRPr lang="en-GB" sz="1000" dirty="0"/>
                    </a:p>
                  </a:txBody>
                  <a:tcPr marL="91441" marR="91441" marT="45748" marB="4574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56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098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Healthy Self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nutritional information and dental hygiene habits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Recognising and regulating feelings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Explaining how mindset can affect personal growth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5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Connecting with Others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 personal boundaries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respectful ways to challenge unfairness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Knowing ways to respond to bullying safely</a:t>
                      </a:r>
                    </a:p>
                  </a:txBody>
                  <a:tcPr marL="91441" marR="91441" marT="45748" marB="457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Four-Chord Pop: Playing in a Band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Making connections between musical choices and feelings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Projecting voices when singing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Adding rhythms to bass lines and chord sequences</a:t>
                      </a:r>
                    </a:p>
                  </a:txBody>
                  <a:tcPr marL="91441" marR="91441" marT="45748" marB="457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dirty="0"/>
                    </a:p>
                  </a:txBody>
                  <a:tcPr marL="91441" marR="91441" marT="45767" marB="4576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dirty="0"/>
                        <a:t>Lowry and Wright: Drawing and Perspective/ Painting and Colour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dirty="0"/>
                        <a:t>Exploring ‘one point perspective’ and the ‘vanishing point’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dirty="0"/>
                        <a:t>Using dry media within drawings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dirty="0"/>
                        <a:t>Using a limited colour palette inspired by Lowry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dirty="0"/>
                        <a:t>Comparing work by Lowry and Wright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800" dirty="0"/>
                    </a:p>
                  </a:txBody>
                  <a:tcPr marL="91441" marR="91441" marT="45748" marB="457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Sports and Hobbies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Recalling different sports and hobbies Expressing opinions</a:t>
                      </a:r>
                    </a:p>
                    <a:p>
                      <a:pPr marL="171450" indent="-17145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Discussing favourite sports and hobbies</a:t>
                      </a:r>
                    </a:p>
                  </a:txBody>
                  <a:tcPr marL="91441" marR="91441" marT="45748" marB="457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C72841F7-0DA8-E76C-A4ED-A39A86F92D38}"/>
              </a:ext>
            </a:extLst>
          </p:cNvPr>
          <p:cNvSpPr/>
          <p:nvPr/>
        </p:nvSpPr>
        <p:spPr bwMode="auto">
          <a:xfrm>
            <a:off x="0" y="0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E36134C6-F4B1-C246-0DE5-6EBDDAD209D9}"/>
              </a:ext>
            </a:extLst>
          </p:cNvPr>
          <p:cNvGraphicFramePr>
            <a:graphicFrameLocks noGrp="1"/>
          </p:cNvGraphicFramePr>
          <p:nvPr/>
        </p:nvGraphicFramePr>
        <p:xfrm>
          <a:off x="1125538" y="4763"/>
          <a:ext cx="4606925" cy="1493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3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8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Term –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 Autumn 2026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Theme: Revolution and Reform</a:t>
                      </a:r>
                      <a:endParaRPr lang="en-GB" sz="1600" b="1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Year 6 </a:t>
                      </a:r>
                    </a:p>
                  </a:txBody>
                  <a:tcPr marL="91393" marR="91393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 Rice</a:t>
                      </a:r>
                    </a:p>
                  </a:txBody>
                  <a:tcPr marL="91393" marR="91393" marT="45737" marB="4573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86" name="TextBox 31">
            <a:extLst>
              <a:ext uri="{FF2B5EF4-FFF2-40B4-BE49-F238E27FC236}">
                <a16:creationId xmlns:a16="http://schemas.microsoft.com/office/drawing/2014/main" id="{B40DD90C-B1DF-8937-28F5-783CC84A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"/>
            <a:ext cx="1268413" cy="1516063"/>
          </a:xfrm>
          <a:prstGeom prst="rect">
            <a:avLst/>
          </a:prstGeom>
          <a:solidFill>
            <a:srgbClr val="FC565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1050" b="1" dirty="0">
                <a:solidFill>
                  <a:schemeClr val="bg1"/>
                </a:solidFill>
                <a:latin typeface="Arial" panose="020B0604020202020204" pitchFamily="34" charset="0"/>
              </a:rPr>
              <a:t>Term: Autumn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800" b="1" dirty="0">
                <a:solidFill>
                  <a:schemeClr val="bg1"/>
                </a:solidFill>
                <a:latin typeface="Arial" panose="020B0604020202020204" pitchFamily="34" charset="0"/>
              </a:rPr>
              <a:t>Class: Year 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8119FBF-A8CB-0731-9F8A-A3501EC99B44}"/>
              </a:ext>
            </a:extLst>
          </p:cNvPr>
          <p:cNvSpPr/>
          <p:nvPr/>
        </p:nvSpPr>
        <p:spPr bwMode="auto">
          <a:xfrm>
            <a:off x="5588000" y="3175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88" name="TextBox 31">
            <a:extLst>
              <a:ext uri="{FF2B5EF4-FFF2-40B4-BE49-F238E27FC236}">
                <a16:creationId xmlns:a16="http://schemas.microsoft.com/office/drawing/2014/main" id="{20279D48-76A0-9DAB-2963-334A4B08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8" y="3175"/>
            <a:ext cx="1268412" cy="1516063"/>
          </a:xfrm>
          <a:prstGeom prst="rect">
            <a:avLst/>
          </a:prstGeom>
          <a:solidFill>
            <a:srgbClr val="FC565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8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GB" altLang="en-US" sz="11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1050" b="1" dirty="0">
                <a:solidFill>
                  <a:schemeClr val="bg1"/>
                </a:solidFill>
                <a:latin typeface="Arial" panose="020B0604020202020204" pitchFamily="34" charset="0"/>
              </a:rPr>
              <a:t>Term: Autumn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800" b="1" dirty="0">
                <a:solidFill>
                  <a:schemeClr val="bg1"/>
                </a:solidFill>
                <a:latin typeface="Arial" panose="020B0604020202020204" pitchFamily="34" charset="0"/>
              </a:rPr>
              <a:t>Class: Year 6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B6C0708-9198-9713-BEEE-C8823F7CC8EA}"/>
              </a:ext>
            </a:extLst>
          </p:cNvPr>
          <p:cNvGraphicFramePr>
            <a:graphicFrameLocks noGrp="1"/>
          </p:cNvGraphicFramePr>
          <p:nvPr/>
        </p:nvGraphicFramePr>
        <p:xfrm>
          <a:off x="6350" y="1476375"/>
          <a:ext cx="6851650" cy="3138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2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3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4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54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English</a:t>
                      </a:r>
                    </a:p>
                  </a:txBody>
                  <a:tcPr marT="45580" marB="45580">
                    <a:solidFill>
                      <a:srgbClr val="FC56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Mathematics</a:t>
                      </a:r>
                    </a:p>
                  </a:txBody>
                  <a:tcPr marT="45580" marB="45580">
                    <a:solidFill>
                      <a:srgbClr val="FC56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Science</a:t>
                      </a:r>
                    </a:p>
                  </a:txBody>
                  <a:tcPr marT="45580" marB="45580">
                    <a:solidFill>
                      <a:srgbClr val="FC56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History</a:t>
                      </a:r>
                    </a:p>
                  </a:txBody>
                  <a:tcPr marT="45580" marB="45580">
                    <a:solidFill>
                      <a:srgbClr val="FC56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4948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Descriptive narrative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Precis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Biography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Persuasive letter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Drawing inferences based on characters’ feelings, thoughts and motives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Scanning the text to locate answers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Summarising the  main ideas of paragraphs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Recognising  figurative language and its impact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Grammar</a:t>
                      </a: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Passive/active voice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commas, brackets and dashes for parenthesis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Structures of formal and informal writing</a:t>
                      </a:r>
                    </a:p>
                  </a:txBody>
                  <a:tcPr marT="45580" marB="4558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Place Value within 10,000,000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Writing and partitioning numbers to 10,000,000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powers of 10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Interpreting number lines to 10,000,000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Comparing and ordering any number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Rounding numbers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 negative numbers</a:t>
                      </a: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800" b="1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Four Operations</a:t>
                      </a:r>
                      <a:endParaRPr lang="en-GB" sz="8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Adding and subtracting integers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common factors and multiples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rules of divisibility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Recognising primes, squares and cubes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Multiplying up to a 4-digit number by a 2-digit number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short and long division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Understadning the order of operations</a:t>
                      </a: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580" marB="45580">
                    <a:noFill/>
                  </a:tcPr>
                </a:tc>
                <a:tc>
                  <a:txBody>
                    <a:bodyPr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GB" sz="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Animals including Humans</a:t>
                      </a:r>
                      <a:endParaRPr lang="en-GB" sz="8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800" dirty="0">
                          <a:latin typeface="+mn-lt"/>
                          <a:cs typeface="Calibri" panose="020F0502020204030204" pitchFamily="34" charset="0"/>
                        </a:rPr>
                        <a:t>Identifying parts of the circulatory system and describing their purpose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800" dirty="0">
                          <a:latin typeface="+mn-lt"/>
                          <a:cs typeface="Calibri" panose="020F0502020204030204" pitchFamily="34" charset="0"/>
                        </a:rPr>
                        <a:t>Exploring systems within different animals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800" dirty="0">
                          <a:latin typeface="+mn-lt"/>
                          <a:cs typeface="Calibri" panose="020F0502020204030204" pitchFamily="34" charset="0"/>
                        </a:rPr>
                        <a:t>Understanding how exercise affects the body both positively and negatively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endParaRPr lang="en-GB" sz="8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GB" sz="800" b="1" dirty="0">
                          <a:latin typeface="+mn-lt"/>
                          <a:cs typeface="Calibri" panose="020F0502020204030204" pitchFamily="34" charset="0"/>
                        </a:rPr>
                        <a:t>Evolution and Inheritance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800" b="0" dirty="0">
                          <a:latin typeface="+mn-lt"/>
                          <a:cs typeface="Calibri" panose="020F0502020204030204" pitchFamily="34" charset="0"/>
                        </a:rPr>
                        <a:t>Understanding information fossils can give us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800" b="0" dirty="0">
                          <a:latin typeface="+mn-lt"/>
                          <a:cs typeface="Calibri" panose="020F0502020204030204" pitchFamily="34" charset="0"/>
                        </a:rPr>
                        <a:t>Exploring inheritance and variation between parents and their offspring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800" b="0" dirty="0">
                          <a:latin typeface="+mn-lt"/>
                          <a:cs typeface="Calibri" panose="020F0502020204030204" pitchFamily="34" charset="0"/>
                        </a:rPr>
                        <a:t>Describing how animals are adapted to their environment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800" b="0" dirty="0">
                          <a:latin typeface="+mn-lt"/>
                          <a:cs typeface="Calibri" panose="020F0502020204030204" pitchFamily="34" charset="0"/>
                        </a:rPr>
                        <a:t>Recognising Charles Darwin’s theories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800" b="0" dirty="0">
                          <a:latin typeface="+mn-lt"/>
                          <a:cs typeface="Calibri" panose="020F0502020204030204" pitchFamily="34" charset="0"/>
                        </a:rPr>
                        <a:t>Understanding how adaptation may lead to evolution</a:t>
                      </a:r>
                    </a:p>
                  </a:txBody>
                  <a:tcPr marT="45580" marB="4558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Revolution and Reform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Exploring how the industrial revolution came about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Recognising the part Derbyshire played in the industrial revolution, including Strutt and Arkwright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Describing changes in the local area which were a result of the industrial revolution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 positive and negative impacts that it brought to the country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Recognising that issues that were reformed during Victorian Britain are still in need of resolution across the world</a:t>
                      </a:r>
                    </a:p>
                    <a:p>
                      <a:pPr marL="171450" indent="-17145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endParaRPr lang="en-GB" sz="800" b="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T="45580" marB="455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8A2D479-AFF2-FA0C-D514-5058F692FD44}"/>
              </a:ext>
            </a:extLst>
          </p:cNvPr>
          <p:cNvGraphicFramePr>
            <a:graphicFrameLocks noGrp="1"/>
          </p:cNvGraphicFramePr>
          <p:nvPr/>
        </p:nvGraphicFramePr>
        <p:xfrm>
          <a:off x="7938" y="8255000"/>
          <a:ext cx="6850062" cy="8842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5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5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993"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Things to look for and do at home:</a:t>
                      </a:r>
                    </a:p>
                  </a:txBody>
                  <a:tcPr marL="91427" marR="91427" marT="45794" marB="45794">
                    <a:solidFill>
                      <a:srgbClr val="FC56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45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Engaging with texts daily to support fluency and understanding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Recording page numbers and comments of your reading and ending with a comment if you have finished the book in order to change it</a:t>
                      </a:r>
                    </a:p>
                  </a:txBody>
                  <a:tcPr marL="91427" marR="91427" marT="45794" marB="45794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Weekly home learning tasks – Spellings, Maths Whizz and a weekly reading response challenge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Spelling tests and home learning tasks due on Mondays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 kits on Mondays and Wednesdays (</a:t>
                      </a:r>
                      <a:r>
                        <a:rPr lang="en-GB" sz="90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until October half term)</a:t>
                      </a:r>
                      <a:endParaRPr lang="en-GB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794" marB="4579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18" name="Picture 10">
            <a:extLst>
              <a:ext uri="{FF2B5EF4-FFF2-40B4-BE49-F238E27FC236}">
                <a16:creationId xmlns:a16="http://schemas.microsoft.com/office/drawing/2014/main" id="{66A667C1-7A17-8D2F-2BFD-39AE70E8B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1" r="2261"/>
          <a:stretch>
            <a:fillRect/>
          </a:stretch>
        </p:blipFill>
        <p:spPr bwMode="auto">
          <a:xfrm>
            <a:off x="5732463" y="407988"/>
            <a:ext cx="94773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" name="Picture 10">
            <a:extLst>
              <a:ext uri="{FF2B5EF4-FFF2-40B4-BE49-F238E27FC236}">
                <a16:creationId xmlns:a16="http://schemas.microsoft.com/office/drawing/2014/main" id="{B45880E2-260B-F33E-C473-DA8B5C87E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1" r="2261"/>
          <a:stretch>
            <a:fillRect/>
          </a:stretch>
        </p:blipFill>
        <p:spPr bwMode="auto">
          <a:xfrm>
            <a:off x="160338" y="407988"/>
            <a:ext cx="94773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8C9F5823BC844A011B3CDF13D093B" ma:contentTypeVersion="12" ma:contentTypeDescription="Create a new document." ma:contentTypeScope="" ma:versionID="de4394ede43c1ba32d46f297c48d1a44">
  <xsd:schema xmlns:xsd="http://www.w3.org/2001/XMLSchema" xmlns:xs="http://www.w3.org/2001/XMLSchema" xmlns:p="http://schemas.microsoft.com/office/2006/metadata/properties" xmlns:ns2="b2f1d325-4cb6-4428-8030-8c133dba3385" xmlns:ns3="9c028657-b331-4746-bff2-5c6ab46ed246" targetNamespace="http://schemas.microsoft.com/office/2006/metadata/properties" ma:root="true" ma:fieldsID="d10201b180e32b77f896674183255a45" ns2:_="" ns3:_="">
    <xsd:import namespace="b2f1d325-4cb6-4428-8030-8c133dba3385"/>
    <xsd:import namespace="9c028657-b331-4746-bff2-5c6ab46ed2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1d325-4cb6-4428-8030-8c133dba33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b5a9e40-5c8f-4e4e-b4e1-dae2113df3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028657-b331-4746-bff2-5c6ab46ed24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89a7909-3b7f-4065-b879-c80572402a64}" ma:internalName="TaxCatchAll" ma:showField="CatchAllData" ma:web="9c028657-b331-4746-bff2-5c6ab46ed2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1d325-4cb6-4428-8030-8c133dba3385">
      <Terms xmlns="http://schemas.microsoft.com/office/infopath/2007/PartnerControls"/>
    </lcf76f155ced4ddcb4097134ff3c332f>
    <TaxCatchAll xmlns="9c028657-b331-4746-bff2-5c6ab46ed246" xsi:nil="true"/>
  </documentManagement>
</p:properties>
</file>

<file path=customXml/itemProps1.xml><?xml version="1.0" encoding="utf-8"?>
<ds:datastoreItem xmlns:ds="http://schemas.openxmlformats.org/officeDocument/2006/customXml" ds:itemID="{AA59E360-DC40-4F60-A8E3-8312093AEA5C}"/>
</file>

<file path=customXml/itemProps2.xml><?xml version="1.0" encoding="utf-8"?>
<ds:datastoreItem xmlns:ds="http://schemas.openxmlformats.org/officeDocument/2006/customXml" ds:itemID="{28998DE8-44A9-4E36-AE1E-07EC895A42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E92DB0-632A-424B-B0D7-1C3DB85BDBCC}"/>
</file>

<file path=docProps/app.xml><?xml version="1.0" encoding="utf-8"?>
<Properties xmlns="http://schemas.openxmlformats.org/officeDocument/2006/extended-properties" xmlns:vt="http://schemas.openxmlformats.org/officeDocument/2006/docPropsVTypes">
  <TotalTime>8250</TotalTime>
  <Words>724</Words>
  <Application>Microsoft Office PowerPoint</Application>
  <PresentationFormat>On-screen Show (4:3)</PresentationFormat>
  <Paragraphs>147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Aharoni</vt:lpstr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Z Kibble</cp:lastModifiedBy>
  <cp:revision>254</cp:revision>
  <cp:lastPrinted>2016-01-22T11:06:40Z</cp:lastPrinted>
  <dcterms:created xsi:type="dcterms:W3CDTF">2015-04-28T21:00:47Z</dcterms:created>
  <dcterms:modified xsi:type="dcterms:W3CDTF">2026-09-14T20:46:02Z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0x0101004568C9F5823BC844A011B3CDF13D093B</vt:lpwstr>
  </property>
</Properties>
</file>