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78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2F6-11DE-4478-89BB-99D766DFC86D}" type="datetimeFigureOut">
              <a:rPr lang="en-GB" smtClean="0"/>
              <a:t>30/01/2023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DFD3-0DAA-4CA8-B34F-524B2090086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0024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2F6-11DE-4478-89BB-99D766DFC86D}" type="datetimeFigureOut">
              <a:rPr lang="en-GB" smtClean="0"/>
              <a:t>30/01/2023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DFD3-0DAA-4CA8-B34F-524B2090086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5120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2F6-11DE-4478-89BB-99D766DFC86D}" type="datetimeFigureOut">
              <a:rPr lang="en-GB" smtClean="0"/>
              <a:t>30/01/2023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DFD3-0DAA-4CA8-B34F-524B2090086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7527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2F6-11DE-4478-89BB-99D766DFC86D}" type="datetimeFigureOut">
              <a:rPr lang="en-GB" smtClean="0"/>
              <a:t>30/01/2023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DFD3-0DAA-4CA8-B34F-524B2090086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2558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2F6-11DE-4478-89BB-99D766DFC86D}" type="datetimeFigureOut">
              <a:rPr lang="en-GB" smtClean="0"/>
              <a:t>30/01/2023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DFD3-0DAA-4CA8-B34F-524B2090086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1429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2F6-11DE-4478-89BB-99D766DFC86D}" type="datetimeFigureOut">
              <a:rPr lang="en-GB" smtClean="0"/>
              <a:t>30/01/2023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DFD3-0DAA-4CA8-B34F-524B2090086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5052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2F6-11DE-4478-89BB-99D766DFC86D}" type="datetimeFigureOut">
              <a:rPr lang="en-GB" smtClean="0"/>
              <a:t>30/01/2023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DFD3-0DAA-4CA8-B34F-524B2090086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6102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2F6-11DE-4478-89BB-99D766DFC86D}" type="datetimeFigureOut">
              <a:rPr lang="en-GB" smtClean="0"/>
              <a:t>30/01/2023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DFD3-0DAA-4CA8-B34F-524B2090086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1602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2F6-11DE-4478-89BB-99D766DFC86D}" type="datetimeFigureOut">
              <a:rPr lang="en-GB" smtClean="0"/>
              <a:t>30/01/2023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DFD3-0DAA-4CA8-B34F-524B2090086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5460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2F6-11DE-4478-89BB-99D766DFC86D}" type="datetimeFigureOut">
              <a:rPr lang="en-GB" smtClean="0"/>
              <a:t>30/01/2023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DFD3-0DAA-4CA8-B34F-524B2090086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6909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22F6-11DE-4478-89BB-99D766DFC86D}" type="datetimeFigureOut">
              <a:rPr lang="en-GB" smtClean="0"/>
              <a:t>30/01/2023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DFD3-0DAA-4CA8-B34F-524B2090086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885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522F6-11DE-4478-89BB-99D766DFC86D}" type="datetimeFigureOut">
              <a:rPr lang="en-GB" smtClean="0"/>
              <a:t>30/01/2023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0DFD3-0DAA-4CA8-B34F-524B2090086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4636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ulden Lower School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8361" y="97412"/>
            <a:ext cx="289662" cy="36167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69846" y="82578"/>
            <a:ext cx="421621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ebuchet MS" panose="020B0603020202020204" pitchFamily="34" charset="0"/>
              </a:rPr>
              <a:t>Kestrels Class Curriculum Overview</a:t>
            </a:r>
            <a:endParaRPr lang="en-US" sz="2000" b="0" cap="none" spc="0" dirty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11738" y="2086149"/>
            <a:ext cx="1907895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b="0" cap="none" spc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Ravie" panose="04040805050809020602" pitchFamily="82" charset="0"/>
              </a:rPr>
              <a:t>Year 4 2023</a:t>
            </a:r>
            <a:br>
              <a:rPr lang="en-US" sz="1400" b="0" cap="none" spc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Ravie" panose="04040805050809020602" pitchFamily="82" charset="0"/>
              </a:rPr>
            </a:br>
            <a:r>
              <a:rPr lang="en-US" sz="1400" b="0" cap="none" spc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Ravie" panose="04040805050809020602" pitchFamily="82" charset="0"/>
              </a:rPr>
              <a:t>Spring </a:t>
            </a:r>
          </a:p>
          <a:p>
            <a:pPr algn="ctr"/>
            <a:r>
              <a:rPr lang="en-US" sz="140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Ravie" panose="04040805050809020602" pitchFamily="82" charset="0"/>
              </a:rPr>
              <a:t>Ancient Egypt</a:t>
            </a:r>
            <a:endParaRPr lang="en-US" sz="1400" b="0" cap="none" spc="0" dirty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Ravie" panose="04040805050809020602" pitchFamily="8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33404" y="461131"/>
            <a:ext cx="3034146" cy="2985433"/>
          </a:xfrm>
          <a:prstGeom prst="rect">
            <a:avLst/>
          </a:prstGeom>
          <a:noFill/>
          <a:ln w="15875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Trebuchet MS" panose="020B0603020202020204" pitchFamily="34" charset="0"/>
              </a:rPr>
              <a:t>English</a:t>
            </a:r>
          </a:p>
          <a:p>
            <a:pPr marL="171450" indent="-171450">
              <a:buFontTx/>
              <a:buChar char="-"/>
            </a:pPr>
            <a:r>
              <a:rPr lang="en-GB" sz="1100" u="sng" dirty="0">
                <a:latin typeface="Trebuchet MS" panose="020B0603020202020204" pitchFamily="34" charset="0"/>
              </a:rPr>
              <a:t>Reading</a:t>
            </a:r>
            <a:r>
              <a:rPr lang="en-GB" sz="1100" dirty="0">
                <a:latin typeface="Trebuchet MS" panose="020B0603020202020204" pitchFamily="34" charset="0"/>
              </a:rPr>
              <a:t> – predicting, making inferences, summarising, using dictionaries, retrieving information from non-fiction, discussing interesting and imaginative words and phrases</a:t>
            </a:r>
          </a:p>
          <a:p>
            <a:pPr marL="171450" indent="-171450">
              <a:buFontTx/>
              <a:buChar char="-"/>
            </a:pPr>
            <a:endParaRPr lang="en-GB" sz="1100" dirty="0">
              <a:latin typeface="Trebuchet MS" panose="020B0603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en-GB" sz="1100" u="sng" dirty="0">
                <a:latin typeface="Trebuchet MS" panose="020B0603020202020204" pitchFamily="34" charset="0"/>
              </a:rPr>
              <a:t>Writing</a:t>
            </a:r>
            <a:r>
              <a:rPr lang="en-GB" sz="1100" dirty="0">
                <a:latin typeface="Trebuchet MS" panose="020B0603020202020204" pitchFamily="34" charset="0"/>
              </a:rPr>
              <a:t> – Biography, non-chronological reports, instructions, diary entry, newspaper reports and posters, list poems, Kennings</a:t>
            </a:r>
          </a:p>
          <a:p>
            <a:pPr marL="171450" indent="-171450">
              <a:buFontTx/>
              <a:buChar char="-"/>
            </a:pPr>
            <a:endParaRPr lang="en-GB" sz="1100" dirty="0">
              <a:latin typeface="Trebuchet MS" panose="020B0603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en-GB" sz="1100" u="sng" dirty="0">
                <a:latin typeface="Trebuchet MS" panose="020B0603020202020204" pitchFamily="34" charset="0"/>
              </a:rPr>
              <a:t>Spelling/Grammar</a:t>
            </a:r>
            <a:r>
              <a:rPr lang="en-GB" sz="1100" dirty="0">
                <a:latin typeface="Trebuchet MS" panose="020B0603020202020204" pitchFamily="34" charset="0"/>
              </a:rPr>
              <a:t> – conjunctions, paragraphs, headings, expanded noun phrases, fronted adverbials, inverted commas, homophones, prefixes, suffixes, Y3/4 spelling list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8361" y="483732"/>
            <a:ext cx="3034146" cy="3323987"/>
          </a:xfrm>
          <a:prstGeom prst="rect">
            <a:avLst/>
          </a:prstGeom>
          <a:noFill/>
          <a:ln w="158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Trebuchet MS" panose="020B0603020202020204" pitchFamily="34" charset="0"/>
              </a:rPr>
              <a:t>Maths</a:t>
            </a:r>
          </a:p>
          <a:p>
            <a:pPr marL="171450" indent="-171450">
              <a:buFontTx/>
              <a:buChar char="-"/>
            </a:pPr>
            <a:r>
              <a:rPr lang="en-GB" sz="1100" dirty="0">
                <a:latin typeface="Trebuchet MS" panose="020B0603020202020204" pitchFamily="34" charset="0"/>
              </a:rPr>
              <a:t>Multiplication and division facts up to 12x12 </a:t>
            </a:r>
          </a:p>
          <a:p>
            <a:pPr marL="171450" indent="-171450">
              <a:buFontTx/>
              <a:buChar char="-"/>
            </a:pPr>
            <a:r>
              <a:rPr lang="en-GB" sz="1100" dirty="0">
                <a:latin typeface="Trebuchet MS" panose="020B0603020202020204" pitchFamily="34" charset="0"/>
              </a:rPr>
              <a:t>Multiplying 3 numbers together</a:t>
            </a:r>
          </a:p>
          <a:p>
            <a:pPr marL="171450" indent="-171450">
              <a:buFontTx/>
              <a:buChar char="-"/>
            </a:pPr>
            <a:r>
              <a:rPr lang="en-GB" sz="1100" dirty="0">
                <a:latin typeface="Trebuchet MS" panose="020B0603020202020204" pitchFamily="34" charset="0"/>
              </a:rPr>
              <a:t>Factor Pairs</a:t>
            </a:r>
          </a:p>
          <a:p>
            <a:pPr marL="171450" indent="-171450">
              <a:buFontTx/>
              <a:buChar char="-"/>
            </a:pPr>
            <a:r>
              <a:rPr lang="en-GB" sz="1100" dirty="0">
                <a:latin typeface="Trebuchet MS" panose="020B0603020202020204" pitchFamily="34" charset="0"/>
              </a:rPr>
              <a:t>Written methods to multiply a 2 digit number by a 1 digit number</a:t>
            </a:r>
          </a:p>
          <a:p>
            <a:pPr marL="171450" indent="-171450">
              <a:buFontTx/>
              <a:buChar char="-"/>
            </a:pPr>
            <a:r>
              <a:rPr lang="en-GB" sz="1100" dirty="0">
                <a:latin typeface="Trebuchet MS" panose="020B0603020202020204" pitchFamily="34" charset="0"/>
              </a:rPr>
              <a:t>Mental and written division</a:t>
            </a:r>
          </a:p>
          <a:p>
            <a:pPr marL="171450" indent="-171450">
              <a:buFontTx/>
              <a:buChar char="-"/>
            </a:pPr>
            <a:r>
              <a:rPr lang="en-GB" sz="1100" dirty="0">
                <a:latin typeface="Trebuchet MS" panose="020B0603020202020204" pitchFamily="34" charset="0"/>
              </a:rPr>
              <a:t>Solving word problems</a:t>
            </a:r>
          </a:p>
          <a:p>
            <a:pPr marL="171450" indent="-171450">
              <a:buFontTx/>
              <a:buChar char="-"/>
            </a:pPr>
            <a:r>
              <a:rPr lang="en-GB" sz="1100" dirty="0">
                <a:latin typeface="Trebuchet MS" panose="020B0603020202020204" pitchFamily="34" charset="0"/>
              </a:rPr>
              <a:t>Equivalent Fractions</a:t>
            </a:r>
          </a:p>
          <a:p>
            <a:pPr marL="171450" indent="-171450">
              <a:buFontTx/>
              <a:buChar char="-"/>
            </a:pPr>
            <a:r>
              <a:rPr lang="en-GB" sz="1100" dirty="0">
                <a:latin typeface="Trebuchet MS" panose="020B0603020202020204" pitchFamily="34" charset="0"/>
              </a:rPr>
              <a:t>Adding and subtracting fractions with the same denominator</a:t>
            </a:r>
          </a:p>
          <a:p>
            <a:pPr marL="171450" indent="-171450">
              <a:buFontTx/>
              <a:buChar char="-"/>
            </a:pPr>
            <a:r>
              <a:rPr lang="en-GB" sz="1100" dirty="0">
                <a:latin typeface="Trebuchet MS" panose="020B0603020202020204" pitchFamily="34" charset="0"/>
              </a:rPr>
              <a:t>Decimals: writing tenths and hundredths</a:t>
            </a:r>
          </a:p>
          <a:p>
            <a:r>
              <a:rPr lang="en-US" sz="1100" dirty="0">
                <a:latin typeface="Trebuchet MS" panose="020B0603020202020204" pitchFamily="34" charset="0"/>
              </a:rPr>
              <a:t>-   Quick recall of times tables (6 seconds  allowed per question.) Practice at home using TT Rock Stars and Hit the Button websites.</a:t>
            </a:r>
          </a:p>
          <a:p>
            <a:pPr marL="171450" indent="-171450">
              <a:buFontTx/>
              <a:buChar char="-"/>
            </a:pPr>
            <a:r>
              <a:rPr lang="en-GB" sz="1100" dirty="0">
                <a:latin typeface="Trebuchet MS" panose="020B0603020202020204" pitchFamily="34" charset="0"/>
              </a:rPr>
              <a:t>Times tables to 12 x 12 and related division facts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48613" y="505221"/>
            <a:ext cx="3034146" cy="1292662"/>
          </a:xfrm>
          <a:prstGeom prst="rect">
            <a:avLst/>
          </a:prstGeom>
          <a:noFill/>
          <a:ln w="158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Trebuchet MS" panose="020B0603020202020204" pitchFamily="34" charset="0"/>
              </a:rPr>
              <a:t>Science</a:t>
            </a:r>
            <a:r>
              <a:rPr lang="en-GB" sz="1000" dirty="0">
                <a:latin typeface="Trebuchet MS" panose="020B0603020202020204" pitchFamily="34" charset="0"/>
              </a:rPr>
              <a:t>, </a:t>
            </a:r>
            <a:endParaRPr lang="en-GB" sz="1200" b="1" dirty="0">
              <a:latin typeface="Trebuchet MS" panose="020B0603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en-US" sz="1100" u="sng" dirty="0">
                <a:latin typeface="Trebuchet MS" panose="020B0603020202020204" pitchFamily="34" charset="0"/>
              </a:rPr>
              <a:t>Animals including Humans</a:t>
            </a:r>
            <a:r>
              <a:rPr lang="en-US" sz="1100" dirty="0">
                <a:latin typeface="Trebuchet MS" panose="020B0603020202020204" pitchFamily="34" charset="0"/>
              </a:rPr>
              <a:t> – digestion, teeth           and healthy eating</a:t>
            </a:r>
            <a:endParaRPr lang="en-GB" sz="1100" dirty="0">
              <a:latin typeface="Trebuchet MS" panose="020B0603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en-GB" sz="1100" u="sng" dirty="0">
                <a:latin typeface="Trebuchet MS" panose="020B0603020202020204" pitchFamily="34" charset="0"/>
              </a:rPr>
              <a:t>Working Scientifically </a:t>
            </a:r>
            <a:r>
              <a:rPr lang="en-GB" sz="1100" dirty="0">
                <a:latin typeface="Trebuchet MS" panose="020B0603020202020204" pitchFamily="34" charset="0"/>
              </a:rPr>
              <a:t>– ask and answer questions, use investigations to generate new questions, record and report on their findings, use labelled diagrams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8361" y="5090962"/>
            <a:ext cx="3034146" cy="1292662"/>
          </a:xfrm>
          <a:prstGeom prst="rect">
            <a:avLst/>
          </a:prstGeom>
          <a:noFill/>
          <a:ln w="158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Trebuchet MS" panose="020B0603020202020204" pitchFamily="34" charset="0"/>
              </a:rPr>
              <a:t>History/Geography</a:t>
            </a:r>
          </a:p>
          <a:p>
            <a:pPr marL="171450" indent="-171450">
              <a:buFontTx/>
              <a:buChar char="-"/>
            </a:pPr>
            <a:r>
              <a:rPr lang="en-GB" sz="1100" u="sng" dirty="0">
                <a:latin typeface="Trebuchet MS" panose="020B0603020202020204" pitchFamily="34" charset="0"/>
              </a:rPr>
              <a:t>History</a:t>
            </a:r>
            <a:r>
              <a:rPr lang="en-GB" sz="1100" dirty="0">
                <a:latin typeface="Trebuchet MS" panose="020B0603020202020204" pitchFamily="34" charset="0"/>
              </a:rPr>
              <a:t> - Achievements of the earliest civilizations – in-depth study of Ancient Egypt, chronology, investigating sources</a:t>
            </a:r>
          </a:p>
          <a:p>
            <a:pPr marL="171450" indent="-171450">
              <a:buFontTx/>
              <a:buChar char="-"/>
            </a:pPr>
            <a:r>
              <a:rPr lang="en-GB" sz="1100" u="sng" dirty="0">
                <a:latin typeface="Trebuchet MS" panose="020B0603020202020204" pitchFamily="34" charset="0"/>
              </a:rPr>
              <a:t>Geography</a:t>
            </a:r>
            <a:r>
              <a:rPr lang="en-GB" sz="1100" dirty="0">
                <a:latin typeface="Trebuchet MS" panose="020B0603020202020204" pitchFamily="34" charset="0"/>
              </a:rPr>
              <a:t> - Studying the location &amp; landscape of Egypt, the importance of the Nile, Worldwide map work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33404" y="3549055"/>
            <a:ext cx="3034146" cy="1969770"/>
          </a:xfrm>
          <a:prstGeom prst="rect">
            <a:avLst/>
          </a:prstGeom>
          <a:noFill/>
          <a:ln w="15875">
            <a:solidFill>
              <a:srgbClr val="CC66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Trebuchet MS" panose="020B0603020202020204" pitchFamily="34" charset="0"/>
              </a:rPr>
              <a:t>RE, PSHE and Values</a:t>
            </a:r>
          </a:p>
          <a:p>
            <a:pPr marL="171450" indent="-171450">
              <a:buFontTx/>
              <a:buChar char="-"/>
            </a:pPr>
            <a:r>
              <a:rPr lang="en-GB" sz="1100" u="sng" dirty="0">
                <a:latin typeface="Trebuchet MS" panose="020B0603020202020204" pitchFamily="34" charset="0"/>
              </a:rPr>
              <a:t>RE – </a:t>
            </a:r>
            <a:r>
              <a:rPr lang="en-GB" sz="1100" dirty="0">
                <a:latin typeface="Trebuchet MS" panose="020B0603020202020204" pitchFamily="34" charset="0"/>
              </a:rPr>
              <a:t>Hindu Faith</a:t>
            </a:r>
          </a:p>
          <a:p>
            <a:pPr marL="171450" indent="-171450">
              <a:buFontTx/>
              <a:buChar char="-"/>
            </a:pPr>
            <a:r>
              <a:rPr lang="en-GB" sz="1100" dirty="0">
                <a:latin typeface="Trebuchet MS" panose="020B0603020202020204" pitchFamily="34" charset="0"/>
              </a:rPr>
              <a:t>Places of Worship and Festivals</a:t>
            </a:r>
          </a:p>
          <a:p>
            <a:pPr marL="171450" indent="-171450">
              <a:buFontTx/>
              <a:buChar char="-"/>
            </a:pPr>
            <a:r>
              <a:rPr lang="en-GB" sz="1100" u="sng" dirty="0">
                <a:latin typeface="Trebuchet MS" panose="020B0603020202020204" pitchFamily="34" charset="0"/>
              </a:rPr>
              <a:t>PSHE </a:t>
            </a:r>
            <a:r>
              <a:rPr lang="en-GB" sz="1100" dirty="0">
                <a:latin typeface="Trebuchet MS" panose="020B0603020202020204" pitchFamily="34" charset="0"/>
              </a:rPr>
              <a:t> - Living in the Wider World -Respecting Rights</a:t>
            </a:r>
          </a:p>
          <a:p>
            <a:pPr marL="171450" indent="-171450">
              <a:buFontTx/>
              <a:buChar char="-"/>
            </a:pPr>
            <a:r>
              <a:rPr lang="en-GB" sz="1100" dirty="0">
                <a:latin typeface="Trebuchet MS" panose="020B0603020202020204" pitchFamily="34" charset="0"/>
              </a:rPr>
              <a:t> Relationships - TEAM</a:t>
            </a:r>
          </a:p>
          <a:p>
            <a:pPr marL="171450" indent="-171450">
              <a:buFontTx/>
              <a:buChar char="-"/>
            </a:pPr>
            <a:r>
              <a:rPr lang="en-GB" sz="1100" dirty="0">
                <a:latin typeface="Trebuchet MS" panose="020B0603020202020204" pitchFamily="34" charset="0"/>
              </a:rPr>
              <a:t>Listening and sharing through circle time.</a:t>
            </a:r>
          </a:p>
          <a:p>
            <a:pPr marL="171450" indent="-171450">
              <a:buFontTx/>
              <a:buChar char="-"/>
            </a:pPr>
            <a:r>
              <a:rPr lang="en-GB" sz="1100" dirty="0">
                <a:latin typeface="Trebuchet MS" panose="020B0603020202020204" pitchFamily="34" charset="0"/>
              </a:rPr>
              <a:t>The importance of rules and routines in daily life, including ways to a happy school and class.</a:t>
            </a:r>
          </a:p>
          <a:p>
            <a:pPr marL="171450" indent="-171450">
              <a:buFontTx/>
              <a:buChar char="-"/>
            </a:pPr>
            <a:r>
              <a:rPr lang="en-GB" sz="1100" u="sng" dirty="0">
                <a:latin typeface="Trebuchet MS" panose="020B0603020202020204" pitchFamily="34" charset="0"/>
              </a:rPr>
              <a:t>Values</a:t>
            </a:r>
            <a:r>
              <a:rPr lang="en-GB" sz="1100" dirty="0">
                <a:latin typeface="Trebuchet MS" panose="020B0603020202020204" pitchFamily="34" charset="0"/>
              </a:rPr>
              <a:t> – Determination and Truthfulness</a:t>
            </a:r>
            <a:endParaRPr lang="en-GB" sz="1100" u="sng" dirty="0">
              <a:latin typeface="Trebuchet MS" panose="020B0603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35927" y="4044561"/>
            <a:ext cx="3034146" cy="1292662"/>
          </a:xfrm>
          <a:prstGeom prst="rect">
            <a:avLst/>
          </a:prstGeom>
          <a:noFill/>
          <a:ln w="15875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Trebuchet MS" panose="020B0603020202020204" pitchFamily="34" charset="0"/>
              </a:rPr>
              <a:t>Art and Design Technology</a:t>
            </a:r>
            <a:endParaRPr lang="en-GB" sz="900" b="1" dirty="0">
              <a:latin typeface="Trebuchet MS" panose="020B0603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en-GB" sz="1100" u="sng" dirty="0">
                <a:latin typeface="Trebuchet MS" panose="020B0603020202020204" pitchFamily="34" charset="0"/>
              </a:rPr>
              <a:t>Art</a:t>
            </a:r>
            <a:r>
              <a:rPr lang="en-GB" sz="1100" dirty="0">
                <a:latin typeface="Trebuchet MS" panose="020B0603020202020204" pitchFamily="34" charset="0"/>
              </a:rPr>
              <a:t> – Using clay to create a Tutankhamun's death mask</a:t>
            </a:r>
          </a:p>
          <a:p>
            <a:pPr marL="171450" indent="-171450">
              <a:buFontTx/>
              <a:buChar char="-"/>
            </a:pPr>
            <a:r>
              <a:rPr lang="en-GB" sz="1100" dirty="0">
                <a:latin typeface="Trebuchet MS" panose="020B0603020202020204" pitchFamily="34" charset="0"/>
              </a:rPr>
              <a:t>Making an Egyptian necklace.</a:t>
            </a:r>
          </a:p>
          <a:p>
            <a:pPr marL="171450" indent="-171450">
              <a:buFontTx/>
              <a:buChar char="-"/>
            </a:pPr>
            <a:r>
              <a:rPr lang="en-GB" sz="1100" dirty="0">
                <a:latin typeface="Trebuchet MS" panose="020B0603020202020204" pitchFamily="34" charset="0"/>
              </a:rPr>
              <a:t>Sketching self portraits</a:t>
            </a:r>
          </a:p>
          <a:p>
            <a:pPr marL="171450" indent="-171450">
              <a:buFontTx/>
              <a:buChar char="-"/>
            </a:pPr>
            <a:r>
              <a:rPr lang="en-GB" sz="1100" dirty="0">
                <a:latin typeface="Trebuchet MS" panose="020B0603020202020204" pitchFamily="34" charset="0"/>
              </a:rPr>
              <a:t>Tracing</a:t>
            </a:r>
          </a:p>
          <a:p>
            <a:pPr marL="171450" indent="-171450">
              <a:buFontTx/>
              <a:buChar char="-"/>
            </a:pPr>
            <a:r>
              <a:rPr lang="en-GB" sz="1100" u="sng" dirty="0">
                <a:latin typeface="Trebuchet MS" panose="020B0603020202020204" pitchFamily="34" charset="0"/>
              </a:rPr>
              <a:t>DT </a:t>
            </a:r>
            <a:r>
              <a:rPr lang="en-GB" sz="1100" dirty="0">
                <a:latin typeface="Trebuchet MS" panose="020B0603020202020204" pitchFamily="34" charset="0"/>
              </a:rPr>
              <a:t>– Food Technology – Bread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8361" y="3972287"/>
            <a:ext cx="3034146" cy="954107"/>
          </a:xfrm>
          <a:prstGeom prst="rect">
            <a:avLst/>
          </a:prstGeom>
          <a:noFill/>
          <a:ln w="15875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Trebuchet MS" panose="020B0603020202020204" pitchFamily="34" charset="0"/>
              </a:rPr>
              <a:t>Computing</a:t>
            </a:r>
          </a:p>
          <a:p>
            <a:pPr marL="171450" indent="-171450">
              <a:buFontTx/>
              <a:buChar char="-"/>
            </a:pPr>
            <a:r>
              <a:rPr lang="en-GB" sz="1100" dirty="0">
                <a:latin typeface="Trebuchet MS" panose="020B0603020202020204" pitchFamily="34" charset="0"/>
              </a:rPr>
              <a:t>Discussing E-Safety: I am safe</a:t>
            </a:r>
          </a:p>
          <a:p>
            <a:pPr marL="171450" indent="-171450">
              <a:buFontTx/>
              <a:buChar char="-"/>
            </a:pPr>
            <a:r>
              <a:rPr lang="en-GB" sz="1100" dirty="0">
                <a:latin typeface="Trebuchet MS" panose="020B0603020202020204" pitchFamily="34" charset="0"/>
              </a:rPr>
              <a:t>PowerPoint Presentations</a:t>
            </a:r>
          </a:p>
          <a:p>
            <a:pPr marL="171450" indent="-171450">
              <a:buFontTx/>
              <a:buChar char="-"/>
            </a:pPr>
            <a:r>
              <a:rPr lang="en-GB" sz="1100" dirty="0">
                <a:latin typeface="Trebuchet MS" panose="020B0603020202020204" pitchFamily="34" charset="0"/>
              </a:rPr>
              <a:t>Coding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latin typeface="Trebuchet MS" panose="020B0603020202020204" pitchFamily="34" charset="0"/>
              </a:rPr>
              <a:t>Purple Mash</a:t>
            </a:r>
            <a:endParaRPr lang="en-GB" sz="1100" dirty="0">
              <a:latin typeface="Trebuchet MS" panose="020B0603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733404" y="5621316"/>
            <a:ext cx="3034146" cy="777136"/>
          </a:xfrm>
          <a:prstGeom prst="rect">
            <a:avLst/>
          </a:prstGeom>
          <a:noFill/>
          <a:ln w="15875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150" b="1" dirty="0">
                <a:latin typeface="Trebuchet MS" panose="020B0603020202020204" pitchFamily="34" charset="0"/>
              </a:rPr>
              <a:t>Physical Education and Outdoor Learning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latin typeface="Trebuchet MS" panose="020B0603020202020204" pitchFamily="34" charset="0"/>
              </a:rPr>
              <a:t>Yoga/ Fitness</a:t>
            </a:r>
            <a:endParaRPr lang="en-GB" sz="1100" dirty="0">
              <a:latin typeface="Trebuchet MS" panose="020B0603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en-GB" sz="1100" dirty="0">
                <a:latin typeface="Trebuchet MS" panose="020B0603020202020204" pitchFamily="34" charset="0"/>
              </a:rPr>
              <a:t>Gymnastics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latin typeface="Trebuchet MS" panose="020B0603020202020204" pitchFamily="34" charset="0"/>
              </a:rPr>
              <a:t>Grafham Water residential trip</a:t>
            </a:r>
            <a:endParaRPr lang="en-GB" sz="1100" dirty="0">
              <a:latin typeface="Trebuchet MS" panose="020B0603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35927" y="5598794"/>
            <a:ext cx="3046831" cy="784830"/>
          </a:xfrm>
          <a:prstGeom prst="rect">
            <a:avLst/>
          </a:prstGeom>
          <a:noFill/>
          <a:ln w="15875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Trebuchet MS" panose="020B0603020202020204" pitchFamily="34" charset="0"/>
              </a:rPr>
              <a:t>Music and Languages</a:t>
            </a:r>
          </a:p>
          <a:p>
            <a:pPr marL="171450" indent="-171450">
              <a:buFontTx/>
              <a:buChar char="-"/>
            </a:pPr>
            <a:r>
              <a:rPr lang="en-GB" sz="1100" u="sng" dirty="0">
                <a:latin typeface="Trebuchet MS" panose="020B0603020202020204" pitchFamily="34" charset="0"/>
              </a:rPr>
              <a:t>Music</a:t>
            </a:r>
            <a:r>
              <a:rPr lang="en-GB" sz="1100" dirty="0">
                <a:latin typeface="Trebuchet MS" panose="020B0603020202020204" pitchFamily="34" charset="0"/>
              </a:rPr>
              <a:t> – Recorder</a:t>
            </a:r>
          </a:p>
          <a:p>
            <a:pPr marL="171450" indent="-171450">
              <a:buFontTx/>
              <a:buChar char="-"/>
            </a:pPr>
            <a:r>
              <a:rPr lang="en-GB" sz="1100" dirty="0">
                <a:latin typeface="Trebuchet MS" panose="020B0603020202020204" pitchFamily="34" charset="0"/>
              </a:rPr>
              <a:t>Easter Songs for performance</a:t>
            </a:r>
          </a:p>
          <a:p>
            <a:pPr marL="171450" indent="-171450">
              <a:buFontTx/>
              <a:buChar char="-"/>
            </a:pPr>
            <a:r>
              <a:rPr lang="en-GB" sz="1100" u="sng" dirty="0">
                <a:latin typeface="Trebuchet MS" panose="020B0603020202020204" pitchFamily="34" charset="0"/>
              </a:rPr>
              <a:t>Languages</a:t>
            </a:r>
            <a:r>
              <a:rPr lang="en-GB" sz="1100" dirty="0">
                <a:latin typeface="Trebuchet MS" panose="020B0603020202020204" pitchFamily="34" charset="0"/>
              </a:rPr>
              <a:t> – Animals and ‘I can…</a:t>
            </a:r>
          </a:p>
        </p:txBody>
      </p:sp>
      <p:pic>
        <p:nvPicPr>
          <p:cNvPr id="2" name="Picture 1" descr="clipart image of kestel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0808" y="48206"/>
            <a:ext cx="468853" cy="468853"/>
          </a:xfrm>
          <a:prstGeom prst="rect">
            <a:avLst/>
          </a:prstGeom>
        </p:spPr>
      </p:pic>
      <p:pic>
        <p:nvPicPr>
          <p:cNvPr id="23" name="Picture 22" descr=" EGYPTIAN pyramid clipart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174" y="2941952"/>
            <a:ext cx="3009072" cy="9352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93987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596</TotalTime>
  <Words>380</Words>
  <Application>Microsoft Office PowerPoint</Application>
  <PresentationFormat>A4 Paper (210x297 mm)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Ravie</vt:lpstr>
      <vt:lpstr>Trebuchet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curriculum overview</dc:subject>
  <dc:creator>Maulden Lower School</dc:creator>
  <cp:keywords>curriculum;Y4</cp:keywords>
  <cp:lastModifiedBy>LStreet</cp:lastModifiedBy>
  <cp:revision>58</cp:revision>
  <cp:lastPrinted>2023-01-06T09:15:30Z</cp:lastPrinted>
  <dcterms:created xsi:type="dcterms:W3CDTF">2019-05-21T13:35:37Z</dcterms:created>
  <dcterms:modified xsi:type="dcterms:W3CDTF">2023-01-30T12:37:28Z</dcterms:modified>
</cp:coreProperties>
</file>