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6858000" cy="9144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59C3E9"/>
    <a:srgbClr val="FF0066"/>
    <a:srgbClr val="FFFF5B"/>
    <a:srgbClr val="FFFF3F"/>
    <a:srgbClr val="E1DA4B"/>
    <a:srgbClr val="231BF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E3F8D3-3F69-7F6D-8323-EDA047686D3B}" v="186" dt="2025-12-31T10:38:40.6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9714" autoAdjust="0"/>
  </p:normalViewPr>
  <p:slideViewPr>
    <p:cSldViewPr>
      <p:cViewPr varScale="1">
        <p:scale>
          <a:sx n="86" d="100"/>
          <a:sy n="86" d="100"/>
        </p:scale>
        <p:origin x="289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Pearce" userId="S::epearce@williamgilbertend.derbyshire.sch.uk::2d13f2d6-694b-4d81-a060-b1559d273c44" providerId="AD" clId="Web-{65D70385-9F36-1E37-0317-A2B391F5FB17}"/>
    <pc:docChg chg="modSld">
      <pc:chgData name="Emily Pearce" userId="S::epearce@williamgilbertend.derbyshire.sch.uk::2d13f2d6-694b-4d81-a060-b1559d273c44" providerId="AD" clId="Web-{65D70385-9F36-1E37-0317-A2B391F5FB17}" dt="2025-12-15T15:36:02.030" v="340"/>
      <pc:docMkLst>
        <pc:docMk/>
      </pc:docMkLst>
      <pc:sldChg chg="modSp">
        <pc:chgData name="Emily Pearce" userId="S::epearce@williamgilbertend.derbyshire.sch.uk::2d13f2d6-694b-4d81-a060-b1559d273c44" providerId="AD" clId="Web-{65D70385-9F36-1E37-0317-A2B391F5FB17}" dt="2025-12-15T15:36:02.030" v="340"/>
        <pc:sldMkLst>
          <pc:docMk/>
          <pc:sldMk cId="0" sldId="257"/>
        </pc:sldMkLst>
        <pc:graphicFrameChg chg="mod modGraphic">
          <ac:chgData name="Emily Pearce" userId="S::epearce@williamgilbertend.derbyshire.sch.uk::2d13f2d6-694b-4d81-a060-b1559d273c44" providerId="AD" clId="Web-{65D70385-9F36-1E37-0317-A2B391F5FB17}" dt="2025-12-15T15:32:56.226" v="202"/>
          <ac:graphicFrameMkLst>
            <pc:docMk/>
            <pc:sldMk cId="0" sldId="257"/>
            <ac:graphicFrameMk id="4" creationId="{638DA1E6-64DF-29DC-0CCC-3261DC4F1DF5}"/>
          </ac:graphicFrameMkLst>
        </pc:graphicFrameChg>
        <pc:graphicFrameChg chg="mod modGraphic">
          <ac:chgData name="Emily Pearce" userId="S::epearce@williamgilbertend.derbyshire.sch.uk::2d13f2d6-694b-4d81-a060-b1559d273c44" providerId="AD" clId="Web-{65D70385-9F36-1E37-0317-A2B391F5FB17}" dt="2025-12-15T15:36:02.030" v="340"/>
          <ac:graphicFrameMkLst>
            <pc:docMk/>
            <pc:sldMk cId="0" sldId="257"/>
            <ac:graphicFrameMk id="9" creationId="{10B3F191-F040-610F-FA2D-89E4687B4CC5}"/>
          </ac:graphicFrameMkLst>
        </pc:graphicFrameChg>
      </pc:sldChg>
    </pc:docChg>
  </pc:docChgLst>
  <pc:docChgLst>
    <pc:chgData name="Emily Pearce" userId="S::epearce@williamgilbertend.derbyshire.sch.uk::2d13f2d6-694b-4d81-a060-b1559d273c44" providerId="AD" clId="Web-{65DF8388-CE1F-7F07-2AAC-7ED71CEB234C}"/>
    <pc:docChg chg="modSld">
      <pc:chgData name="Emily Pearce" userId="S::epearce@williamgilbertend.derbyshire.sch.uk::2d13f2d6-694b-4d81-a060-b1559d273c44" providerId="AD" clId="Web-{65DF8388-CE1F-7F07-2AAC-7ED71CEB234C}" dt="2025-12-15T14:38:07.560" v="867"/>
      <pc:docMkLst>
        <pc:docMk/>
      </pc:docMkLst>
      <pc:sldChg chg="addSp modSp">
        <pc:chgData name="Emily Pearce" userId="S::epearce@williamgilbertend.derbyshire.sch.uk::2d13f2d6-694b-4d81-a060-b1559d273c44" providerId="AD" clId="Web-{65DF8388-CE1F-7F07-2AAC-7ED71CEB234C}" dt="2025-12-15T14:38:07.560" v="867"/>
        <pc:sldMkLst>
          <pc:docMk/>
          <pc:sldMk cId="0" sldId="257"/>
        </pc:sldMkLst>
        <pc:graphicFrameChg chg="mod modGraphic">
          <ac:chgData name="Emily Pearce" userId="S::epearce@williamgilbertend.derbyshire.sch.uk::2d13f2d6-694b-4d81-a060-b1559d273c44" providerId="AD" clId="Web-{65DF8388-CE1F-7F07-2AAC-7ED71CEB234C}" dt="2025-12-15T14:38:07.560" v="867"/>
          <ac:graphicFrameMkLst>
            <pc:docMk/>
            <pc:sldMk cId="0" sldId="257"/>
            <ac:graphicFrameMk id="4" creationId="{638DA1E6-64DF-29DC-0CCC-3261DC4F1DF5}"/>
          </ac:graphicFrameMkLst>
        </pc:graphicFrameChg>
        <pc:graphicFrameChg chg="mod modGraphic">
          <ac:chgData name="Emily Pearce" userId="S::epearce@williamgilbertend.derbyshire.sch.uk::2d13f2d6-694b-4d81-a060-b1559d273c44" providerId="AD" clId="Web-{65DF8388-CE1F-7F07-2AAC-7ED71CEB234C}" dt="2025-12-15T14:25:50.972" v="263"/>
          <ac:graphicFrameMkLst>
            <pc:docMk/>
            <pc:sldMk cId="0" sldId="257"/>
            <ac:graphicFrameMk id="9" creationId="{10B3F191-F040-610F-FA2D-89E4687B4CC5}"/>
          </ac:graphicFrameMkLst>
        </pc:graphicFrameChg>
        <pc:graphicFrameChg chg="mod modGraphic">
          <ac:chgData name="Emily Pearce" userId="S::epearce@williamgilbertend.derbyshire.sch.uk::2d13f2d6-694b-4d81-a060-b1559d273c44" providerId="AD" clId="Web-{65DF8388-CE1F-7F07-2AAC-7ED71CEB234C}" dt="2025-12-15T14:32:43.916" v="583"/>
          <ac:graphicFrameMkLst>
            <pc:docMk/>
            <pc:sldMk cId="0" sldId="257"/>
            <ac:graphicFrameMk id="27" creationId="{26DF8F3B-CA95-17FA-0F5F-BEF56A110017}"/>
          </ac:graphicFrameMkLst>
        </pc:graphicFrameChg>
        <pc:picChg chg="add mod">
          <ac:chgData name="Emily Pearce" userId="S::epearce@williamgilbertend.derbyshire.sch.uk::2d13f2d6-694b-4d81-a060-b1559d273c44" providerId="AD" clId="Web-{65DF8388-CE1F-7F07-2AAC-7ED71CEB234C}" dt="2025-12-15T14:20:42.517" v="7" actId="1076"/>
          <ac:picMkLst>
            <pc:docMk/>
            <pc:sldMk cId="0" sldId="257"/>
            <ac:picMk id="2" creationId="{81E55CD3-C9DF-12AF-0885-083755293BAF}"/>
          </ac:picMkLst>
        </pc:picChg>
        <pc:picChg chg="add mod">
          <ac:chgData name="Emily Pearce" userId="S::epearce@williamgilbertend.derbyshire.sch.uk::2d13f2d6-694b-4d81-a060-b1559d273c44" providerId="AD" clId="Web-{65DF8388-CE1F-7F07-2AAC-7ED71CEB234C}" dt="2025-12-15T14:20:47.985" v="9" actId="1076"/>
          <ac:picMkLst>
            <pc:docMk/>
            <pc:sldMk cId="0" sldId="257"/>
            <ac:picMk id="3" creationId="{9BB555A0-6354-069A-AEDD-20E53C46E265}"/>
          </ac:picMkLst>
        </pc:picChg>
      </pc:sldChg>
    </pc:docChg>
  </pc:docChgLst>
  <pc:docChgLst>
    <pc:chgData name="Emily Pearce" userId="S::epearce@williamgilbertend.derbyshire.sch.uk::2d13f2d6-694b-4d81-a060-b1559d273c44" providerId="AD" clId="Web-{E5E3F8D3-3F69-7F6D-8323-EDA047686D3B}"/>
    <pc:docChg chg="modSld">
      <pc:chgData name="Emily Pearce" userId="S::epearce@williamgilbertend.derbyshire.sch.uk::2d13f2d6-694b-4d81-a060-b1559d273c44" providerId="AD" clId="Web-{E5E3F8D3-3F69-7F6D-8323-EDA047686D3B}" dt="2025-12-31T10:38:40.683" v="179"/>
      <pc:docMkLst>
        <pc:docMk/>
      </pc:docMkLst>
      <pc:sldChg chg="modSp">
        <pc:chgData name="Emily Pearce" userId="S::epearce@williamgilbertend.derbyshire.sch.uk::2d13f2d6-694b-4d81-a060-b1559d273c44" providerId="AD" clId="Web-{E5E3F8D3-3F69-7F6D-8323-EDA047686D3B}" dt="2025-12-31T10:38:40.683" v="179"/>
        <pc:sldMkLst>
          <pc:docMk/>
          <pc:sldMk cId="0" sldId="257"/>
        </pc:sldMkLst>
        <pc:graphicFrameChg chg="mod modGraphic">
          <ac:chgData name="Emily Pearce" userId="S::epearce@williamgilbertend.derbyshire.sch.uk::2d13f2d6-694b-4d81-a060-b1559d273c44" providerId="AD" clId="Web-{E5E3F8D3-3F69-7F6D-8323-EDA047686D3B}" dt="2025-12-31T10:38:40.683" v="179"/>
          <ac:graphicFrameMkLst>
            <pc:docMk/>
            <pc:sldMk cId="0" sldId="257"/>
            <ac:graphicFrameMk id="4" creationId="{638DA1E6-64DF-29DC-0CCC-3261DC4F1DF5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5101D-946F-FA30-B41E-7283E6F2C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5C0A-770B-4065-831F-5F56CEC48FAE}" type="datetimeFigureOut">
              <a:rPr lang="en-GB"/>
              <a:pPr>
                <a:defRPr/>
              </a:pPr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E8F58-68B8-A0FE-9D3D-FC9C663F9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BDF9C-8B48-1AC7-F3A8-7A766CCDC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E5F91-0CB5-43AB-ACAB-BF731C08F8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262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156D1-9B0C-2DDF-8B36-B56FA70D2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F19F9-BD32-40A6-A7E5-732088994610}" type="datetimeFigureOut">
              <a:rPr lang="en-GB"/>
              <a:pPr>
                <a:defRPr/>
              </a:pPr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93276-4B89-102B-30DF-F4EA08F6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F1C94-D0BF-53D4-7C08-2D5BA43F4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B602-11B0-45AB-846C-8FFBC32B62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329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71684-2993-82B6-8F65-E15C978C8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122BD-9221-4CA9-83FF-33A61EFA37FE}" type="datetimeFigureOut">
              <a:rPr lang="en-GB"/>
              <a:pPr>
                <a:defRPr/>
              </a:pPr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E06B8-64FE-14E4-44CF-108FF5A0F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CB2CF-9A10-61D0-CBE7-D8892499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F6403-C805-44D7-8734-6232543A12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754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86653-3448-0C70-0004-0402938BD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A393A-3629-4712-8351-13D6D0346222}" type="datetimeFigureOut">
              <a:rPr lang="en-GB"/>
              <a:pPr>
                <a:defRPr/>
              </a:pPr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83686-536F-8ABF-9C90-F6397EA1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10A75-153F-281A-8AE9-934029CA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E324A-2C21-4884-845C-FCB97CC697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838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47899-C8B5-B5CB-5594-4653B29AF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EAB03-7A17-4D64-9C1D-617BC6A55C9C}" type="datetimeFigureOut">
              <a:rPr lang="en-GB"/>
              <a:pPr>
                <a:defRPr/>
              </a:pPr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5C43D-8ED2-A1CA-C297-20B1B4597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0165B-C13D-8CCD-0D7D-17D845D4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7AB88-D821-48B2-9162-BD5BB94644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554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CDE5DA-B3E0-80FA-08E9-91A3E764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61F61-ABF0-4174-94D6-1DEEAB62B40C}" type="datetimeFigureOut">
              <a:rPr lang="en-GB"/>
              <a:pPr>
                <a:defRPr/>
              </a:pPr>
              <a:t>13/01/2026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3994DD-5FBB-3335-A357-A6FBDEA9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DB0EAA-20C5-A3BC-AEAA-DAE84D12C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F6A8D-EEFB-4366-B154-52F81F1EB4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610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E27EDB-E46A-2A7A-F95E-5CB879A12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EC786-FE0E-40A1-BE54-28FB339893A2}" type="datetimeFigureOut">
              <a:rPr lang="en-GB"/>
              <a:pPr>
                <a:defRPr/>
              </a:pPr>
              <a:t>13/01/2026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B25DA9-F721-30CF-A6B8-34EA56FB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FD3D2CD-4A66-9F7B-0B40-486529F45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5CB25-BD95-4C60-932D-F2257B8AC8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705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4CF3005-F3D5-E0F8-60AA-AC20F03B6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80665-F481-4097-92C5-62B7EE100BC9}" type="datetimeFigureOut">
              <a:rPr lang="en-GB"/>
              <a:pPr>
                <a:defRPr/>
              </a:pPr>
              <a:t>13/01/2026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64269D-4A8A-3493-AC4F-72C1776EC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242A223-BA4C-4130-DAE1-B74474E88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08B1-C40E-4B28-9749-5CCBEFE014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893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094037F-C9EA-1449-20AF-3AF555BFC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BE0D-B1A4-462D-9C5E-073F3D9CD501}" type="datetimeFigureOut">
              <a:rPr lang="en-GB"/>
              <a:pPr>
                <a:defRPr/>
              </a:pPr>
              <a:t>13/01/2026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8CFD3D3-CB93-7FF2-BD06-D5AE80DD6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3FDB42-6FA0-23EC-075B-91249CAC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5A6D-7317-4E32-AA6A-925071E5B2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222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D01E4D-814F-5A22-A3BD-375847392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96E1E-1DFC-4515-887D-4620707BDCE9}" type="datetimeFigureOut">
              <a:rPr lang="en-GB"/>
              <a:pPr>
                <a:defRPr/>
              </a:pPr>
              <a:t>13/01/2026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1C7CB2-FB8C-11DF-39AC-10FF1CABA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442258-690B-2430-FC11-468599AFC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3264-05ED-4950-A428-AC7C544FA6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645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FA44FA-D175-1D6E-1FE1-79D351E5E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3203A-B712-46BD-AE4E-9F7618D835B1}" type="datetimeFigureOut">
              <a:rPr lang="en-GB"/>
              <a:pPr>
                <a:defRPr/>
              </a:pPr>
              <a:t>13/01/2026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DA6587-6E95-602F-229D-DF18A2A33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D177F4-653F-FC14-C109-AF0C6739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7B3FC-5224-45CE-9D3A-DB609A8C43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074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AFF6F99-B812-48F6-C20D-6E570C9AFE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1D9D3DF-AB52-B15B-C4BA-D5B7311BF5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EB3B8-ADBE-7233-4E2C-36EA75957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B38511-FD98-4A21-9E71-5812236C9949}" type="datetimeFigureOut">
              <a:rPr lang="en-GB"/>
              <a:pPr>
                <a:defRPr/>
              </a:pPr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79FE2-DB19-E133-A155-A4F368CAD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BEB5E-2EDF-ECE1-4770-5EE46F428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E6EA93E-89F0-450E-9C81-ED181ADC0BD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8DA1E6-64DF-29DC-0CCC-3261DC4F1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495031"/>
              </p:ext>
            </p:extLst>
          </p:nvPr>
        </p:nvGraphicFramePr>
        <p:xfrm>
          <a:off x="6350" y="3913188"/>
          <a:ext cx="6851650" cy="46821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0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0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6769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Computing</a:t>
                      </a:r>
                    </a:p>
                  </a:txBody>
                  <a:tcPr marL="91441" marR="91441" marT="45741" marB="45741">
                    <a:solidFill>
                      <a:srgbClr val="FF33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Geography</a:t>
                      </a:r>
                    </a:p>
                  </a:txBody>
                  <a:tcPr marL="91441" marR="91441" marT="45741" marB="45741">
                    <a:solidFill>
                      <a:srgbClr val="FF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RE</a:t>
                      </a:r>
                    </a:p>
                  </a:txBody>
                  <a:tcPr marL="91441" marR="91441" marT="45741" marB="45741">
                    <a:solidFill>
                      <a:srgbClr val="FF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3255">
                <a:tc>
                  <a:txBody>
                    <a:bodyPr/>
                    <a:lstStyle/>
                    <a:p>
                      <a:pPr marL="0" lvl="0" indent="0">
                        <a:buFont typeface="Arial" pitchFamily="34" charset="0"/>
                        <a:buNone/>
                      </a:pPr>
                      <a:r>
                        <a:rPr lang="en-GB" sz="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Information Technology: Multimedia – Manipulating Images and PowerPoint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Images can be retrieved from files and from the world wide web.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Images can be copied from the internet and pasted into a document.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Images can be edited by size, position and rotation.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Slides can be inserted in PowerPoint.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Backgrounds on a slide can be changed.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Text and images can be inserted onto slides.</a:t>
                      </a:r>
                    </a:p>
                  </a:txBody>
                  <a:tcPr marL="91441" marR="91441" marT="45741" marB="45741"/>
                </a:tc>
                <a:tc gridSpan="2">
                  <a:txBody>
                    <a:bodyPr/>
                    <a:lstStyle/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8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River Deep, Mountain High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Rivers are flowing bodies of water that carve valleys and transport sediments.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The water cycle is the continuous movement of water around the Earth and consists of evaporation, condensation, precipitation and accumulation.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The Earth’s crust is made up of tectonic plates which constantly move.</a:t>
                      </a:r>
                      <a:endParaRPr lang="en-GB" sz="800">
                        <a:latin typeface="Calibri"/>
                      </a:endParaRP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The movement of tectonic plates create different landforms.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Mountains are elevated landforms with ridges, peaks, and valleys.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Most of the world’s volcanoes are found around the edge of tectonic plates, both on land and in oceans.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Volcanic eruptions are caused when magma rises to the surface of the Earth causing a build-up of pressure which eventually explodes.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Earthquakes occur when tectonic plates rub past each other and pressure builds causing the plates to slip.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The river Ecclesbourne, in Duffield is a tributary of the river Derwent, in Derbyshire.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Fieldwork means going outside the classroom to study Geography in the real world.</a:t>
                      </a:r>
                    </a:p>
                  </a:txBody>
                  <a:tcPr marL="91441" marR="91441" marT="45741" marB="45741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Why do people pray?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Praying is talking to God.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Muslim prayer is one of the five pillars of Islam: they pray at five specific times of the day. 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Muslims use words from the Quran as part of their praying, they face Makkah and they follow certain rituals before and during prayer time.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Jesus taught the disciples the Lord’s Prayer in the book of Matthew and Luke in the Bible. 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The Lord’s Prayer is said by Christians to remind them about God the father and provider, about a belief in heaven and the forgiveness of sins.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Praying can help us to reflect on what we are thankful for and what we are sorry about. </a:t>
                      </a:r>
                    </a:p>
                  </a:txBody>
                  <a:tcPr marL="91441" marR="91441" marT="45741" marB="45741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769">
                <a:tc>
                  <a:txBody>
                    <a:bodyPr/>
                    <a:lstStyle/>
                    <a:p>
                      <a:pPr marL="0" lvl="0" indent="0" algn="ctr">
                        <a:buFont typeface="Arial" pitchFamily="34" charset="0"/>
                        <a:buNone/>
                      </a:pPr>
                      <a:r>
                        <a:rPr lang="en-GB" sz="1000" b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 &amp; Design</a:t>
                      </a:r>
                    </a:p>
                  </a:txBody>
                  <a:tcPr marL="91441" marR="91441" marT="45741" marB="4574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RHE</a:t>
                      </a:r>
                    </a:p>
                  </a:txBody>
                  <a:tcPr marL="91441" marR="91441" marT="45741" marB="4574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Music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 marT="45741" marB="4574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German</a:t>
                      </a:r>
                    </a:p>
                  </a:txBody>
                  <a:tcPr marL="91441" marR="91441" marT="45741" marB="4574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PE</a:t>
                      </a:r>
                    </a:p>
                  </a:txBody>
                  <a:tcPr marL="91441" marR="91441" marT="45741" marB="4574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0617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 – Printing </a:t>
                      </a:r>
                      <a:endParaRPr lang="en-US" dirty="0"/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Relief printing is a technique whereby what is ‘etched’ out of the tile will not be printed.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Batik is a resist type of printmaking.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A tjanting is a tool with a spout used by batik artists for pouring melted wax onto the fabric with control.</a:t>
                      </a:r>
                      <a:endParaRPr lang="en-GB" dirty="0"/>
                    </a:p>
                  </a:txBody>
                  <a:tcPr marL="91441" marR="91441" marT="45741" marB="4574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Safety and the Changing Body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Citizenship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Zones of Regulation</a:t>
                      </a:r>
                    </a:p>
                  </a:txBody>
                  <a:tcPr marL="91441" marR="91441" marT="45741" marB="4574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Jazz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GB" sz="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sing and clap a syncopated rhythm for a ragtime- style song.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GB" sz="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improvise a call and response.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Derby Cathedral Music in Schools Programme</a:t>
                      </a:r>
                    </a:p>
                  </a:txBody>
                  <a:tcPr marL="91441" marR="91441" marT="45741" marB="4574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baseline="0" dirty="0"/>
                        <a:t>Names and Feelings</a:t>
                      </a:r>
                    </a:p>
                  </a:txBody>
                  <a:tcPr marL="91441" marR="91441" marT="45741" marB="4574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GB" sz="800" b="1" dirty="0"/>
                        <a:t>Dance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800" b="0" dirty="0"/>
                        <a:t>Show rhythm in time to a beat.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800" b="0" dirty="0"/>
                        <a:t>Interpret music and explain how it makes you feel.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800" b="0" dirty="0"/>
                        <a:t>Move in time as part of a group dance.</a:t>
                      </a:r>
                    </a:p>
                  </a:txBody>
                  <a:tcPr marL="91441" marR="91441" marT="45741" marB="4574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F6996979-F9DB-2A10-6456-9C1FB212E2E2}"/>
              </a:ext>
            </a:extLst>
          </p:cNvPr>
          <p:cNvSpPr/>
          <p:nvPr/>
        </p:nvSpPr>
        <p:spPr bwMode="auto">
          <a:xfrm>
            <a:off x="0" y="0"/>
            <a:ext cx="1268413" cy="1473200"/>
          </a:xfrm>
          <a:prstGeom prst="rect">
            <a:avLst/>
          </a:prstGeom>
          <a:solidFill>
            <a:srgbClr val="FFF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26DF8F3B-CA95-17FA-0F5F-BEF56A110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154566"/>
              </p:ext>
            </p:extLst>
          </p:nvPr>
        </p:nvGraphicFramePr>
        <p:xfrm>
          <a:off x="1125538" y="4763"/>
          <a:ext cx="4606925" cy="1493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3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3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8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William Gilbert Endowed Church of England Primary School</a:t>
                      </a:r>
                      <a:endParaRPr lang="en-GB" sz="1200" i="1" dirty="0"/>
                    </a:p>
                  </a:txBody>
                  <a:tcPr marL="91393" marR="91393" marT="45737" marB="45737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4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sng" dirty="0"/>
                        <a:t>Curriculum Overview For Parents</a:t>
                      </a:r>
                    </a:p>
                  </a:txBody>
                  <a:tcPr marL="91393" marR="91393" marT="45737" marB="45737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8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            Term –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 Spring 2026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393" marR="91393" marT="45737" marB="45737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Year: </a:t>
                      </a:r>
                      <a:r>
                        <a:rPr lang="en-GB" sz="1200" baseline="0" dirty="0"/>
                        <a:t>3</a:t>
                      </a:r>
                      <a:endParaRPr lang="en-GB" sz="1200" dirty="0"/>
                    </a:p>
                  </a:txBody>
                  <a:tcPr marL="91393" marR="91393" marT="45737" marB="457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4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Theme: River Deep, Mountain High</a:t>
                      </a:r>
                      <a:endParaRPr lang="en-GB" sz="1600" b="1" i="1" dirty="0"/>
                    </a:p>
                  </a:txBody>
                  <a:tcPr marL="91393" marR="91393" marT="45737" marB="45737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8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Class: Year</a:t>
                      </a:r>
                      <a:r>
                        <a:rPr lang="en-GB" sz="1200" baseline="0" dirty="0"/>
                        <a:t> 3</a:t>
                      </a:r>
                      <a:endParaRPr lang="en-GB" sz="1200" dirty="0"/>
                    </a:p>
                  </a:txBody>
                  <a:tcPr marL="91393" marR="91393" marT="45737" marB="45737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Miss Pearce</a:t>
                      </a:r>
                    </a:p>
                  </a:txBody>
                  <a:tcPr marL="91393" marR="91393" marT="45737" marB="45737"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87" name="TextBox 31">
            <a:extLst>
              <a:ext uri="{FF2B5EF4-FFF2-40B4-BE49-F238E27FC236}">
                <a16:creationId xmlns:a16="http://schemas.microsoft.com/office/drawing/2014/main" id="{A54F7020-0058-C46A-F9D5-CD488BC19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5"/>
            <a:ext cx="1268413" cy="1538288"/>
          </a:xfrm>
          <a:prstGeom prst="rect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100" b="1">
                <a:solidFill>
                  <a:schemeClr val="bg1"/>
                </a:solidFill>
                <a:latin typeface="Arial" panose="020B0604020202020204" pitchFamily="34" charset="0"/>
              </a:rPr>
              <a:t>Curriculum Overview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1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1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1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1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100" b="1">
                <a:solidFill>
                  <a:schemeClr val="bg1"/>
                </a:solidFill>
                <a:latin typeface="Arial" panose="020B0604020202020204" pitchFamily="34" charset="0"/>
              </a:rPr>
              <a:t>Term: Spring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bg1"/>
                </a:solidFill>
                <a:latin typeface="Arial" panose="020B0604020202020204" pitchFamily="34" charset="0"/>
              </a:rPr>
              <a:t>Class: Year 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9599047-6DED-A8CC-B75B-A1FA9DBB7BED}"/>
              </a:ext>
            </a:extLst>
          </p:cNvPr>
          <p:cNvSpPr/>
          <p:nvPr/>
        </p:nvSpPr>
        <p:spPr bwMode="auto">
          <a:xfrm>
            <a:off x="5588000" y="3175"/>
            <a:ext cx="1268413" cy="1473200"/>
          </a:xfrm>
          <a:prstGeom prst="rect">
            <a:avLst/>
          </a:prstGeom>
          <a:solidFill>
            <a:srgbClr val="FFF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89" name="TextBox 31">
            <a:extLst>
              <a:ext uri="{FF2B5EF4-FFF2-40B4-BE49-F238E27FC236}">
                <a16:creationId xmlns:a16="http://schemas.microsoft.com/office/drawing/2014/main" id="{D011FC9C-5BB2-70CF-AE2F-BB3F01F08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0" y="3175"/>
            <a:ext cx="1268413" cy="1524000"/>
          </a:xfrm>
          <a:prstGeom prst="rect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100" b="1">
                <a:solidFill>
                  <a:schemeClr val="bg1"/>
                </a:solidFill>
                <a:latin typeface="Arial" panose="020B0604020202020204" pitchFamily="34" charset="0"/>
              </a:rPr>
              <a:t>Curriculum Overview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1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1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1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1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100" b="1">
                <a:solidFill>
                  <a:schemeClr val="bg1"/>
                </a:solidFill>
                <a:latin typeface="Arial" panose="020B0604020202020204" pitchFamily="34" charset="0"/>
              </a:rPr>
              <a:t>Term: Spring </a:t>
            </a:r>
            <a:r>
              <a:rPr lang="en-GB" altLang="en-US" sz="800" b="1">
                <a:solidFill>
                  <a:schemeClr val="bg1"/>
                </a:solidFill>
                <a:latin typeface="Arial" panose="020B0604020202020204" pitchFamily="34" charset="0"/>
              </a:rPr>
              <a:t>Class: Year 3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0B3F191-F040-610F-FA2D-89E4687B4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114095"/>
              </p:ext>
            </p:extLst>
          </p:nvPr>
        </p:nvGraphicFramePr>
        <p:xfrm>
          <a:off x="7938" y="1504950"/>
          <a:ext cx="6848474" cy="24383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4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761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English</a:t>
                      </a:r>
                    </a:p>
                  </a:txBody>
                  <a:tcPr marT="45661" marB="45661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Mathematics</a:t>
                      </a:r>
                    </a:p>
                  </a:txBody>
                  <a:tcPr marT="45661" marB="45661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Science</a:t>
                      </a:r>
                    </a:p>
                  </a:txBody>
                  <a:tcPr marT="45661" marB="45661"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4477">
                <a:tc>
                  <a:txBody>
                    <a:bodyPr/>
                    <a:lstStyle/>
                    <a:p>
                      <a:pPr marL="0" lvl="0" indent="0">
                        <a:buFont typeface="Arial" pitchFamily="34" charset="0"/>
                        <a:buNone/>
                      </a:pPr>
                      <a:r>
                        <a:rPr lang="en-GB" sz="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Class text: Escape from Pompeii</a:t>
                      </a:r>
                    </a:p>
                    <a:p>
                      <a:pPr marL="0" lvl="0" indent="0">
                        <a:buFont typeface="Arial" pitchFamily="34" charset="0"/>
                        <a:buNone/>
                      </a:pPr>
                      <a:r>
                        <a:rPr lang="en-GB" sz="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Writing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GB" sz="80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Descriptive narrative based on Pompeii.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GB" sz="80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Write a diary entry to describe Pompeii during the eruption.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GB" sz="80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Using conjunctions, adverbs and prepositions to express time and cause.</a:t>
                      </a:r>
                    </a:p>
                    <a:p>
                      <a:pPr marL="0" lvl="0" indent="0">
                        <a:buFont typeface="Arial" pitchFamily="34" charset="0"/>
                        <a:buNone/>
                      </a:pPr>
                      <a:r>
                        <a:rPr lang="en-GB" sz="800" b="1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Reading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Identify language features from fiction and non-fiction and explain their function and how they help the reader gain information.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Discuss the plot, setting, themes in a wide range of age-appropriate books, retelling some of these orally.</a:t>
                      </a:r>
                      <a:endParaRPr lang="en-GB" sz="800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itchFamily="34" charset="0"/>
                        <a:buNone/>
                      </a:pPr>
                      <a:r>
                        <a:rPr lang="en-GB" sz="800" b="1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Grammar</a:t>
                      </a:r>
                      <a:r>
                        <a:rPr lang="en-GB" sz="80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GB" sz="80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Inverted commas for direct speech.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Nouns, verbs and adjectives – meanings and examples.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Apostrophes for possession and contraction.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Prepositions.</a:t>
                      </a:r>
                    </a:p>
                  </a:txBody>
                  <a:tcPr marT="45661" marB="45661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GB" sz="800" b="1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Multiplication and Division</a:t>
                      </a:r>
                      <a:endParaRPr lang="en-US" dirty="0"/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Compare multiplication and division statements using inequality signs.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Use known multiplication facts to solve other multiplication problems.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Find multiplication and division fact families.</a:t>
                      </a:r>
                      <a:endParaRPr lang="en-GB" dirty="0"/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Learn to multiply and divide by partitioning.</a:t>
                      </a:r>
                      <a:endParaRPr lang="en-GB" dirty="0"/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Solve mixed multiplication and division problems including multi-step problems.</a:t>
                      </a:r>
                      <a:endParaRPr lang="en-GB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800" b="0" i="0" u="none" strike="noStrike" kern="1200" baseline="0" noProof="0" dirty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Calibri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Length and Perimeter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Measure lengths in millimetres, centimetres and metres.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Compare, add and subtract lengths.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Measure the perimeter of a shape.</a:t>
                      </a:r>
                    </a:p>
                  </a:txBody>
                  <a:tcPr marT="45661" marB="45661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dirty="0"/>
                        <a:t>States of Matter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libri"/>
                        </a:rPr>
                        <a:t>Materials can be sorted and grouped together, according to whether they are solids, liquids or gases.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libri"/>
                        </a:rPr>
                        <a:t>Solids, liquids and gases have different properties and a different arran</a:t>
                      </a: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gement of particles.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Materials change state when they are heated or cooled, Celsius (°C) is used to measure temperature.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Water freezes at 0°C and boils at 100°C.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The water cycle consists of evaporation, condensation, precipitation and accumulation.</a:t>
                      </a:r>
                    </a:p>
                    <a:p>
                      <a:pPr marL="0" lvl="0" indent="0">
                        <a:buNone/>
                      </a:pPr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C36471A-E4EB-023B-9622-356F73DD739F}"/>
              </a:ext>
            </a:extLst>
          </p:cNvPr>
          <p:cNvGraphicFramePr>
            <a:graphicFrameLocks noGrp="1"/>
          </p:cNvGraphicFramePr>
          <p:nvPr/>
        </p:nvGraphicFramePr>
        <p:xfrm>
          <a:off x="7938" y="8316913"/>
          <a:ext cx="6850062" cy="852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0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859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Things to look for and do at home:</a:t>
                      </a:r>
                    </a:p>
                  </a:txBody>
                  <a:tcPr marL="91427" marR="91427" marT="45498" marB="45498"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628"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Reading </a:t>
                      </a:r>
                      <a:r>
                        <a:rPr lang="en-GB" sz="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an adult multiple times at home – </a:t>
                      </a:r>
                      <a:r>
                        <a:rPr lang="en-GB" sz="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asking questions and discussing what has been read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Maths homework </a:t>
                      </a:r>
                      <a:r>
                        <a:rPr lang="en-GB" sz="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3 blue gems on </a:t>
                      </a:r>
                      <a:r>
                        <a:rPr lang="en-GB" sz="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Maths Whizz </a:t>
                      </a:r>
                      <a:r>
                        <a:rPr lang="en-GB" sz="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 week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spellings</a:t>
                      </a:r>
                      <a:r>
                        <a:rPr lang="en-GB" sz="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set each Tuesday to practice for spelling </a:t>
                      </a:r>
                      <a:r>
                        <a:rPr lang="en-GB" sz="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tests every Tuesday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Reading homework </a:t>
                      </a:r>
                      <a:r>
                        <a:rPr lang="en-GB" sz="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set every </a:t>
                      </a:r>
                      <a:r>
                        <a:rPr lang="en-GB" sz="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Thursday </a:t>
                      </a:r>
                      <a:r>
                        <a:rPr lang="en-GB" sz="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en-GB" sz="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due for the following Thursday</a:t>
                      </a:r>
                      <a:endParaRPr lang="en-GB" sz="8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7" marR="91427" marT="45498" marB="454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River Clipart">
            <a:extLst>
              <a:ext uri="{FF2B5EF4-FFF2-40B4-BE49-F238E27FC236}">
                <a16:creationId xmlns:a16="http://schemas.microsoft.com/office/drawing/2014/main" id="{81E55CD3-C9DF-12AF-0885-083755293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641" y="428112"/>
            <a:ext cx="1072195" cy="685770"/>
          </a:xfrm>
          <a:prstGeom prst="rect">
            <a:avLst/>
          </a:prstGeom>
        </p:spPr>
      </p:pic>
      <p:pic>
        <p:nvPicPr>
          <p:cNvPr id="3" name="Picture 2" descr="River Clipart">
            <a:extLst>
              <a:ext uri="{FF2B5EF4-FFF2-40B4-BE49-F238E27FC236}">
                <a16:creationId xmlns:a16="http://schemas.microsoft.com/office/drawing/2014/main" id="{9BB555A0-6354-069A-AEDD-20E53C46E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4145" y="428112"/>
            <a:ext cx="1072195" cy="6857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f1d325-4cb6-4428-8030-8c133dba3385">
      <Terms xmlns="http://schemas.microsoft.com/office/infopath/2007/PartnerControls"/>
    </lcf76f155ced4ddcb4097134ff3c332f>
    <TaxCatchAll xmlns="9c028657-b331-4746-bff2-5c6ab46ed24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68C9F5823BC844A011B3CDF13D093B" ma:contentTypeVersion="12" ma:contentTypeDescription="Create a new document." ma:contentTypeScope="" ma:versionID="de4394ede43c1ba32d46f297c48d1a44">
  <xsd:schema xmlns:xsd="http://www.w3.org/2001/XMLSchema" xmlns:xs="http://www.w3.org/2001/XMLSchema" xmlns:p="http://schemas.microsoft.com/office/2006/metadata/properties" xmlns:ns2="b2f1d325-4cb6-4428-8030-8c133dba3385" xmlns:ns3="9c028657-b331-4746-bff2-5c6ab46ed246" targetNamespace="http://schemas.microsoft.com/office/2006/metadata/properties" ma:root="true" ma:fieldsID="d10201b180e32b77f896674183255a45" ns2:_="" ns3:_="">
    <xsd:import namespace="b2f1d325-4cb6-4428-8030-8c133dba3385"/>
    <xsd:import namespace="9c028657-b331-4746-bff2-5c6ab46ed2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f1d325-4cb6-4428-8030-8c133dba33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b5a9e40-5c8f-4e4e-b4e1-dae2113df3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28657-b331-4746-bff2-5c6ab46ed24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89a7909-3b7f-4065-b879-c80572402a64}" ma:internalName="TaxCatchAll" ma:showField="CatchAllData" ma:web="9c028657-b331-4746-bff2-5c6ab46ed2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998DE8-44A9-4E36-AE1E-07EC895A42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E2A153-30D7-4E4B-A7F0-5E6E71E49465}">
  <ds:schemaRefs>
    <ds:schemaRef ds:uri="http://schemas.microsoft.com/office/2006/documentManagement/types"/>
    <ds:schemaRef ds:uri="b2f1d325-4cb6-4428-8030-8c133dba3385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9c028657-b331-4746-bff2-5c6ab46ed246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C70C269-D4E5-4C6B-A060-0AE53E93EB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f1d325-4cb6-4428-8030-8c133dba3385"/>
    <ds:schemaRef ds:uri="9c028657-b331-4746-bff2-5c6ab46ed2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3524</TotalTime>
  <Words>883</Words>
  <Application>Microsoft Office PowerPoint</Application>
  <PresentationFormat>On-screen Show (4:3)</PresentationFormat>
  <Paragraphs>109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</dc:creator>
  <cp:lastModifiedBy>N Stone</cp:lastModifiedBy>
  <cp:revision>367</cp:revision>
  <cp:lastPrinted>2016-01-22T11:06:40Z</cp:lastPrinted>
  <dcterms:created xsi:type="dcterms:W3CDTF">2015-04-28T21:00:47Z</dcterms:created>
  <dcterms:modified xsi:type="dcterms:W3CDTF">2026-01-13T11:49:56Z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0x0101004568C9F5823BC844A011B3CDF13D093B</vt:lpwstr>
  </property>
  <property fmtid="{D5CDD505-2E9C-101B-9397-08002B2CF9AE}" pid="3" name="MediaServiceImageTags">
    <vt:lpwstr/>
  </property>
</Properties>
</file>