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2" d="100"/>
          <a:sy n="72" d="100"/>
        </p:scale>
        <p:origin x="45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D2A0-33A5-4CA0-9EAF-6BA0A5D6E6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351323-E51E-432F-932E-17736FBBF1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75B59B-B330-4179-9BF3-2859F1A7593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637B8E6F-BB0C-45B4-8E00-B1B539A2A1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DD41FF-7D5A-4336-9098-9C6FB0B2024A}"/>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772020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B9F41-7D1C-4BAA-9DF6-5A0FC53FA96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98FC22-56D0-419D-86BE-5CD4665D58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D37023-CA6B-4AE5-AF28-6E71DD50DBF3}"/>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1676B679-2B03-4D8E-900D-BC14C7E30F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EECD9B-5B6D-40EE-81E8-DF56CF6FC384}"/>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69035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2CD97-1598-4034-A67D-3B01054C1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0C59B2-DD6B-4A69-BB15-998B38E0B4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F73CA9-91C9-4352-AAF0-683AD39FA23F}"/>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789A7C27-FC12-4430-A916-FA02744675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1F0F5-93D7-4096-B583-095FA355E413}"/>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83773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E5C28-3396-4CDA-8718-AB131A076F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ABB216-8499-44F2-ADB7-10C6977E46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A0852A-DD21-49A6-A684-95ECA8A1847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DCC5F6F9-C6C3-473B-90C0-40128AC51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B5DDC-E72A-4F6D-BA6F-A33D3D99158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9703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2B46-80BC-4E2A-AD8E-7ED06FB99D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B593FC-2361-4F59-913B-E72D49C024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6AF3E23-0050-4BD9-B9B6-53046411C33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5D91F1AF-780E-4E79-92E5-08DC7B05F3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6D2E74-53EB-41E8-A715-E39530D7F0B0}"/>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407203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688A5-5E7A-47C2-A8C8-619196AF55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5A6398-C091-4CB4-8241-B4048425216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C76C35D-A490-44E5-BF8F-55E9C829BBD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2D9DDC-A409-49AD-A2A7-20D909F0D3E7}"/>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2AB5E5CB-32DE-4FE1-909F-BEB81AD160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350ACD-AF58-4B03-97A1-1F3F0D9564A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73276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F4838-6E42-4E5F-8FDC-5632F5A112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21B782-BC0A-4BAB-BED5-B04C433BAA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3FA6A5-E400-4E04-B5A2-2FF9F4E69B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C8B0C0-C464-4A65-A740-B600CF802A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CFB045C-7F7D-4C82-802D-04DC539AAE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072DCA-F731-4799-99B2-C407DF7149CC}"/>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8" name="Footer Placeholder 7">
            <a:extLst>
              <a:ext uri="{FF2B5EF4-FFF2-40B4-BE49-F238E27FC236}">
                <a16:creationId xmlns:a16="http://schemas.microsoft.com/office/drawing/2014/main" id="{7CFB457D-8934-4BC5-A1D8-46A0A70692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7F0285-82B4-4352-ACD8-D9867B625992}"/>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96384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AEC5E-6523-4CAA-ABB4-4DC61CA8A4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DA2386-9F17-4BB7-A966-2B12391FCEF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4" name="Footer Placeholder 3">
            <a:extLst>
              <a:ext uri="{FF2B5EF4-FFF2-40B4-BE49-F238E27FC236}">
                <a16:creationId xmlns:a16="http://schemas.microsoft.com/office/drawing/2014/main" id="{28A7B1FF-162C-4B69-A494-1CBBBA13570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654F1E-39D8-4ED3-8044-92734A4FAE3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690507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088523-2DB8-4AA1-9C49-15C8B06F3E02}"/>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3" name="Footer Placeholder 2">
            <a:extLst>
              <a:ext uri="{FF2B5EF4-FFF2-40B4-BE49-F238E27FC236}">
                <a16:creationId xmlns:a16="http://schemas.microsoft.com/office/drawing/2014/main" id="{7712F8C3-8774-469D-BBF3-4A4E2D751B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7E9AC1-7DFC-422D-B5CD-BE6F4D8814B5}"/>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72062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29F7B-9719-4C84-9C71-6F8FC7423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3EA48D-A266-4217-8550-312D0902DC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B9D569-581F-4915-B579-2F1D82E046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5C9A6F-005F-4AC3-8158-2143955AB52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153B547D-5D2F-4261-9697-4002580B5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05B29-76D1-4E5A-B856-410DD50A9CB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675756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999E-E77F-46E6-95A0-BBC83CDD8D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5D22BB-5384-4774-BBAE-C59484BC20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674745-2A42-4927-A3FD-22E18B3DA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A70B2D-BCDF-46D3-99A2-FEFCF48734C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D3D20FF8-C96C-47D7-A880-FBB1EAFAF0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299EB5-C8CE-4D35-AE5A-3601BDECA101}"/>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114095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C7F159-F29D-4736-B851-CA46DBF608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F5E4CA-05E0-4C32-9A8C-164554B2C4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0E9263-94A8-4325-A1DC-2D38E472C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874A74A7-03DA-42E1-A4F8-07446917D1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9603EF0-8C43-4971-BD3C-4EDA4A89B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CF408-EA44-4CB3-B6AE-ADF32EB24BD7}" type="slidenum">
              <a:rPr lang="en-GB" smtClean="0"/>
              <a:t>‹#›</a:t>
            </a:fld>
            <a:endParaRPr lang="en-GB"/>
          </a:p>
        </p:txBody>
      </p:sp>
    </p:spTree>
    <p:extLst>
      <p:ext uri="{BB962C8B-B14F-4D97-AF65-F5344CB8AC3E}">
        <p14:creationId xmlns:p14="http://schemas.microsoft.com/office/powerpoint/2010/main" val="516139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8459D96-88F2-415C-A4AE-B68655C39186}"/>
              </a:ext>
            </a:extLst>
          </p:cNvPr>
          <p:cNvSpPr/>
          <p:nvPr/>
        </p:nvSpPr>
        <p:spPr>
          <a:xfrm>
            <a:off x="4621449" y="118323"/>
            <a:ext cx="2680408" cy="54295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u="sng" dirty="0">
                <a:latin typeface="XCCW Joined 1a" panose="03050602040000000000" pitchFamily="66" charset="0"/>
              </a:rPr>
              <a:t>Islam for KS1</a:t>
            </a:r>
          </a:p>
        </p:txBody>
      </p:sp>
      <p:sp>
        <p:nvSpPr>
          <p:cNvPr id="10" name="Rectangle 3">
            <a:extLst>
              <a:ext uri="{FF2B5EF4-FFF2-40B4-BE49-F238E27FC236}">
                <a16:creationId xmlns:a16="http://schemas.microsoft.com/office/drawing/2014/main" id="{AB47D4B8-1410-4A27-ADEE-63BADA73E9E2}"/>
              </a:ext>
            </a:extLst>
          </p:cNvPr>
          <p:cNvSpPr>
            <a:spLocks noChangeArrowheads="1"/>
          </p:cNvSpPr>
          <p:nvPr/>
        </p:nvSpPr>
        <p:spPr bwMode="auto">
          <a:xfrm>
            <a:off x="2294393" y="3116189"/>
            <a:ext cx="6167437" cy="0"/>
          </a:xfrm>
          <a:prstGeom prst="rect">
            <a:avLst/>
          </a:prstGeom>
          <a:solidFill>
            <a:srgbClr val="2222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Text Box 2">
            <a:extLst>
              <a:ext uri="{FF2B5EF4-FFF2-40B4-BE49-F238E27FC236}">
                <a16:creationId xmlns:a16="http://schemas.microsoft.com/office/drawing/2014/main" id="{1F7845E8-FAEF-4129-9D5A-C316C8A7EABD}"/>
              </a:ext>
            </a:extLst>
          </p:cNvPr>
          <p:cNvSpPr txBox="1">
            <a:spLocks noChangeArrowheads="1"/>
          </p:cNvSpPr>
          <p:nvPr/>
        </p:nvSpPr>
        <p:spPr bwMode="auto">
          <a:xfrm>
            <a:off x="140188" y="78823"/>
            <a:ext cx="3209281" cy="3703449"/>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200" b="1" u="sng" dirty="0">
                <a:effectLst/>
                <a:ea typeface="Times New Roman" panose="02020603050405020304" pitchFamily="18" charset="0"/>
                <a:cs typeface="Times New Roman" panose="02020603050405020304" pitchFamily="18" charset="0"/>
              </a:rPr>
              <a:t>Vocabulary</a:t>
            </a:r>
          </a:p>
          <a:p>
            <a:pPr>
              <a:lnSpc>
                <a:spcPct val="107000"/>
              </a:lnSpc>
              <a:spcAft>
                <a:spcPts val="800"/>
              </a:spcAft>
            </a:pPr>
            <a:r>
              <a:rPr lang="en-GB" sz="1200" dirty="0">
                <a:effectLst/>
                <a:ea typeface="Times New Roman" panose="02020603050405020304" pitchFamily="18" charset="0"/>
                <a:cs typeface="Times New Roman" panose="02020603050405020304" pitchFamily="18" charset="0"/>
              </a:rPr>
              <a:t>Muslim – a person who practices the religion of Islam</a:t>
            </a:r>
          </a:p>
          <a:p>
            <a:pPr>
              <a:lnSpc>
                <a:spcPct val="107000"/>
              </a:lnSpc>
              <a:spcAft>
                <a:spcPts val="800"/>
              </a:spcAft>
            </a:pPr>
            <a:r>
              <a:rPr lang="en-GB" sz="1200" dirty="0">
                <a:ea typeface="Times New Roman" panose="02020603050405020304" pitchFamily="18" charset="0"/>
                <a:cs typeface="Times New Roman" panose="02020603050405020304" pitchFamily="18" charset="0"/>
              </a:rPr>
              <a:t>Qur’an – the holy book.</a:t>
            </a:r>
          </a:p>
          <a:p>
            <a:pPr>
              <a:lnSpc>
                <a:spcPct val="107000"/>
              </a:lnSpc>
              <a:spcAft>
                <a:spcPts val="800"/>
              </a:spcAft>
            </a:pPr>
            <a:r>
              <a:rPr lang="en-GB" sz="1200" dirty="0">
                <a:ea typeface="Times New Roman" panose="02020603050405020304" pitchFamily="18" charset="0"/>
                <a:cs typeface="Times New Roman" panose="02020603050405020304" pitchFamily="18" charset="0"/>
              </a:rPr>
              <a:t>Mosque – place of worship.</a:t>
            </a:r>
          </a:p>
          <a:p>
            <a:pPr>
              <a:lnSpc>
                <a:spcPct val="107000"/>
              </a:lnSpc>
              <a:spcAft>
                <a:spcPts val="800"/>
              </a:spcAft>
            </a:pPr>
            <a:r>
              <a:rPr lang="en-GB" sz="1200" dirty="0">
                <a:ea typeface="Times New Roman" panose="02020603050405020304" pitchFamily="18" charset="0"/>
                <a:cs typeface="Times New Roman" panose="02020603050405020304" pitchFamily="18" charset="0"/>
              </a:rPr>
              <a:t>Shahadah – A phrase that Muslims say aloud each time they pray</a:t>
            </a:r>
          </a:p>
          <a:p>
            <a:pPr>
              <a:lnSpc>
                <a:spcPct val="107000"/>
              </a:lnSpc>
              <a:spcAft>
                <a:spcPts val="800"/>
              </a:spcAft>
            </a:pPr>
            <a:r>
              <a:rPr lang="en-GB" sz="1200" dirty="0">
                <a:ea typeface="Times New Roman" panose="02020603050405020304" pitchFamily="18" charset="0"/>
                <a:cs typeface="Times New Roman" panose="02020603050405020304" pitchFamily="18" charset="0"/>
              </a:rPr>
              <a:t>Prophet – messenger of God.</a:t>
            </a:r>
          </a:p>
          <a:p>
            <a:pPr>
              <a:lnSpc>
                <a:spcPct val="107000"/>
              </a:lnSpc>
              <a:spcAft>
                <a:spcPts val="800"/>
              </a:spcAft>
            </a:pPr>
            <a:r>
              <a:rPr lang="en-GB" sz="1200" dirty="0" err="1">
                <a:ea typeface="Times New Roman" panose="02020603050405020304" pitchFamily="18" charset="0"/>
                <a:cs typeface="Times New Roman" panose="02020603050405020304" pitchFamily="18" charset="0"/>
              </a:rPr>
              <a:t>Khalifah</a:t>
            </a:r>
            <a:r>
              <a:rPr lang="en-GB" sz="1200" dirty="0">
                <a:ea typeface="Times New Roman" panose="02020603050405020304" pitchFamily="18" charset="0"/>
                <a:cs typeface="Times New Roman" panose="02020603050405020304" pitchFamily="18" charset="0"/>
              </a:rPr>
              <a:t> – caretaker of the world (looking after the planet).</a:t>
            </a:r>
          </a:p>
          <a:p>
            <a:pPr>
              <a:lnSpc>
                <a:spcPct val="107000"/>
              </a:lnSpc>
              <a:spcAft>
                <a:spcPts val="800"/>
              </a:spcAft>
            </a:pPr>
            <a:r>
              <a:rPr lang="en-GB" sz="1200" dirty="0">
                <a:ea typeface="Times New Roman" panose="02020603050405020304" pitchFamily="18" charset="0"/>
                <a:cs typeface="Times New Roman" panose="02020603050405020304" pitchFamily="18" charset="0"/>
              </a:rPr>
              <a:t>Ramadan – A festival where Muslims fast during the day.</a:t>
            </a:r>
          </a:p>
          <a:p>
            <a:pPr>
              <a:lnSpc>
                <a:spcPct val="107000"/>
              </a:lnSpc>
              <a:spcAft>
                <a:spcPts val="800"/>
              </a:spcAft>
            </a:pPr>
            <a:r>
              <a:rPr lang="en-GB" sz="1200" dirty="0">
                <a:ea typeface="Times New Roman" panose="02020603050405020304" pitchFamily="18" charset="0"/>
                <a:cs typeface="Times New Roman" panose="02020603050405020304" pitchFamily="18" charset="0"/>
              </a:rPr>
              <a:t>Worship – praying  </a:t>
            </a:r>
            <a:endParaRPr lang="en-GB" sz="1200" dirty="0">
              <a:effectLst/>
              <a:ea typeface="Times New Roman" panose="02020603050405020304" pitchFamily="18" charset="0"/>
              <a:cs typeface="Times New Roman" panose="02020603050405020304" pitchFamily="18" charset="0"/>
            </a:endParaRPr>
          </a:p>
        </p:txBody>
      </p:sp>
      <p:sp>
        <p:nvSpPr>
          <p:cNvPr id="6" name="AutoShape 6" descr="Image result for penguin">
            <a:extLst>
              <a:ext uri="{FF2B5EF4-FFF2-40B4-BE49-F238E27FC236}">
                <a16:creationId xmlns:a16="http://schemas.microsoft.com/office/drawing/2014/main" id="{1DB35D06-B997-4621-8A5E-2276F5DEE3C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TextBox 4">
            <a:extLst>
              <a:ext uri="{FF2B5EF4-FFF2-40B4-BE49-F238E27FC236}">
                <a16:creationId xmlns:a16="http://schemas.microsoft.com/office/drawing/2014/main" id="{7208EE24-A027-42A6-A9C6-1FBB9773B76C}"/>
              </a:ext>
            </a:extLst>
          </p:cNvPr>
          <p:cNvSpPr txBox="1"/>
          <p:nvPr/>
        </p:nvSpPr>
        <p:spPr>
          <a:xfrm>
            <a:off x="8025507" y="289010"/>
            <a:ext cx="3909900" cy="477054"/>
          </a:xfrm>
          <a:prstGeom prst="rect">
            <a:avLst/>
          </a:prstGeom>
          <a:solidFill>
            <a:srgbClr val="FFFF00"/>
          </a:solidFill>
          <a:ln>
            <a:solidFill>
              <a:schemeClr val="tx1"/>
            </a:solidFill>
          </a:ln>
        </p:spPr>
        <p:txBody>
          <a:bodyPr wrap="square" rtlCol="0">
            <a:spAutoFit/>
          </a:bodyPr>
          <a:lstStyle/>
          <a:p>
            <a:r>
              <a:rPr lang="en-GB" sz="1400" b="1" dirty="0"/>
              <a:t>Where Islam Began:   Mecca, Saudi Arabia</a:t>
            </a:r>
            <a:endParaRPr lang="en-GB" sz="1400" b="1" u="sng" dirty="0"/>
          </a:p>
          <a:p>
            <a:endParaRPr lang="en-GB" sz="1100" u="sng" dirty="0">
              <a:latin typeface="XCCW Joined 1a" panose="03050602040000000000" pitchFamily="66" charset="0"/>
            </a:endParaRPr>
          </a:p>
        </p:txBody>
      </p:sp>
      <p:sp>
        <p:nvSpPr>
          <p:cNvPr id="44" name="TextBox 43">
            <a:extLst>
              <a:ext uri="{FF2B5EF4-FFF2-40B4-BE49-F238E27FC236}">
                <a16:creationId xmlns:a16="http://schemas.microsoft.com/office/drawing/2014/main" id="{37C86F50-65CC-4B09-A0BE-B1F48EC790E8}"/>
              </a:ext>
            </a:extLst>
          </p:cNvPr>
          <p:cNvSpPr txBox="1"/>
          <p:nvPr/>
        </p:nvSpPr>
        <p:spPr>
          <a:xfrm>
            <a:off x="-5002" y="4772140"/>
            <a:ext cx="3015960" cy="2031325"/>
          </a:xfrm>
          <a:prstGeom prst="rect">
            <a:avLst/>
          </a:prstGeom>
          <a:solidFill>
            <a:schemeClr val="accent3">
              <a:lumMod val="20000"/>
              <a:lumOff val="80000"/>
            </a:schemeClr>
          </a:solidFill>
          <a:ln>
            <a:solidFill>
              <a:schemeClr val="tx1"/>
            </a:solidFill>
          </a:ln>
        </p:spPr>
        <p:txBody>
          <a:bodyPr wrap="square" rtlCol="0">
            <a:spAutoFit/>
          </a:bodyPr>
          <a:lstStyle/>
          <a:p>
            <a:r>
              <a:rPr lang="en-GB" sz="1050" b="1" u="sng" dirty="0">
                <a:latin typeface="XCCW Joined 1a" panose="03050602040000000000" pitchFamily="66" charset="0"/>
              </a:rPr>
              <a:t>Main Beliefs</a:t>
            </a:r>
          </a:p>
          <a:p>
            <a:endParaRPr lang="en-GB" sz="1050" dirty="0">
              <a:latin typeface="XCCW Joined 1a" panose="03050602040000000000" pitchFamily="66" charset="0"/>
            </a:endParaRPr>
          </a:p>
          <a:p>
            <a:pPr marL="171450" indent="-171450">
              <a:buFontTx/>
              <a:buChar char="-"/>
            </a:pPr>
            <a:r>
              <a:rPr lang="en-GB" sz="1050" dirty="0">
                <a:latin typeface="XCCW Joined 1a" panose="03050602040000000000" pitchFamily="66" charset="0"/>
              </a:rPr>
              <a:t>Muslims believe in one God, Allah</a:t>
            </a:r>
          </a:p>
          <a:p>
            <a:pPr marL="171450" indent="-171450">
              <a:buFontTx/>
              <a:buChar char="-"/>
            </a:pPr>
            <a:r>
              <a:rPr lang="en-GB" sz="1050" dirty="0">
                <a:latin typeface="XCCW Joined 1a" panose="03050602040000000000" pitchFamily="66" charset="0"/>
              </a:rPr>
              <a:t>Muhammad was a prophet (messenger) sent by God.</a:t>
            </a:r>
          </a:p>
          <a:p>
            <a:pPr marL="171450" indent="-171450">
              <a:buFontTx/>
              <a:buChar char="-"/>
            </a:pPr>
            <a:r>
              <a:rPr lang="en-GB" sz="1050" dirty="0">
                <a:latin typeface="XCCW Joined 1a" panose="03050602040000000000" pitchFamily="66" charset="0"/>
              </a:rPr>
              <a:t>Muslims believe Muhammad was the last messenger sent by God.</a:t>
            </a:r>
          </a:p>
          <a:p>
            <a:pPr marL="171450" indent="-171450">
              <a:buFontTx/>
              <a:buChar char="-"/>
            </a:pPr>
            <a:r>
              <a:rPr lang="en-GB" sz="1050" dirty="0">
                <a:latin typeface="XCCW Joined 1a" panose="03050602040000000000" pitchFamily="66" charset="0"/>
              </a:rPr>
              <a:t>They also believe that Allah wants people to be a community looking after each other, looking after all living things and looking after the world, becoming a Khalifah (a caretaker of the world).</a:t>
            </a:r>
          </a:p>
          <a:p>
            <a:pPr marL="171450" indent="-171450">
              <a:buFontTx/>
              <a:buChar char="-"/>
            </a:pPr>
            <a:endParaRPr lang="en-GB" sz="1050" dirty="0">
              <a:latin typeface="XCCW Joined 1a" panose="03050602040000000000" pitchFamily="66" charset="0"/>
            </a:endParaRPr>
          </a:p>
        </p:txBody>
      </p:sp>
      <p:sp>
        <p:nvSpPr>
          <p:cNvPr id="18" name="AutoShape 6" descr="Image result for compass">
            <a:extLst>
              <a:ext uri="{FF2B5EF4-FFF2-40B4-BE49-F238E27FC236}">
                <a16:creationId xmlns:a16="http://schemas.microsoft.com/office/drawing/2014/main" id="{2925C7F9-A258-40D4-8266-F0C7D29319D4}"/>
              </a:ext>
            </a:extLst>
          </p:cNvPr>
          <p:cNvSpPr>
            <a:spLocks noChangeAspect="1" noChangeArrowheads="1"/>
          </p:cNvSpPr>
          <p:nvPr/>
        </p:nvSpPr>
        <p:spPr bwMode="auto">
          <a:xfrm>
            <a:off x="6087990" y="3420990"/>
            <a:ext cx="312810" cy="3128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AutoShape 8" descr="Image result for compass">
            <a:extLst>
              <a:ext uri="{FF2B5EF4-FFF2-40B4-BE49-F238E27FC236}">
                <a16:creationId xmlns:a16="http://schemas.microsoft.com/office/drawing/2014/main" id="{5D856371-6E41-40DE-8026-4E532044B22D}"/>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AutoShape 12" descr="Image result for compass">
            <a:extLst>
              <a:ext uri="{FF2B5EF4-FFF2-40B4-BE49-F238E27FC236}">
                <a16:creationId xmlns:a16="http://schemas.microsoft.com/office/drawing/2014/main" id="{CBCC595C-11DC-4752-B361-51E05876B46C}"/>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TextBox 10">
            <a:extLst>
              <a:ext uri="{FF2B5EF4-FFF2-40B4-BE49-F238E27FC236}">
                <a16:creationId xmlns:a16="http://schemas.microsoft.com/office/drawing/2014/main" id="{2F8B2439-9192-44AC-B2AC-9DA19F392F57}"/>
              </a:ext>
            </a:extLst>
          </p:cNvPr>
          <p:cNvSpPr txBox="1"/>
          <p:nvPr/>
        </p:nvSpPr>
        <p:spPr>
          <a:xfrm>
            <a:off x="4601061" y="5758743"/>
            <a:ext cx="3878950" cy="1107996"/>
          </a:xfrm>
          <a:prstGeom prst="rect">
            <a:avLst/>
          </a:prstGeom>
          <a:solidFill>
            <a:srgbClr val="FFFF00"/>
          </a:solidFill>
        </p:spPr>
        <p:txBody>
          <a:bodyPr wrap="square" rtlCol="0">
            <a:spAutoFit/>
          </a:bodyPr>
          <a:lstStyle/>
          <a:p>
            <a:r>
              <a:rPr lang="en-GB" sz="1100" u="sng" dirty="0"/>
              <a:t>Mosques</a:t>
            </a:r>
          </a:p>
          <a:p>
            <a:endParaRPr lang="en-GB" sz="1100" dirty="0"/>
          </a:p>
          <a:p>
            <a:r>
              <a:rPr lang="en-GB" sz="1100" dirty="0"/>
              <a:t>A mosque is a building that Muslims can go to perform their prayers.</a:t>
            </a:r>
          </a:p>
          <a:p>
            <a:r>
              <a:rPr lang="en-GB" sz="1100" dirty="0"/>
              <a:t>They take off their shoes before they go in to stay clean. </a:t>
            </a:r>
          </a:p>
          <a:p>
            <a:r>
              <a:rPr lang="en-GB" sz="1100" dirty="0"/>
              <a:t>They have a wash before praying – this is known as </a:t>
            </a:r>
            <a:r>
              <a:rPr lang="en-GB" sz="1100" u="sng" dirty="0"/>
              <a:t>Wudu</a:t>
            </a:r>
            <a:r>
              <a:rPr lang="en-GB" sz="1100" dirty="0"/>
              <a:t>. </a:t>
            </a:r>
          </a:p>
        </p:txBody>
      </p:sp>
      <p:sp>
        <p:nvSpPr>
          <p:cNvPr id="55" name="TextBox 54">
            <a:extLst>
              <a:ext uri="{FF2B5EF4-FFF2-40B4-BE49-F238E27FC236}">
                <a16:creationId xmlns:a16="http://schemas.microsoft.com/office/drawing/2014/main" id="{74880D06-6FF6-4CEE-9771-63A735948716}"/>
              </a:ext>
            </a:extLst>
          </p:cNvPr>
          <p:cNvSpPr txBox="1"/>
          <p:nvPr/>
        </p:nvSpPr>
        <p:spPr>
          <a:xfrm>
            <a:off x="3207026" y="265043"/>
            <a:ext cx="1397188" cy="702366"/>
          </a:xfrm>
          <a:prstGeom prst="rect">
            <a:avLst/>
          </a:prstGeom>
          <a:noFill/>
        </p:spPr>
        <p:txBody>
          <a:bodyPr wrap="square" rtlCol="0">
            <a:spAutoFit/>
          </a:bodyPr>
          <a:lstStyle/>
          <a:p>
            <a:endParaRPr lang="en-GB" dirty="0"/>
          </a:p>
        </p:txBody>
      </p:sp>
      <p:sp>
        <p:nvSpPr>
          <p:cNvPr id="56" name="AutoShape 4" descr="Image result for om symbol">
            <a:extLst>
              <a:ext uri="{FF2B5EF4-FFF2-40B4-BE49-F238E27FC236}">
                <a16:creationId xmlns:a16="http://schemas.microsoft.com/office/drawing/2014/main" id="{83CD277B-C1C3-409A-8B93-7844EDA920C7}"/>
              </a:ext>
            </a:extLst>
          </p:cNvPr>
          <p:cNvSpPr>
            <a:spLocks noChangeAspect="1" noChangeArrowheads="1"/>
          </p:cNvSpPr>
          <p:nvPr/>
        </p:nvSpPr>
        <p:spPr bwMode="auto">
          <a:xfrm>
            <a:off x="6553200" y="3886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TextBox 57">
            <a:extLst>
              <a:ext uri="{FF2B5EF4-FFF2-40B4-BE49-F238E27FC236}">
                <a16:creationId xmlns:a16="http://schemas.microsoft.com/office/drawing/2014/main" id="{402EC726-926A-4A68-A6CF-8F322D3BE6D8}"/>
              </a:ext>
            </a:extLst>
          </p:cNvPr>
          <p:cNvSpPr txBox="1"/>
          <p:nvPr/>
        </p:nvSpPr>
        <p:spPr>
          <a:xfrm>
            <a:off x="3207026" y="289010"/>
            <a:ext cx="1397188" cy="702366"/>
          </a:xfrm>
          <a:prstGeom prst="rect">
            <a:avLst/>
          </a:prstGeom>
          <a:noFill/>
        </p:spPr>
        <p:txBody>
          <a:bodyPr wrap="square" rtlCol="0">
            <a:spAutoFit/>
          </a:bodyPr>
          <a:lstStyle/>
          <a:p>
            <a:endParaRPr lang="en-GB" dirty="0"/>
          </a:p>
        </p:txBody>
      </p:sp>
      <p:sp>
        <p:nvSpPr>
          <p:cNvPr id="59" name="TextBox 58">
            <a:extLst>
              <a:ext uri="{FF2B5EF4-FFF2-40B4-BE49-F238E27FC236}">
                <a16:creationId xmlns:a16="http://schemas.microsoft.com/office/drawing/2014/main" id="{B423B52C-83C2-4B4E-81F8-5037DBA57AA5}"/>
              </a:ext>
            </a:extLst>
          </p:cNvPr>
          <p:cNvSpPr txBox="1"/>
          <p:nvPr/>
        </p:nvSpPr>
        <p:spPr>
          <a:xfrm>
            <a:off x="3207026" y="289596"/>
            <a:ext cx="1397188" cy="702366"/>
          </a:xfrm>
          <a:prstGeom prst="rect">
            <a:avLst/>
          </a:prstGeom>
          <a:noFill/>
        </p:spPr>
        <p:txBody>
          <a:bodyPr wrap="square" rtlCol="0">
            <a:spAutoFit/>
          </a:bodyPr>
          <a:lstStyle/>
          <a:p>
            <a:endParaRPr lang="en-GB" dirty="0"/>
          </a:p>
        </p:txBody>
      </p:sp>
      <p:sp>
        <p:nvSpPr>
          <p:cNvPr id="3" name="TextBox 2">
            <a:extLst>
              <a:ext uri="{FF2B5EF4-FFF2-40B4-BE49-F238E27FC236}">
                <a16:creationId xmlns:a16="http://schemas.microsoft.com/office/drawing/2014/main" id="{FFD945C0-1E8B-49D8-BB80-DD01112128E5}"/>
              </a:ext>
            </a:extLst>
          </p:cNvPr>
          <p:cNvSpPr txBox="1"/>
          <p:nvPr/>
        </p:nvSpPr>
        <p:spPr>
          <a:xfrm>
            <a:off x="10377514" y="2360120"/>
            <a:ext cx="1689710" cy="2839239"/>
          </a:xfrm>
          <a:prstGeom prst="rect">
            <a:avLst/>
          </a:prstGeom>
          <a:solidFill>
            <a:schemeClr val="accent6">
              <a:lumMod val="40000"/>
              <a:lumOff val="60000"/>
            </a:schemeClr>
          </a:solidFill>
        </p:spPr>
        <p:txBody>
          <a:bodyPr wrap="square" rtlCol="0">
            <a:spAutoFit/>
          </a:bodyPr>
          <a:lstStyle/>
          <a:p>
            <a:r>
              <a:rPr lang="en-GB" sz="1050" u="sng" dirty="0"/>
              <a:t>Praying/Worship</a:t>
            </a:r>
          </a:p>
          <a:p>
            <a:endParaRPr lang="en-GB" sz="1050" u="sng" dirty="0"/>
          </a:p>
          <a:p>
            <a:r>
              <a:rPr lang="en-GB" sz="1050" dirty="0"/>
              <a:t>Muslims can pray at the mosque or at home.  They pray 5 times a day.</a:t>
            </a:r>
          </a:p>
          <a:p>
            <a:r>
              <a:rPr lang="en-GB" sz="1050" dirty="0"/>
              <a:t>They have special prayer movements.</a:t>
            </a:r>
          </a:p>
          <a:p>
            <a:r>
              <a:rPr lang="en-GB" sz="1050" dirty="0"/>
              <a:t>They have to face Mecca when they do this.</a:t>
            </a:r>
          </a:p>
          <a:p>
            <a:endParaRPr lang="en-GB" sz="1050" dirty="0"/>
          </a:p>
          <a:p>
            <a:r>
              <a:rPr lang="en-GB" sz="1050" dirty="0"/>
              <a:t>When they pray at home. They have a prayer mat to kneel on.</a:t>
            </a:r>
          </a:p>
          <a:p>
            <a:endParaRPr lang="en-GB" sz="1050" dirty="0"/>
          </a:p>
          <a:p>
            <a:r>
              <a:rPr lang="en-GB" sz="1050" dirty="0"/>
              <a:t>Friday is the holy day of the week when most Muslims to the Mosque.</a:t>
            </a:r>
          </a:p>
        </p:txBody>
      </p:sp>
      <p:sp>
        <p:nvSpPr>
          <p:cNvPr id="13" name="TextBox 12">
            <a:extLst>
              <a:ext uri="{FF2B5EF4-FFF2-40B4-BE49-F238E27FC236}">
                <a16:creationId xmlns:a16="http://schemas.microsoft.com/office/drawing/2014/main" id="{D62C5DAC-97CB-4F02-9AFA-484FC474A545}"/>
              </a:ext>
            </a:extLst>
          </p:cNvPr>
          <p:cNvSpPr txBox="1"/>
          <p:nvPr/>
        </p:nvSpPr>
        <p:spPr>
          <a:xfrm>
            <a:off x="3298866" y="935597"/>
            <a:ext cx="1188992" cy="369332"/>
          </a:xfrm>
          <a:prstGeom prst="rect">
            <a:avLst/>
          </a:prstGeom>
          <a:noFill/>
        </p:spPr>
        <p:txBody>
          <a:bodyPr wrap="square" rtlCol="0">
            <a:spAutoFit/>
          </a:bodyPr>
          <a:lstStyle/>
          <a:p>
            <a:r>
              <a:rPr lang="en-GB" sz="900" dirty="0"/>
              <a:t>Moon and star is the symbol of Islam.</a:t>
            </a:r>
          </a:p>
        </p:txBody>
      </p:sp>
      <p:pic>
        <p:nvPicPr>
          <p:cNvPr id="47" name="Picture 46" descr="Image result for moon and star symbol">
            <a:extLst>
              <a:ext uri="{FF2B5EF4-FFF2-40B4-BE49-F238E27FC236}">
                <a16:creationId xmlns:a16="http://schemas.microsoft.com/office/drawing/2014/main" id="{141F9CA4-A72B-47D9-A191-A4E8C27419A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66290" y="198589"/>
            <a:ext cx="795107" cy="701336"/>
          </a:xfrm>
          <a:prstGeom prst="rect">
            <a:avLst/>
          </a:prstGeom>
          <a:noFill/>
          <a:ln>
            <a:noFill/>
          </a:ln>
        </p:spPr>
      </p:pic>
      <p:sp>
        <p:nvSpPr>
          <p:cNvPr id="29" name="TextBox 28">
            <a:extLst>
              <a:ext uri="{FF2B5EF4-FFF2-40B4-BE49-F238E27FC236}">
                <a16:creationId xmlns:a16="http://schemas.microsoft.com/office/drawing/2014/main" id="{D7148F39-8051-4485-B40C-1ED71378531B}"/>
              </a:ext>
            </a:extLst>
          </p:cNvPr>
          <p:cNvSpPr txBox="1"/>
          <p:nvPr/>
        </p:nvSpPr>
        <p:spPr>
          <a:xfrm>
            <a:off x="2692113" y="2997493"/>
            <a:ext cx="1213507" cy="230832"/>
          </a:xfrm>
          <a:prstGeom prst="rect">
            <a:avLst/>
          </a:prstGeom>
          <a:noFill/>
        </p:spPr>
        <p:txBody>
          <a:bodyPr wrap="square" rtlCol="0">
            <a:spAutoFit/>
          </a:bodyPr>
          <a:lstStyle/>
          <a:p>
            <a:endParaRPr lang="en-GB" sz="900" dirty="0"/>
          </a:p>
        </p:txBody>
      </p:sp>
      <p:sp>
        <p:nvSpPr>
          <p:cNvPr id="31" name="TextBox 30">
            <a:extLst>
              <a:ext uri="{FF2B5EF4-FFF2-40B4-BE49-F238E27FC236}">
                <a16:creationId xmlns:a16="http://schemas.microsoft.com/office/drawing/2014/main" id="{6E79C3A7-890E-49FF-892D-8C72498B8FB7}"/>
              </a:ext>
            </a:extLst>
          </p:cNvPr>
          <p:cNvSpPr txBox="1"/>
          <p:nvPr/>
        </p:nvSpPr>
        <p:spPr>
          <a:xfrm>
            <a:off x="6858000" y="842030"/>
            <a:ext cx="5146827" cy="938719"/>
          </a:xfrm>
          <a:prstGeom prst="rect">
            <a:avLst/>
          </a:prstGeom>
          <a:solidFill>
            <a:schemeClr val="accent1">
              <a:lumMod val="20000"/>
              <a:lumOff val="80000"/>
            </a:schemeClr>
          </a:solidFill>
        </p:spPr>
        <p:txBody>
          <a:bodyPr wrap="square" rtlCol="0">
            <a:spAutoFit/>
          </a:bodyPr>
          <a:lstStyle/>
          <a:p>
            <a:r>
              <a:rPr lang="en-GB" sz="1100" u="sng" dirty="0"/>
              <a:t>How Islam Began</a:t>
            </a:r>
            <a:endParaRPr lang="en-GB" sz="1100" dirty="0"/>
          </a:p>
          <a:p>
            <a:endParaRPr lang="en-GB" sz="1100" u="sng" dirty="0"/>
          </a:p>
          <a:p>
            <a:r>
              <a:rPr lang="en-GB" sz="1100" dirty="0"/>
              <a:t>Muhammad was meditating in a cave in Mecca, Saudi Arabia, when an angel visited him giving him many messages from God about how he wanted the people to live. These messages from God were written into the Qur’an (Holy Book of Islam).</a:t>
            </a:r>
          </a:p>
        </p:txBody>
      </p:sp>
      <p:sp>
        <p:nvSpPr>
          <p:cNvPr id="32" name="TextBox 31">
            <a:extLst>
              <a:ext uri="{FF2B5EF4-FFF2-40B4-BE49-F238E27FC236}">
                <a16:creationId xmlns:a16="http://schemas.microsoft.com/office/drawing/2014/main" id="{77AEC426-3375-449C-916F-D7020B25785F}"/>
              </a:ext>
            </a:extLst>
          </p:cNvPr>
          <p:cNvSpPr txBox="1"/>
          <p:nvPr/>
        </p:nvSpPr>
        <p:spPr>
          <a:xfrm>
            <a:off x="3431668" y="1975219"/>
            <a:ext cx="1157703" cy="2262158"/>
          </a:xfrm>
          <a:prstGeom prst="rect">
            <a:avLst/>
          </a:prstGeom>
          <a:solidFill>
            <a:schemeClr val="accent2">
              <a:lumMod val="20000"/>
              <a:lumOff val="80000"/>
            </a:schemeClr>
          </a:solidFill>
        </p:spPr>
        <p:txBody>
          <a:bodyPr wrap="square" rtlCol="0">
            <a:spAutoFit/>
          </a:bodyPr>
          <a:lstStyle/>
          <a:p>
            <a:r>
              <a:rPr lang="en-GB" sz="1100" u="sng" dirty="0"/>
              <a:t>The Shahada</a:t>
            </a:r>
          </a:p>
          <a:p>
            <a:endParaRPr lang="en-GB" sz="1100" dirty="0"/>
          </a:p>
          <a:p>
            <a:r>
              <a:rPr lang="en-GB" sz="1100" dirty="0"/>
              <a:t>The Shahada is a phrase that Muslims say aloud every time they pray. They say ’there is no God but Allah and Muhammad was his messenger’.</a:t>
            </a:r>
          </a:p>
          <a:p>
            <a:endParaRPr lang="en-GB" sz="900" dirty="0"/>
          </a:p>
        </p:txBody>
      </p:sp>
      <p:pic>
        <p:nvPicPr>
          <p:cNvPr id="46" name="Picture 45" descr="Image result for quran on stand">
            <a:extLst>
              <a:ext uri="{FF2B5EF4-FFF2-40B4-BE49-F238E27FC236}">
                <a16:creationId xmlns:a16="http://schemas.microsoft.com/office/drawing/2014/main" id="{4514EBB4-9F22-4FC7-A990-9F73C8D2B2F2}"/>
              </a:ext>
            </a:extLst>
          </p:cNvPr>
          <p:cNvPicPr/>
          <p:nvPr/>
        </p:nvPicPr>
        <p:blipFill rotWithShape="1">
          <a:blip r:embed="rId3">
            <a:extLst>
              <a:ext uri="{28A0092B-C50C-407E-A947-70E740481C1C}">
                <a14:useLocalDpi xmlns:a14="http://schemas.microsoft.com/office/drawing/2010/main" val="0"/>
              </a:ext>
            </a:extLst>
          </a:blip>
          <a:srcRect l="19777" r="2937" b="9734"/>
          <a:stretch/>
        </p:blipFill>
        <p:spPr bwMode="auto">
          <a:xfrm>
            <a:off x="4944661" y="628819"/>
            <a:ext cx="1788702" cy="1270434"/>
          </a:xfrm>
          <a:prstGeom prst="rect">
            <a:avLst/>
          </a:prstGeom>
          <a:noFill/>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4037DCBB-5B35-4A9F-87C8-609B6C7F07C4}"/>
              </a:ext>
            </a:extLst>
          </p:cNvPr>
          <p:cNvSpPr txBox="1"/>
          <p:nvPr/>
        </p:nvSpPr>
        <p:spPr>
          <a:xfrm>
            <a:off x="3951584" y="1548473"/>
            <a:ext cx="1157703" cy="369332"/>
          </a:xfrm>
          <a:prstGeom prst="rect">
            <a:avLst/>
          </a:prstGeom>
          <a:noFill/>
        </p:spPr>
        <p:txBody>
          <a:bodyPr wrap="square" rtlCol="0">
            <a:spAutoFit/>
          </a:bodyPr>
          <a:lstStyle/>
          <a:p>
            <a:r>
              <a:rPr lang="en-GB" sz="900" dirty="0"/>
              <a:t>The Qur’an (holy book) on its stand.</a:t>
            </a:r>
          </a:p>
        </p:txBody>
      </p:sp>
      <p:sp>
        <p:nvSpPr>
          <p:cNvPr id="9" name="TextBox 8">
            <a:extLst>
              <a:ext uri="{FF2B5EF4-FFF2-40B4-BE49-F238E27FC236}">
                <a16:creationId xmlns:a16="http://schemas.microsoft.com/office/drawing/2014/main" id="{8110FEA3-42F1-4CCA-8E3C-7B67D99ADC70}"/>
              </a:ext>
            </a:extLst>
          </p:cNvPr>
          <p:cNvSpPr txBox="1"/>
          <p:nvPr/>
        </p:nvSpPr>
        <p:spPr>
          <a:xfrm>
            <a:off x="8781127" y="5921845"/>
            <a:ext cx="1199330" cy="900246"/>
          </a:xfrm>
          <a:prstGeom prst="rect">
            <a:avLst/>
          </a:prstGeom>
          <a:solidFill>
            <a:schemeClr val="accent2"/>
          </a:solidFill>
        </p:spPr>
        <p:txBody>
          <a:bodyPr wrap="square" rtlCol="0">
            <a:spAutoFit/>
          </a:bodyPr>
          <a:lstStyle/>
          <a:p>
            <a:r>
              <a:rPr lang="en-GB" sz="1050" u="sng" dirty="0"/>
              <a:t>Ramadan is an important festival</a:t>
            </a:r>
          </a:p>
          <a:p>
            <a:endParaRPr lang="en-GB" sz="1050" dirty="0"/>
          </a:p>
          <a:p>
            <a:r>
              <a:rPr lang="en-GB" sz="1050" dirty="0"/>
              <a:t>This is a special month of fasting. </a:t>
            </a:r>
            <a:endParaRPr lang="en-GB" sz="900" dirty="0"/>
          </a:p>
        </p:txBody>
      </p:sp>
      <p:pic>
        <p:nvPicPr>
          <p:cNvPr id="51" name="Picture 50" descr="Image result for islam prayer movements">
            <a:extLst>
              <a:ext uri="{FF2B5EF4-FFF2-40B4-BE49-F238E27FC236}">
                <a16:creationId xmlns:a16="http://schemas.microsoft.com/office/drawing/2014/main" id="{9E9C4A62-92E5-430D-BFCD-E707CC6D425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298189" y="5186520"/>
            <a:ext cx="1769035" cy="1470651"/>
          </a:xfrm>
          <a:prstGeom prst="rect">
            <a:avLst/>
          </a:prstGeom>
          <a:noFill/>
          <a:ln>
            <a:noFill/>
          </a:ln>
        </p:spPr>
      </p:pic>
      <p:pic>
        <p:nvPicPr>
          <p:cNvPr id="53" name="Picture 52" descr="Muslim Council of Britain calls for extra funding to protect mosques |  Metro News">
            <a:extLst>
              <a:ext uri="{FF2B5EF4-FFF2-40B4-BE49-F238E27FC236}">
                <a16:creationId xmlns:a16="http://schemas.microsoft.com/office/drawing/2014/main" id="{F9996A0C-79E0-4702-AD4F-BCF8192A3DA2}"/>
              </a:ext>
            </a:extLst>
          </p:cNvPr>
          <p:cNvPicPr/>
          <p:nvPr/>
        </p:nvPicPr>
        <p:blipFill rotWithShape="1">
          <a:blip r:embed="rId5">
            <a:extLst>
              <a:ext uri="{28A0092B-C50C-407E-A947-70E740481C1C}">
                <a14:useLocalDpi xmlns:a14="http://schemas.microsoft.com/office/drawing/2010/main" val="0"/>
              </a:ext>
            </a:extLst>
          </a:blip>
          <a:srcRect b="25625"/>
          <a:stretch/>
        </p:blipFill>
        <p:spPr bwMode="auto">
          <a:xfrm>
            <a:off x="3185188" y="5767327"/>
            <a:ext cx="1012479" cy="869007"/>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C2955E0A-2C76-4433-9C26-C236EBBA7235}"/>
              </a:ext>
            </a:extLst>
          </p:cNvPr>
          <p:cNvSpPr txBox="1"/>
          <p:nvPr/>
        </p:nvSpPr>
        <p:spPr>
          <a:xfrm>
            <a:off x="10377514" y="6657171"/>
            <a:ext cx="1913623" cy="246221"/>
          </a:xfrm>
          <a:prstGeom prst="rect">
            <a:avLst/>
          </a:prstGeom>
          <a:noFill/>
        </p:spPr>
        <p:txBody>
          <a:bodyPr wrap="square" rtlCol="0">
            <a:spAutoFit/>
          </a:bodyPr>
          <a:lstStyle/>
          <a:p>
            <a:r>
              <a:rPr lang="en-GB" sz="1000" dirty="0"/>
              <a:t>Special prayer movements</a:t>
            </a:r>
          </a:p>
        </p:txBody>
      </p:sp>
      <p:sp>
        <p:nvSpPr>
          <p:cNvPr id="16" name="TextBox 15">
            <a:extLst>
              <a:ext uri="{FF2B5EF4-FFF2-40B4-BE49-F238E27FC236}">
                <a16:creationId xmlns:a16="http://schemas.microsoft.com/office/drawing/2014/main" id="{F2273644-B242-490A-B8D1-0F4B6F1354FF}"/>
              </a:ext>
            </a:extLst>
          </p:cNvPr>
          <p:cNvSpPr txBox="1"/>
          <p:nvPr/>
        </p:nvSpPr>
        <p:spPr>
          <a:xfrm>
            <a:off x="3092495" y="6601161"/>
            <a:ext cx="1468606" cy="246221"/>
          </a:xfrm>
          <a:prstGeom prst="rect">
            <a:avLst/>
          </a:prstGeom>
          <a:noFill/>
        </p:spPr>
        <p:txBody>
          <a:bodyPr wrap="square" rtlCol="0">
            <a:spAutoFit/>
          </a:bodyPr>
          <a:lstStyle/>
          <a:p>
            <a:r>
              <a:rPr lang="en-GB" sz="1000" dirty="0"/>
              <a:t>An English Mosque</a:t>
            </a:r>
          </a:p>
        </p:txBody>
      </p:sp>
      <p:pic>
        <p:nvPicPr>
          <p:cNvPr id="34" name="Picture 33" descr="Textured Memory Foam Prayer Mat - Burgundy - Sajda Mat">
            <a:extLst>
              <a:ext uri="{FF2B5EF4-FFF2-40B4-BE49-F238E27FC236}">
                <a16:creationId xmlns:a16="http://schemas.microsoft.com/office/drawing/2014/main" id="{5ECA2173-95B3-4AD6-BF2D-7A7FEF6F9A61}"/>
              </a:ext>
            </a:extLst>
          </p:cNvPr>
          <p:cNvPicPr/>
          <p:nvPr/>
        </p:nvPicPr>
        <p:blipFill rotWithShape="1">
          <a:blip r:embed="rId6">
            <a:extLst>
              <a:ext uri="{28A0092B-C50C-407E-A947-70E740481C1C}">
                <a14:useLocalDpi xmlns:a14="http://schemas.microsoft.com/office/drawing/2010/main" val="0"/>
              </a:ext>
            </a:extLst>
          </a:blip>
          <a:srcRect l="18932" r="18932"/>
          <a:stretch/>
        </p:blipFill>
        <p:spPr bwMode="auto">
          <a:xfrm rot="5400000">
            <a:off x="668864" y="3494349"/>
            <a:ext cx="850553" cy="1468604"/>
          </a:xfrm>
          <a:prstGeom prst="rect">
            <a:avLst/>
          </a:prstGeom>
          <a:noFill/>
          <a:ln>
            <a:noFill/>
          </a:ln>
        </p:spPr>
      </p:pic>
      <p:pic>
        <p:nvPicPr>
          <p:cNvPr id="35" name="Picture 34" descr="Blue Mosque, Istanbul - Wikipedia">
            <a:extLst>
              <a:ext uri="{FF2B5EF4-FFF2-40B4-BE49-F238E27FC236}">
                <a16:creationId xmlns:a16="http://schemas.microsoft.com/office/drawing/2014/main" id="{E0443D83-A936-467A-BFC7-5CADB244AF48}"/>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1870" y="4721137"/>
            <a:ext cx="1283438" cy="781892"/>
          </a:xfrm>
          <a:prstGeom prst="rect">
            <a:avLst/>
          </a:prstGeom>
          <a:noFill/>
          <a:ln>
            <a:noFill/>
          </a:ln>
        </p:spPr>
      </p:pic>
      <p:sp>
        <p:nvSpPr>
          <p:cNvPr id="2" name="TextBox 1">
            <a:extLst>
              <a:ext uri="{FF2B5EF4-FFF2-40B4-BE49-F238E27FC236}">
                <a16:creationId xmlns:a16="http://schemas.microsoft.com/office/drawing/2014/main" id="{D12936CA-230C-45CE-8008-678A614790E1}"/>
              </a:ext>
            </a:extLst>
          </p:cNvPr>
          <p:cNvSpPr txBox="1"/>
          <p:nvPr/>
        </p:nvSpPr>
        <p:spPr>
          <a:xfrm>
            <a:off x="3044030" y="5493165"/>
            <a:ext cx="1642901" cy="246221"/>
          </a:xfrm>
          <a:prstGeom prst="rect">
            <a:avLst/>
          </a:prstGeom>
          <a:noFill/>
        </p:spPr>
        <p:txBody>
          <a:bodyPr wrap="square" rtlCol="0">
            <a:spAutoFit/>
          </a:bodyPr>
          <a:lstStyle/>
          <a:p>
            <a:r>
              <a:rPr lang="en-GB" sz="1000" dirty="0"/>
              <a:t>The Blue Mosque in Turkey</a:t>
            </a:r>
          </a:p>
        </p:txBody>
      </p:sp>
      <p:sp>
        <p:nvSpPr>
          <p:cNvPr id="12" name="TextBox 11">
            <a:extLst>
              <a:ext uri="{FF2B5EF4-FFF2-40B4-BE49-F238E27FC236}">
                <a16:creationId xmlns:a16="http://schemas.microsoft.com/office/drawing/2014/main" id="{0DA68C49-5555-4543-9E76-0C2E082DE03A}"/>
              </a:ext>
            </a:extLst>
          </p:cNvPr>
          <p:cNvSpPr txBox="1"/>
          <p:nvPr/>
        </p:nvSpPr>
        <p:spPr>
          <a:xfrm>
            <a:off x="1792766" y="4167715"/>
            <a:ext cx="1033673" cy="246221"/>
          </a:xfrm>
          <a:prstGeom prst="rect">
            <a:avLst/>
          </a:prstGeom>
          <a:noFill/>
        </p:spPr>
        <p:txBody>
          <a:bodyPr wrap="square" rtlCol="0">
            <a:spAutoFit/>
          </a:bodyPr>
          <a:lstStyle/>
          <a:p>
            <a:r>
              <a:rPr lang="en-GB" sz="1000" dirty="0"/>
              <a:t>A prayer mat</a:t>
            </a:r>
          </a:p>
        </p:txBody>
      </p:sp>
      <p:pic>
        <p:nvPicPr>
          <p:cNvPr id="36" name="Picture 35" descr="Religion School Poster- The Five Pillars of Islam">
            <a:extLst>
              <a:ext uri="{FF2B5EF4-FFF2-40B4-BE49-F238E27FC236}">
                <a16:creationId xmlns:a16="http://schemas.microsoft.com/office/drawing/2014/main" id="{83DFD9DD-564B-4E2E-893A-FE307A38BFDE}"/>
              </a:ext>
            </a:extLst>
          </p:cNvPr>
          <p:cNvPicPr/>
          <p:nvPr/>
        </p:nvPicPr>
        <p:blipFill rotWithShape="1">
          <a:blip r:embed="rId8">
            <a:extLst>
              <a:ext uri="{28A0092B-C50C-407E-A947-70E740481C1C}">
                <a14:useLocalDpi xmlns:a14="http://schemas.microsoft.com/office/drawing/2010/main" val="0"/>
              </a:ext>
            </a:extLst>
          </a:blip>
          <a:srcRect l="7999" t="20200" r="7601" b="24400"/>
          <a:stretch/>
        </p:blipFill>
        <p:spPr bwMode="auto">
          <a:xfrm>
            <a:off x="4621449" y="1975218"/>
            <a:ext cx="5716403" cy="353730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13217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A48BF19889E5C4A884FE862C12E2E73" ma:contentTypeVersion="10" ma:contentTypeDescription="Create a new document." ma:contentTypeScope="" ma:versionID="d31017083f692325bcfef3495742caf9">
  <xsd:schema xmlns:xsd="http://www.w3.org/2001/XMLSchema" xmlns:xs="http://www.w3.org/2001/XMLSchema" xmlns:p="http://schemas.microsoft.com/office/2006/metadata/properties" xmlns:ns2="34684cb3-e614-4402-8de7-208e930e3685" xmlns:ns3="9f307c04-8786-433e-8208-e0d42b7344d5" targetNamespace="http://schemas.microsoft.com/office/2006/metadata/properties" ma:root="true" ma:fieldsID="197fe4a8eed98789bdbacff836fad798" ns2:_="" ns3:_="">
    <xsd:import namespace="34684cb3-e614-4402-8de7-208e930e3685"/>
    <xsd:import namespace="9f307c04-8786-433e-8208-e0d42b7344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84cb3-e614-4402-8de7-208e930e36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307c04-8786-433e-8208-e0d42b7344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331883-66DF-4C86-8D8C-84C013D83C08}">
  <ds:schemaRefs>
    <ds:schemaRef ds:uri="http://schemas.microsoft.com/office/2006/documentManagement/types"/>
    <ds:schemaRef ds:uri="http://schemas.openxmlformats.org/package/2006/metadata/core-properties"/>
    <ds:schemaRef ds:uri="http://purl.org/dc/elements/1.1/"/>
    <ds:schemaRef ds:uri="http://purl.org/dc/terms/"/>
    <ds:schemaRef ds:uri="http://schemas.microsoft.com/office/2006/metadata/properties"/>
    <ds:schemaRef ds:uri="34684cb3-e614-4402-8de7-208e930e3685"/>
    <ds:schemaRef ds:uri="http://purl.org/dc/dcmitype/"/>
    <ds:schemaRef ds:uri="http://www.w3.org/XML/1998/namespace"/>
    <ds:schemaRef ds:uri="http://schemas.microsoft.com/office/infopath/2007/PartnerControls"/>
    <ds:schemaRef ds:uri="9f307c04-8786-433e-8208-e0d42b7344d5"/>
  </ds:schemaRefs>
</ds:datastoreItem>
</file>

<file path=customXml/itemProps2.xml><?xml version="1.0" encoding="utf-8"?>
<ds:datastoreItem xmlns:ds="http://schemas.openxmlformats.org/officeDocument/2006/customXml" ds:itemID="{FC35B1DA-B4CE-4B67-8372-EFEDF3F1B387}">
  <ds:schemaRefs>
    <ds:schemaRef ds:uri="http://schemas.microsoft.com/sharepoint/v3/contenttype/forms"/>
  </ds:schemaRefs>
</ds:datastoreItem>
</file>

<file path=customXml/itemProps3.xml><?xml version="1.0" encoding="utf-8"?>
<ds:datastoreItem xmlns:ds="http://schemas.openxmlformats.org/officeDocument/2006/customXml" ds:itemID="{E279518B-E7F0-4AFF-BBBD-666DC3765B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684cb3-e614-4402-8de7-208e930e3685"/>
    <ds:schemaRef ds:uri="9f307c04-8786-433e-8208-e0d42b7344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1121</TotalTime>
  <Words>380</Words>
  <Application>Microsoft Office PowerPoint</Application>
  <PresentationFormat>Widescreen</PresentationFormat>
  <Paragraphs>47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XCCW Joined 1a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Page</dc:creator>
  <cp:lastModifiedBy>Louise Rattigan</cp:lastModifiedBy>
  <cp:revision>118</cp:revision>
  <cp:lastPrinted>2022-07-04T12:42:18Z</cp:lastPrinted>
  <dcterms:created xsi:type="dcterms:W3CDTF">2019-06-07T08:13:52Z</dcterms:created>
  <dcterms:modified xsi:type="dcterms:W3CDTF">2022-07-04T13:44:51Z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0x0101004A48BF19889E5C4A884FE862C12E2E73</vt:lpwstr>
  </property>
</Properties>
</file>