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828E9E-86FC-4877-9BFF-6EB875CC8C3C}" v="20" dt="2023-11-07T21:51:03.0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66" d="100"/>
          <a:sy n="66" d="100"/>
        </p:scale>
        <p:origin x="2336" y="6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09/11/2023</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09/11/2023</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09/11/2023</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09/11/2023</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09/11/2023</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09/11/2023</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09/11/2023</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09/11/2023</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09/11/2023</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09/11/2023</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09/11/2023</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09/11/2023</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WKPKpHjp5QU" TargetMode="External"/><Relationship Id="rId2" Type="http://schemas.openxmlformats.org/officeDocument/2006/relationships/hyperlink" Target="https://www.metoffice.gov.uk/"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kidsactivitiesblog.com/85684/weather-activities-and-craf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138679452"/>
              </p:ext>
            </p:extLst>
          </p:nvPr>
        </p:nvGraphicFramePr>
        <p:xfrm>
          <a:off x="11113" y="1425692"/>
          <a:ext cx="6858000" cy="7514263"/>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25315">
                <a:tc>
                  <a:txBody>
                    <a:bodyPr/>
                    <a:lstStyle/>
                    <a:p>
                      <a:pPr algn="ctr"/>
                      <a:r>
                        <a:rPr lang="en-GB" sz="1050" b="1" dirty="0"/>
                        <a:t>Mathematics</a:t>
                      </a:r>
                    </a:p>
                  </a:txBody>
                  <a:tcPr marT="45714" marB="45714">
                    <a:solidFill>
                      <a:srgbClr val="92D050"/>
                    </a:solidFill>
                  </a:tcPr>
                </a:tc>
                <a:tc>
                  <a:txBody>
                    <a:bodyPr/>
                    <a:lstStyle/>
                    <a:p>
                      <a:pPr algn="ctr"/>
                      <a:r>
                        <a:rPr lang="en-GB" sz="1050" b="1" dirty="0"/>
                        <a:t>English</a:t>
                      </a:r>
                    </a:p>
                  </a:txBody>
                  <a:tcPr marT="45714" marB="45714">
                    <a:solidFill>
                      <a:srgbClr val="92D050"/>
                    </a:solidFill>
                  </a:tcPr>
                </a:tc>
                <a:tc>
                  <a:txBody>
                    <a:bodyPr/>
                    <a:lstStyle/>
                    <a:p>
                      <a:pPr algn="ctr"/>
                      <a:r>
                        <a:rPr lang="en-GB" sz="1050" b="1" dirty="0"/>
                        <a:t>Geography</a:t>
                      </a:r>
                    </a:p>
                  </a:txBody>
                  <a:tcPr marT="45714" marB="45714">
                    <a:solidFill>
                      <a:srgbClr val="92D050"/>
                    </a:solidFill>
                  </a:tcPr>
                </a:tc>
                <a:extLst>
                  <a:ext uri="{0D108BD9-81ED-4DB2-BD59-A6C34878D82A}">
                    <a16:rowId xmlns:a16="http://schemas.microsoft.com/office/drawing/2014/main" val="10000"/>
                  </a:ext>
                </a:extLst>
              </a:tr>
              <a:tr h="7088948">
                <a:tc>
                  <a:txBody>
                    <a:bodyPr/>
                    <a:lstStyle/>
                    <a:p>
                      <a:pPr marL="0" lvl="0" indent="0">
                        <a:buFont typeface="Arial" pitchFamily="34" charset="0"/>
                        <a:buNone/>
                      </a:pPr>
                      <a:r>
                        <a:rPr lang="en-US" sz="1100" kern="1200" dirty="0">
                          <a:solidFill>
                            <a:schemeClr val="tx1"/>
                          </a:solidFill>
                          <a:effectLst/>
                          <a:latin typeface="+mn-lt"/>
                          <a:ea typeface="+mn-ea"/>
                          <a:cs typeface="+mn-cs"/>
                        </a:rPr>
                        <a:t>Addition and Subtraction</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Add parts to find the whole using a part-whole model.</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Find a missing part</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Practice using number bonds</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Find fact families (6+2=8, 2+6=8, 8-2=6, 8-6=2)</a:t>
                      </a:r>
                      <a:endParaRPr lang="en-GB"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Subtracting using a number line</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Solving word problems using addition and subtraction</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One more/one less </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Using a number line to 20.</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100" kern="1200" dirty="0">
                        <a:solidFill>
                          <a:schemeClr val="tx1"/>
                        </a:solidFill>
                        <a:effectLst/>
                        <a:latin typeface="+mn-lt"/>
                        <a:ea typeface="+mn-ea"/>
                        <a:cs typeface="+mn-cs"/>
                      </a:endParaRPr>
                    </a:p>
                    <a:p>
                      <a:pPr marL="0" lvl="0" indent="0">
                        <a:buFont typeface="Arial" panose="020B0604020202020204" pitchFamily="34" charset="0"/>
                        <a:buNone/>
                      </a:pPr>
                      <a:r>
                        <a:rPr lang="en-US" sz="1100" kern="1200" dirty="0">
                          <a:solidFill>
                            <a:schemeClr val="tx1"/>
                          </a:solidFill>
                          <a:effectLst/>
                          <a:latin typeface="+mn-lt"/>
                          <a:ea typeface="+mn-ea"/>
                          <a:cs typeface="+mn-cs"/>
                        </a:rPr>
                        <a:t>2D and 3D shapes</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Name and describe a range of shapes</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Edges and corners</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Repeated patterns using 2D shapes</a:t>
                      </a:r>
                      <a:endParaRPr lang="en-GB" sz="1050" kern="1200" dirty="0">
                        <a:solidFill>
                          <a:schemeClr val="tx1"/>
                        </a:solidFill>
                        <a:effectLst/>
                        <a:latin typeface="+mn-lt"/>
                        <a:ea typeface="+mn-ea"/>
                        <a:cs typeface="+mn-cs"/>
                      </a:endParaRPr>
                    </a:p>
                  </a:txBody>
                  <a:tcPr marT="45714" marB="45714"/>
                </a:tc>
                <a:tc>
                  <a:txBody>
                    <a:bodyPr/>
                    <a:lstStyle/>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Crackle! Spit! (Poetry)</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Cyril the Lonely Cloud (Fiction)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All About Weather (Non-Fiction)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Lizzy and the Cloud (Fiction)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Bringing Rain to Kapiti Plain (Fiction)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Whatever the Weather (Poetry)</a:t>
                      </a:r>
                    </a:p>
                    <a:p>
                      <a:pPr marL="171450" lvl="0" indent="-171450">
                        <a:buFont typeface="Arial" panose="020B0604020202020204" pitchFamily="34" charset="0"/>
                        <a:buChar char="•"/>
                      </a:pPr>
                      <a:endParaRPr lang="en-US" sz="1100" b="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Use a capital letter, full stop and finger spaces to write a sentence.</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Use ‘and’ ‘then’ ‘because’ ‘next’ to link ideas.</a:t>
                      </a:r>
                    </a:p>
                    <a:p>
                      <a:pPr marL="0" lvl="0" indent="0">
                        <a:buFont typeface="Arial" panose="020B0604020202020204" pitchFamily="34" charset="0"/>
                        <a:buNone/>
                      </a:pPr>
                      <a:endParaRPr lang="en-GB" sz="1050" b="0" kern="1200" baseline="0" dirty="0">
                        <a:solidFill>
                          <a:schemeClr val="tx1"/>
                        </a:solidFill>
                        <a:effectLst/>
                        <a:latin typeface="+mn-lt"/>
                        <a:ea typeface="+mn-ea"/>
                        <a:cs typeface="+mn-cs"/>
                      </a:endParaRP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Naming and identifying the seven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continents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Naming and identifying the five oceans in the world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Countries around the world have different weather patterns including their temperature and rainfall.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Seasons in the United Kingdom that bring different weather patterns.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The weather forecast gives us information about what weather to expect.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mn-lt"/>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3757851697"/>
              </p:ext>
            </p:extLst>
          </p:nvPr>
        </p:nvGraphicFramePr>
        <p:xfrm>
          <a:off x="1125538" y="4763"/>
          <a:ext cx="4606925" cy="1561998"/>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u="sng" dirty="0"/>
                        <a:t>Curriculum Overview For Parents</a:t>
                      </a:r>
                      <a:endParaRPr lang="en-GB" sz="1200" b="1" u="sng"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dirty="0">
                          <a:solidFill>
                            <a:schemeClr val="tx1"/>
                          </a:solidFill>
                        </a:rPr>
                        <a:t>Term</a:t>
                      </a:r>
                      <a:r>
                        <a:rPr lang="en-GB" sz="1200" b="0" baseline="0" dirty="0">
                          <a:solidFill>
                            <a:schemeClr val="tx1"/>
                          </a:solidFill>
                        </a:rPr>
                        <a:t>: Autumn 2 2023</a:t>
                      </a:r>
                      <a:endParaRPr lang="en-GB" sz="1200" b="0" dirty="0">
                        <a:solidFill>
                          <a:schemeClr val="tx1"/>
                        </a:solidFill>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t>Mrs Reed</a:t>
                      </a:r>
                      <a:endParaRPr lang="en-GB" sz="1200" dirty="0"/>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Theme:</a:t>
                      </a:r>
                      <a:r>
                        <a:rPr lang="en-GB" sz="1200" baseline="0" dirty="0"/>
                        <a:t> ‘Weather Around the World’</a:t>
                      </a:r>
                    </a:p>
                    <a:p>
                      <a:pPr marL="0" marR="0" indent="0" algn="ctr" defTabSz="914400" rtl="0" eaLnBrk="1" fontAlgn="auto" latinLnBrk="0" hangingPunct="1">
                        <a:lnSpc>
                          <a:spcPct val="100000"/>
                        </a:lnSpc>
                        <a:spcBef>
                          <a:spcPts val="0"/>
                        </a:spcBef>
                        <a:spcAft>
                          <a:spcPts val="0"/>
                        </a:spcAft>
                        <a:buClrTx/>
                        <a:buSzTx/>
                        <a:buFontTx/>
                        <a:buNone/>
                        <a:tabLst/>
                        <a:defRPr/>
                      </a:pPr>
                      <a:endParaRPr lang="en-GB" sz="1200" i="1" dirty="0"/>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11112" y="0"/>
            <a:ext cx="1279873" cy="1215717"/>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100" b="1" dirty="0"/>
              <a:t>Year 1</a:t>
            </a:r>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89240" y="-1320"/>
            <a:ext cx="1279873" cy="1277273"/>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00" b="1" dirty="0"/>
              <a:t>Curriculum Overview</a:t>
            </a:r>
          </a:p>
          <a:p>
            <a:pPr algn="ctr" eaLnBrk="1" hangingPunct="1">
              <a:spcBef>
                <a:spcPct val="0"/>
              </a:spcBef>
              <a:buFontTx/>
              <a:buNone/>
            </a:pPr>
            <a:endParaRPr lang="en-GB" altLang="en-US" sz="1100" b="1" dirty="0"/>
          </a:p>
          <a:p>
            <a:pPr algn="ctr" eaLnBrk="1" hangingPunct="1">
              <a:spcBef>
                <a:spcPct val="0"/>
              </a:spcBef>
              <a:buFontTx/>
              <a:buNone/>
            </a:pPr>
            <a:endParaRPr lang="en-GB" altLang="en-US" sz="1100" b="1" dirty="0"/>
          </a:p>
          <a:p>
            <a:pPr algn="ctr" eaLnBrk="1" hangingPunct="1">
              <a:spcBef>
                <a:spcPct val="0"/>
              </a:spcBef>
              <a:buFontTx/>
              <a:buNone/>
            </a:pPr>
            <a:endParaRPr lang="en-GB" altLang="en-US" sz="1100" b="1" dirty="0"/>
          </a:p>
          <a:p>
            <a:pPr algn="ctr" eaLnBrk="1" hangingPunct="1">
              <a:spcBef>
                <a:spcPct val="0"/>
              </a:spcBef>
              <a:buFontTx/>
              <a:buNone/>
            </a:pPr>
            <a:endParaRPr lang="en-GB" altLang="en-US" sz="1100" b="1" dirty="0"/>
          </a:p>
          <a:p>
            <a:pPr algn="ctr" eaLnBrk="1" hangingPunct="1">
              <a:spcBef>
                <a:spcPct val="0"/>
              </a:spcBef>
              <a:buFontTx/>
              <a:buNone/>
            </a:pPr>
            <a:r>
              <a:rPr lang="en-US" altLang="en-US" sz="1100" b="1" dirty="0"/>
              <a:t>Year 1</a:t>
            </a:r>
          </a:p>
        </p:txBody>
      </p:sp>
      <p:pic>
        <p:nvPicPr>
          <p:cNvPr id="4" name="Picture 3">
            <a:extLst>
              <a:ext uri="{FF2B5EF4-FFF2-40B4-BE49-F238E27FC236}">
                <a16:creationId xmlns:a16="http://schemas.microsoft.com/office/drawing/2014/main" id="{FBECE9BD-EF8C-C4FC-0733-4097C24C12E1}"/>
              </a:ext>
            </a:extLst>
          </p:cNvPr>
          <p:cNvPicPr>
            <a:picLocks noChangeAspect="1"/>
          </p:cNvPicPr>
          <p:nvPr/>
        </p:nvPicPr>
        <p:blipFill>
          <a:blip r:embed="rId2"/>
          <a:stretch>
            <a:fillRect/>
          </a:stretch>
        </p:blipFill>
        <p:spPr>
          <a:xfrm>
            <a:off x="297563" y="396602"/>
            <a:ext cx="710188" cy="632604"/>
          </a:xfrm>
          <a:prstGeom prst="rect">
            <a:avLst/>
          </a:prstGeom>
        </p:spPr>
      </p:pic>
      <p:pic>
        <p:nvPicPr>
          <p:cNvPr id="5" name="Picture 4">
            <a:extLst>
              <a:ext uri="{FF2B5EF4-FFF2-40B4-BE49-F238E27FC236}">
                <a16:creationId xmlns:a16="http://schemas.microsoft.com/office/drawing/2014/main" id="{3C40F84F-7DCB-28E4-9744-73D9BDCE3070}"/>
              </a:ext>
            </a:extLst>
          </p:cNvPr>
          <p:cNvPicPr>
            <a:picLocks noChangeAspect="1"/>
          </p:cNvPicPr>
          <p:nvPr/>
        </p:nvPicPr>
        <p:blipFill>
          <a:blip r:embed="rId3"/>
          <a:stretch>
            <a:fillRect/>
          </a:stretch>
        </p:blipFill>
        <p:spPr>
          <a:xfrm>
            <a:off x="5878077" y="395167"/>
            <a:ext cx="707197" cy="6340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1385114160"/>
              </p:ext>
            </p:extLst>
          </p:nvPr>
        </p:nvGraphicFramePr>
        <p:xfrm>
          <a:off x="-22077" y="1208042"/>
          <a:ext cx="6852314" cy="2811759"/>
        </p:xfrm>
        <a:graphic>
          <a:graphicData uri="http://schemas.openxmlformats.org/drawingml/2006/table">
            <a:tbl>
              <a:tblPr firstRow="1" bandRow="1">
                <a:tableStyleId>{5940675A-B579-460E-94D1-54222C63F5DA}</a:tableStyleId>
              </a:tblPr>
              <a:tblGrid>
                <a:gridCol w="2370957">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1961077">
                  <a:extLst>
                    <a:ext uri="{9D8B030D-6E8A-4147-A177-3AD203B41FA5}">
                      <a16:colId xmlns:a16="http://schemas.microsoft.com/office/drawing/2014/main" val="20002"/>
                    </a:ext>
                  </a:extLst>
                </a:gridCol>
              </a:tblGrid>
              <a:tr h="282025">
                <a:tc>
                  <a:txBody>
                    <a:bodyPr/>
                    <a:lstStyle/>
                    <a:p>
                      <a:pPr algn="ctr"/>
                      <a:r>
                        <a:rPr lang="en-GB" sz="1200" b="1" dirty="0"/>
                        <a:t>Music</a:t>
                      </a:r>
                    </a:p>
                  </a:txBody>
                  <a:tcPr marL="91452" marR="91452" marT="45667" marB="45667">
                    <a:solidFill>
                      <a:srgbClr val="92D050"/>
                    </a:solidFill>
                  </a:tcPr>
                </a:tc>
                <a:tc>
                  <a:txBody>
                    <a:bodyPr/>
                    <a:lstStyle/>
                    <a:p>
                      <a:pPr algn="ctr"/>
                      <a:r>
                        <a:rPr lang="en-GB" sz="1200" b="1" dirty="0"/>
                        <a:t>Art/Design Technology</a:t>
                      </a:r>
                    </a:p>
                  </a:txBody>
                  <a:tcPr marL="91452" marR="91452" marT="45667" marB="45667">
                    <a:solidFill>
                      <a:srgbClr val="92D050"/>
                    </a:solidFill>
                  </a:tcPr>
                </a:tc>
                <a:tc>
                  <a:txBody>
                    <a:bodyPr/>
                    <a:lstStyle/>
                    <a:p>
                      <a:pPr algn="ctr"/>
                      <a:r>
                        <a:rPr lang="en-GB" sz="1200" b="1"/>
                        <a:t>R.E</a:t>
                      </a:r>
                      <a:endParaRPr lang="en-GB" sz="1200" b="1" dirty="0"/>
                    </a:p>
                  </a:txBody>
                  <a:tcPr marL="91452" marR="91452" marT="45667" marB="45667">
                    <a:solidFill>
                      <a:srgbClr val="92D050"/>
                    </a:solidFill>
                  </a:tcPr>
                </a:tc>
                <a:extLst>
                  <a:ext uri="{0D108BD9-81ED-4DB2-BD59-A6C34878D82A}">
                    <a16:rowId xmlns:a16="http://schemas.microsoft.com/office/drawing/2014/main" val="10000"/>
                  </a:ext>
                </a:extLst>
              </a:tr>
              <a:tr h="2476397">
                <a:tc>
                  <a:txBody>
                    <a:bodyPr/>
                    <a:lstStyle/>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Music can be fast and slow.</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A piece of music can have more than one section such as a verse and a chorus.</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In music there is often more than one instrument being played at a time.</a:t>
                      </a:r>
                    </a:p>
                    <a:p>
                      <a:pPr marL="285750" lvl="0" indent="-285750">
                        <a:buFont typeface="Arial" panose="020B0604020202020204" pitchFamily="34" charset="0"/>
                        <a:buChar char="•"/>
                      </a:pPr>
                      <a:r>
                        <a:rPr lang="en-GB" sz="1000" kern="1200" dirty="0">
                          <a:solidFill>
                            <a:schemeClr val="tx1"/>
                          </a:solidFill>
                          <a:effectLst/>
                          <a:latin typeface="+mn-lt"/>
                          <a:ea typeface="+mn-ea"/>
                          <a:cs typeface="+mn-cs"/>
                        </a:rPr>
                        <a:t>Music can be represented by pictures or symbols.</a:t>
                      </a:r>
                    </a:p>
                    <a:p>
                      <a:pPr marL="285750" lvl="0" indent="-285750">
                        <a:buFont typeface="Arial" panose="020B0604020202020204" pitchFamily="34" charset="0"/>
                        <a:buChar char="•"/>
                      </a:pPr>
                      <a:endParaRPr lang="en-GB" sz="95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A collage is made with glue and materials.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Collages can be made from a variety of media.</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Paper used in collages can be changed by layering, folding, crumpling, fringing, creasing and tearing.</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Paper can be changed with paper and in to be used in artwork.</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Texture is how something feels – different materials can create different textures visually.</a:t>
                      </a:r>
                    </a:p>
                    <a:p>
                      <a:pPr marL="171450" lvl="0" indent="-171450">
                        <a:buFont typeface="Arial" panose="020B0604020202020204" pitchFamily="34" charset="0"/>
                        <a:buChar char="•"/>
                      </a:pPr>
                      <a:r>
                        <a:rPr lang="en-GB" sz="1000" kern="1200">
                          <a:solidFill>
                            <a:schemeClr val="tx1"/>
                          </a:solidFill>
                          <a:effectLst/>
                          <a:latin typeface="+mn-lt"/>
                          <a:ea typeface="+mn-ea"/>
                          <a:cs typeface="+mn-cs"/>
                        </a:rPr>
                        <a:t>Create a collage using a variety of media.</a:t>
                      </a:r>
                      <a:endParaRPr lang="en-GB" sz="1000" kern="1200" dirty="0">
                        <a:solidFill>
                          <a:schemeClr val="tx1"/>
                        </a:solidFill>
                        <a:effectLst/>
                        <a:latin typeface="+mn-lt"/>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What is good news? How does good news make us feel? Christians believe Jesus brings good news to all people.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What is the good news that Jesus brings? Discuss good news includes being loved by God and being forgiven for bad things.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What does Gospel mean? Discuss Gospel as stories of Jesus’ life in the New Testament.</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Jesus’ teachings make people think about how to live and to show them the right way.</a:t>
                      </a: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353091776"/>
              </p:ext>
            </p:extLst>
          </p:nvPr>
        </p:nvGraphicFramePr>
        <p:xfrm>
          <a:off x="16687" y="6017226"/>
          <a:ext cx="6813550" cy="3109028"/>
        </p:xfrm>
        <a:graphic>
          <a:graphicData uri="http://schemas.openxmlformats.org/drawingml/2006/table">
            <a:tbl>
              <a:tblPr firstRow="1" bandRow="1">
                <a:tableStyleId>{5940675A-B579-460E-94D1-54222C63F5DA}</a:tableStyleId>
              </a:tblPr>
              <a:tblGrid>
                <a:gridCol w="6813550">
                  <a:extLst>
                    <a:ext uri="{9D8B030D-6E8A-4147-A177-3AD203B41FA5}">
                      <a16:colId xmlns:a16="http://schemas.microsoft.com/office/drawing/2014/main" val="20000"/>
                    </a:ext>
                  </a:extLst>
                </a:gridCol>
              </a:tblGrid>
              <a:tr h="236858">
                <a:tc>
                  <a:txBody>
                    <a:bodyPr/>
                    <a:lstStyle/>
                    <a:p>
                      <a:pPr algn="l"/>
                      <a:r>
                        <a:rPr lang="en-GB" sz="1200" b="1" dirty="0"/>
                        <a:t>Things to look for and do at home/Any other information</a:t>
                      </a:r>
                    </a:p>
                  </a:txBody>
                  <a:tcPr marL="91444" marR="91444" marT="45737" marB="45737">
                    <a:solidFill>
                      <a:srgbClr val="92D050"/>
                    </a:solidFill>
                  </a:tcPr>
                </a:tc>
                <a:extLst>
                  <a:ext uri="{0D108BD9-81ED-4DB2-BD59-A6C34878D82A}">
                    <a16:rowId xmlns:a16="http://schemas.microsoft.com/office/drawing/2014/main" val="10000"/>
                  </a:ext>
                </a:extLst>
              </a:tr>
              <a:tr h="2710404">
                <a:tc>
                  <a:txBody>
                    <a:bodyPr/>
                    <a:lstStyle/>
                    <a:p>
                      <a:pPr marL="0" indent="0">
                        <a:buFont typeface="Arial" panose="020B0604020202020204" pitchFamily="34" charset="0"/>
                        <a:buNone/>
                      </a:pPr>
                      <a:r>
                        <a:rPr lang="en-US" sz="1000" kern="1200" baseline="0" dirty="0">
                          <a:solidFill>
                            <a:schemeClr val="tx1"/>
                          </a:solidFill>
                          <a:effectLst/>
                          <a:latin typeface="+mn-lt"/>
                          <a:ea typeface="+mn-ea"/>
                          <a:cs typeface="+mn-cs"/>
                        </a:rPr>
                        <a:t>Creative Homework Ideas:</a:t>
                      </a:r>
                    </a:p>
                    <a:p>
                      <a:pPr marL="0" indent="0">
                        <a:buFont typeface="Arial" panose="020B0604020202020204" pitchFamily="34" charset="0"/>
                        <a:buNone/>
                      </a:pPr>
                      <a:r>
                        <a:rPr lang="en-US" sz="1000" kern="1200" baseline="0" dirty="0">
                          <a:solidFill>
                            <a:schemeClr val="tx1"/>
                          </a:solidFill>
                          <a:effectLst/>
                          <a:latin typeface="+mn-lt"/>
                          <a:ea typeface="+mn-ea"/>
                          <a:cs typeface="+mn-cs"/>
                        </a:rPr>
                        <a:t>Please can homework be brought into school by </a:t>
                      </a:r>
                      <a:r>
                        <a:rPr lang="en-US" sz="1000" kern="1200" baseline="0" dirty="0">
                          <a:solidFill>
                            <a:schemeClr val="tx1"/>
                          </a:solidFill>
                          <a:effectLst/>
                          <a:highlight>
                            <a:srgbClr val="00FF00"/>
                          </a:highlight>
                          <a:latin typeface="+mn-lt"/>
                          <a:ea typeface="+mn-ea"/>
                          <a:cs typeface="+mn-cs"/>
                        </a:rPr>
                        <a:t>Monday 20</a:t>
                      </a:r>
                      <a:r>
                        <a:rPr lang="en-US" sz="1000" kern="1200" baseline="30000" dirty="0">
                          <a:solidFill>
                            <a:schemeClr val="tx1"/>
                          </a:solidFill>
                          <a:effectLst/>
                          <a:highlight>
                            <a:srgbClr val="00FF00"/>
                          </a:highlight>
                          <a:latin typeface="+mn-lt"/>
                          <a:ea typeface="+mn-ea"/>
                          <a:cs typeface="+mn-cs"/>
                        </a:rPr>
                        <a:t>th</a:t>
                      </a:r>
                      <a:r>
                        <a:rPr lang="en-US" sz="1000" kern="1200" baseline="0" dirty="0">
                          <a:solidFill>
                            <a:schemeClr val="tx1"/>
                          </a:solidFill>
                          <a:effectLst/>
                          <a:highlight>
                            <a:srgbClr val="00FF00"/>
                          </a:highlight>
                          <a:latin typeface="+mn-lt"/>
                          <a:ea typeface="+mn-ea"/>
                          <a:cs typeface="+mn-cs"/>
                        </a:rPr>
                        <a:t> November</a:t>
                      </a:r>
                    </a:p>
                    <a:p>
                      <a:pPr marL="171450" indent="-171450">
                        <a:buFont typeface="Arial" panose="020B0604020202020204" pitchFamily="34" charset="0"/>
                        <a:buChar char="•"/>
                      </a:pPr>
                      <a:r>
                        <a:rPr lang="en-GB" sz="1000" kern="1200" baseline="0" dirty="0">
                          <a:solidFill>
                            <a:schemeClr val="tx1"/>
                          </a:solidFill>
                          <a:effectLst/>
                          <a:latin typeface="+mn-lt"/>
                          <a:ea typeface="+mn-ea"/>
                          <a:cs typeface="+mn-cs"/>
                        </a:rPr>
                        <a:t>Create a chart to record the weather. Label the chart with days of the week and record the weather at different points in the day. Can you write down key words/take a photograph of the sky. Does it change in the week? </a:t>
                      </a:r>
                      <a:r>
                        <a:rPr lang="en-GB" sz="1000" kern="1200" baseline="0" dirty="0">
                          <a:solidFill>
                            <a:schemeClr val="tx1"/>
                          </a:solidFill>
                          <a:effectLst/>
                          <a:latin typeface="+mn-lt"/>
                          <a:ea typeface="+mn-ea"/>
                          <a:cs typeface="+mn-cs"/>
                          <a:hlinkClick r:id="rId2"/>
                        </a:rPr>
                        <a:t>https://www.metoffice.gov.uk/</a:t>
                      </a:r>
                      <a:r>
                        <a:rPr lang="en-GB" sz="100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GB" sz="1000" kern="1200" baseline="0" dirty="0">
                          <a:solidFill>
                            <a:schemeClr val="tx1"/>
                          </a:solidFill>
                          <a:effectLst/>
                          <a:latin typeface="+mn-lt"/>
                          <a:ea typeface="+mn-ea"/>
                          <a:cs typeface="+mn-cs"/>
                        </a:rPr>
                        <a:t>Make rain in a jar </a:t>
                      </a:r>
                      <a:r>
                        <a:rPr lang="en-GB" sz="1000" kern="1200" baseline="0" dirty="0">
                          <a:solidFill>
                            <a:schemeClr val="tx1"/>
                          </a:solidFill>
                          <a:effectLst/>
                          <a:latin typeface="+mn-lt"/>
                          <a:ea typeface="+mn-ea"/>
                          <a:cs typeface="+mn-cs"/>
                          <a:hlinkClick r:id="rId3"/>
                        </a:rPr>
                        <a:t>https://www.youtube.com/watch?v=WKPKpHjp5QU</a:t>
                      </a:r>
                      <a:r>
                        <a:rPr lang="en-GB" sz="1000" kern="1200" baseline="0" dirty="0">
                          <a:solidFill>
                            <a:schemeClr val="tx1"/>
                          </a:solidFill>
                          <a:effectLst/>
                          <a:latin typeface="+mn-lt"/>
                          <a:ea typeface="+mn-ea"/>
                          <a:cs typeface="+mn-cs"/>
                        </a:rPr>
                        <a:t> take photographs of your findings, write about what happened.</a:t>
                      </a:r>
                    </a:p>
                    <a:p>
                      <a:pPr marL="171450" indent="-171450">
                        <a:buFont typeface="Arial" panose="020B0604020202020204" pitchFamily="34" charset="0"/>
                        <a:buChar char="•"/>
                      </a:pPr>
                      <a:r>
                        <a:rPr lang="en-GB" sz="1000" kern="1200" baseline="0" dirty="0">
                          <a:solidFill>
                            <a:schemeClr val="tx1"/>
                          </a:solidFill>
                          <a:effectLst/>
                          <a:latin typeface="+mn-lt"/>
                          <a:ea typeface="+mn-ea"/>
                          <a:cs typeface="+mn-cs"/>
                        </a:rPr>
                        <a:t>Collect rainwater in a container. How much can you collect in a week? Measure your findings and keep a rain chart.</a:t>
                      </a:r>
                    </a:p>
                    <a:p>
                      <a:pPr marL="171450" indent="-171450">
                        <a:buFont typeface="Arial" panose="020B0604020202020204" pitchFamily="34" charset="0"/>
                        <a:buChar char="•"/>
                      </a:pPr>
                      <a:r>
                        <a:rPr lang="en-GB" sz="1000" dirty="0"/>
                        <a:t>Research the weather in a different country, make a poster about what you have learnt.</a:t>
                      </a:r>
                    </a:p>
                    <a:p>
                      <a:pPr marL="171450" indent="-171450">
                        <a:buFont typeface="Arial" panose="020B0604020202020204" pitchFamily="34" charset="0"/>
                        <a:buChar char="•"/>
                      </a:pPr>
                      <a:r>
                        <a:rPr lang="en-GB" sz="1000" kern="1200" baseline="0" dirty="0">
                          <a:solidFill>
                            <a:schemeClr val="tx1"/>
                          </a:solidFill>
                          <a:effectLst/>
                          <a:latin typeface="+mn-lt"/>
                          <a:ea typeface="+mn-ea"/>
                          <a:cs typeface="+mn-cs"/>
                        </a:rPr>
                        <a:t> </a:t>
                      </a:r>
                      <a:r>
                        <a:rPr lang="en-GB" sz="1000" kern="1200" baseline="0" dirty="0">
                          <a:solidFill>
                            <a:schemeClr val="tx1"/>
                          </a:solidFill>
                          <a:effectLst/>
                          <a:latin typeface="+mn-lt"/>
                          <a:ea typeface="+mn-ea"/>
                          <a:cs typeface="+mn-cs"/>
                          <a:hlinkClick r:id="rId4"/>
                        </a:rPr>
                        <a:t>https://kidsactivitiesblog.com/85684/weather-activities-and-crafts/</a:t>
                      </a:r>
                      <a:r>
                        <a:rPr lang="en-GB" sz="1000" kern="1200" baseline="0" dirty="0">
                          <a:solidFill>
                            <a:schemeClr val="tx1"/>
                          </a:solidFill>
                          <a:effectLst/>
                          <a:latin typeface="+mn-lt"/>
                          <a:ea typeface="+mn-ea"/>
                          <a:cs typeface="+mn-cs"/>
                        </a:rPr>
                        <a:t>  follow the link to find lots of weather-related activities.</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Every </a:t>
                      </a:r>
                      <a:r>
                        <a:rPr lang="en-US" sz="1000" kern="1200" baseline="0" dirty="0">
                          <a:solidFill>
                            <a:schemeClr val="tx1"/>
                          </a:solidFill>
                          <a:effectLst/>
                          <a:highlight>
                            <a:srgbClr val="00FF00"/>
                          </a:highlight>
                          <a:latin typeface="+mn-lt"/>
                          <a:ea typeface="+mn-ea"/>
                          <a:cs typeface="+mn-cs"/>
                        </a:rPr>
                        <a:t>Monday</a:t>
                      </a:r>
                      <a:r>
                        <a:rPr lang="en-US" sz="1000" kern="1200" baseline="0" dirty="0">
                          <a:solidFill>
                            <a:schemeClr val="tx1"/>
                          </a:solidFill>
                          <a:effectLst/>
                          <a:latin typeface="+mn-lt"/>
                          <a:ea typeface="+mn-ea"/>
                          <a:cs typeface="+mn-cs"/>
                        </a:rPr>
                        <a:t> a ‘Reading Response’ activity with be stuck in your child’s reading record book, please encourage your child to write/draw their responses themselves in pencil (no gel pens, felt tips, highlighter please) rule some faint lines for your child to write on, encourage them to use the cursive style of handwriting and finger spaces.</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Every </a:t>
                      </a:r>
                      <a:r>
                        <a:rPr lang="en-US" sz="1000" kern="1200" baseline="0" dirty="0">
                          <a:solidFill>
                            <a:schemeClr val="tx1"/>
                          </a:solidFill>
                          <a:effectLst/>
                          <a:highlight>
                            <a:srgbClr val="00FF00"/>
                          </a:highlight>
                          <a:latin typeface="+mn-lt"/>
                          <a:ea typeface="+mn-ea"/>
                          <a:cs typeface="+mn-cs"/>
                        </a:rPr>
                        <a:t>Monday</a:t>
                      </a:r>
                      <a:r>
                        <a:rPr lang="en-US" sz="1000" kern="1200" baseline="0" dirty="0">
                          <a:solidFill>
                            <a:schemeClr val="tx1"/>
                          </a:solidFill>
                          <a:effectLst/>
                          <a:latin typeface="+mn-lt"/>
                          <a:ea typeface="+mn-ea"/>
                          <a:cs typeface="+mn-cs"/>
                        </a:rPr>
                        <a:t> your child will receive a set of spellings to learn in preparation for their spelling test the following Monday. Please can spelling books and folders be in school every Monday. </a:t>
                      </a:r>
                    </a:p>
                    <a:p>
                      <a:pPr marL="171450" indent="-171450">
                        <a:buFont typeface="Arial" panose="020B0604020202020204" pitchFamily="34" charset="0"/>
                        <a:buChar char="•"/>
                      </a:pPr>
                      <a:r>
                        <a:rPr lang="en-US" sz="1000" b="0" kern="1200" baseline="0" dirty="0">
                          <a:solidFill>
                            <a:schemeClr val="tx1"/>
                          </a:solidFill>
                          <a:effectLst/>
                          <a:latin typeface="+mn-lt"/>
                          <a:ea typeface="+mn-ea"/>
                          <a:cs typeface="+mn-cs"/>
                        </a:rPr>
                        <a:t>Go on </a:t>
                      </a:r>
                      <a:r>
                        <a:rPr lang="en-US" sz="1000" b="0" kern="1200" baseline="0" dirty="0" err="1">
                          <a:solidFill>
                            <a:schemeClr val="tx1"/>
                          </a:solidFill>
                          <a:effectLst/>
                          <a:latin typeface="+mn-lt"/>
                          <a:ea typeface="+mn-ea"/>
                          <a:cs typeface="+mn-cs"/>
                        </a:rPr>
                        <a:t>Maths</a:t>
                      </a:r>
                      <a:r>
                        <a:rPr lang="en-US" sz="1000" b="0" kern="1200" baseline="0" dirty="0">
                          <a:solidFill>
                            <a:schemeClr val="tx1"/>
                          </a:solidFill>
                          <a:effectLst/>
                          <a:latin typeface="+mn-lt"/>
                          <a:ea typeface="+mn-ea"/>
                          <a:cs typeface="+mn-cs"/>
                        </a:rPr>
                        <a:t> Whizz to achieve three gems and a penny for your amazing effort!</a:t>
                      </a:r>
                      <a:endParaRPr lang="en-US" sz="1000" kern="1200" baseline="0" dirty="0">
                        <a:solidFill>
                          <a:schemeClr val="tx1"/>
                        </a:solidFill>
                        <a:effectLst/>
                        <a:highlight>
                          <a:srgbClr val="00FF00"/>
                        </a:highlight>
                        <a:latin typeface="+mn-lt"/>
                        <a:ea typeface="+mn-ea"/>
                        <a:cs typeface="+mn-cs"/>
                      </a:endParaRPr>
                    </a:p>
                    <a:p>
                      <a:pPr marL="0" indent="0">
                        <a:buFont typeface="Arial" panose="020B0604020202020204" pitchFamily="34" charset="0"/>
                        <a:buNone/>
                      </a:pPr>
                      <a:endParaRPr lang="en-GB" sz="1000" kern="1200" dirty="0">
                        <a:solidFill>
                          <a:schemeClr val="tx1"/>
                        </a:solidFill>
                        <a:effectLst/>
                        <a:latin typeface="+mn-lt"/>
                        <a:ea typeface="+mn-ea"/>
                        <a:cs typeface="+mn-cs"/>
                      </a:endParaRPr>
                    </a:p>
                    <a:p>
                      <a:pPr marL="0" indent="0">
                        <a:buFont typeface="Arial" panose="020B0604020202020204" pitchFamily="34" charset="0"/>
                        <a:buNone/>
                      </a:pPr>
                      <a:endParaRPr lang="en-GB" sz="1000" kern="1200" dirty="0">
                        <a:solidFill>
                          <a:schemeClr val="tx1"/>
                        </a:solidFill>
                        <a:effectLst/>
                        <a:latin typeface="+mn-lt"/>
                        <a:ea typeface="+mn-ea"/>
                        <a:cs typeface="+mn-cs"/>
                      </a:endParaRP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4189264013"/>
              </p:ext>
            </p:extLst>
          </p:nvPr>
        </p:nvGraphicFramePr>
        <p:xfrm>
          <a:off x="1346019" y="0"/>
          <a:ext cx="4311341" cy="1371700"/>
        </p:xfrm>
        <a:graphic>
          <a:graphicData uri="http://schemas.openxmlformats.org/drawingml/2006/table">
            <a:tbl>
              <a:tblPr firstRow="1" bandRow="1">
                <a:tableStyleId>{2D5ABB26-0587-4C30-8999-92F81FD0307C}</a:tableStyleId>
              </a:tblPr>
              <a:tblGrid>
                <a:gridCol w="1482023">
                  <a:extLst>
                    <a:ext uri="{9D8B030D-6E8A-4147-A177-3AD203B41FA5}">
                      <a16:colId xmlns:a16="http://schemas.microsoft.com/office/drawing/2014/main" val="20000"/>
                    </a:ext>
                  </a:extLst>
                </a:gridCol>
                <a:gridCol w="673647">
                  <a:extLst>
                    <a:ext uri="{9D8B030D-6E8A-4147-A177-3AD203B41FA5}">
                      <a16:colId xmlns:a16="http://schemas.microsoft.com/office/drawing/2014/main" val="20001"/>
                    </a:ext>
                  </a:extLst>
                </a:gridCol>
                <a:gridCol w="2155671">
                  <a:extLst>
                    <a:ext uri="{9D8B030D-6E8A-4147-A177-3AD203B41FA5}">
                      <a16:colId xmlns:a16="http://schemas.microsoft.com/office/drawing/2014/main" val="20002"/>
                    </a:ext>
                  </a:extLst>
                </a:gridCol>
              </a:tblGrid>
              <a:tr h="23391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3391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u="sng" dirty="0"/>
                        <a:t>Curriculum Overview For Parents</a:t>
                      </a:r>
                      <a:endParaRPr lang="en-GB" sz="12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3910">
                <a:tc gridSpan="2">
                  <a:txBody>
                    <a:bodyPr/>
                    <a:lstStyle/>
                    <a:p>
                      <a:pPr algn="ctr"/>
                      <a:r>
                        <a:rPr lang="en-GB" sz="1200" dirty="0"/>
                        <a:t>Term  -  Autumn</a:t>
                      </a:r>
                      <a:r>
                        <a:rPr lang="en-GB" sz="1200" baseline="0" dirty="0"/>
                        <a:t> 2 2023</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23391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Theme: ‘Weather Around the World’</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3910">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3557188430"/>
              </p:ext>
            </p:extLst>
          </p:nvPr>
        </p:nvGraphicFramePr>
        <p:xfrm>
          <a:off x="24307" y="3966465"/>
          <a:ext cx="6809385" cy="2016056"/>
        </p:xfrm>
        <a:graphic>
          <a:graphicData uri="http://schemas.openxmlformats.org/drawingml/2006/table">
            <a:tbl>
              <a:tblPr firstRow="1" bandRow="1">
                <a:tableStyleId>{5940675A-B579-460E-94D1-54222C63F5DA}</a:tableStyleId>
              </a:tblPr>
              <a:tblGrid>
                <a:gridCol w="2324573">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1964532">
                  <a:extLst>
                    <a:ext uri="{9D8B030D-6E8A-4147-A177-3AD203B41FA5}">
                      <a16:colId xmlns:a16="http://schemas.microsoft.com/office/drawing/2014/main" val="20002"/>
                    </a:ext>
                  </a:extLst>
                </a:gridCol>
              </a:tblGrid>
              <a:tr h="400698">
                <a:tc>
                  <a:txBody>
                    <a:bodyPr/>
                    <a:lstStyle/>
                    <a:p>
                      <a:pPr algn="ctr"/>
                      <a:r>
                        <a:rPr lang="en-GB" sz="1200" b="1" dirty="0"/>
                        <a:t>P.E</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RHE</a:t>
                      </a:r>
                    </a:p>
                  </a:txBody>
                  <a:tcPr marL="91444" marR="91444" marT="45679" marB="45679">
                    <a:solidFill>
                      <a:srgbClr val="92D050"/>
                    </a:solidFill>
                  </a:tcPr>
                </a:tc>
                <a:extLst>
                  <a:ext uri="{0D108BD9-81ED-4DB2-BD59-A6C34878D82A}">
                    <a16:rowId xmlns:a16="http://schemas.microsoft.com/office/drawing/2014/main" val="10000"/>
                  </a:ext>
                </a:extLst>
              </a:tr>
              <a:tr h="1572989">
                <a:tc>
                  <a:txBody>
                    <a:bodyPr/>
                    <a:lstStyle/>
                    <a:p>
                      <a:pPr marL="0" lvl="0" indent="0">
                        <a:buFont typeface="Arial" panose="020B0604020202020204" pitchFamily="34" charset="0"/>
                        <a:buNone/>
                      </a:pPr>
                      <a:r>
                        <a:rPr lang="en-GB" sz="1000" kern="1200" baseline="0" dirty="0">
                          <a:solidFill>
                            <a:schemeClr val="tx1"/>
                          </a:solidFill>
                          <a:effectLst/>
                          <a:latin typeface="+mn-lt"/>
                          <a:ea typeface="+mn-ea"/>
                          <a:cs typeface="+mn-cs"/>
                        </a:rPr>
                        <a:t>Handball</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To work within a team in a game</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To dribble/move with different types of ball.</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To pass/throw the ball with accuracy.</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To receive/catch the ball in space.</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To shoot towards the goal/target.</a:t>
                      </a:r>
                    </a:p>
                    <a:p>
                      <a:pPr marL="171450" lvl="0" indent="-171450">
                        <a:buFont typeface="Arial" panose="020B0604020202020204" pitchFamily="34" charset="0"/>
                        <a:buChar char="•"/>
                      </a:pPr>
                      <a:r>
                        <a:rPr lang="en-GB" sz="1000" kern="1200" baseline="0" dirty="0">
                          <a:solidFill>
                            <a:schemeClr val="tx1"/>
                          </a:solidFill>
                          <a:effectLst/>
                          <a:latin typeface="+mn-lt"/>
                          <a:ea typeface="+mn-ea"/>
                          <a:cs typeface="+mn-cs"/>
                        </a:rPr>
                        <a:t>To understand the basic concept of defending.</a:t>
                      </a:r>
                    </a:p>
                    <a:p>
                      <a:pPr marL="171450" lvl="0" indent="-171450">
                        <a:buFont typeface="Arial" panose="020B0604020202020204" pitchFamily="34" charset="0"/>
                        <a:buChar char="•"/>
                      </a:pPr>
                      <a:endParaRPr lang="en-GB" sz="1000" kern="1200" baseline="0" dirty="0">
                        <a:solidFill>
                          <a:schemeClr val="tx1"/>
                        </a:solidFill>
                        <a:effectLst/>
                        <a:latin typeface="+mn-lt"/>
                        <a:ea typeface="+mn-ea"/>
                        <a:cs typeface="+mn-cs"/>
                      </a:endParaRPr>
                    </a:p>
                  </a:txBody>
                  <a:tcPr marL="91444" marR="91444" marT="45679" marB="45679"/>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Technology is anything made by people that helps us. Technology is all around us. </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Technology helps us in lots of different ways such as keeping us safe and doing jobs.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The main parts of a computer include the screen, keyboard and mouse/trackpad.</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The mouse moves and can be clicked to select something.</a:t>
                      </a:r>
                    </a:p>
                    <a:p>
                      <a:pPr marL="0" lvl="0" indent="0">
                        <a:buFont typeface="Arial" panose="020B0604020202020204" pitchFamily="34" charset="0"/>
                        <a:buNone/>
                      </a:pPr>
                      <a:endParaRPr lang="en-GB" sz="1000" kern="1200" dirty="0">
                        <a:solidFill>
                          <a:schemeClr val="tx1"/>
                        </a:solidFill>
                        <a:effectLst/>
                        <a:latin typeface="+mn-lt"/>
                        <a:ea typeface="+mn-ea"/>
                        <a:cs typeface="+mn-cs"/>
                      </a:endParaRPr>
                    </a:p>
                  </a:txBody>
                  <a:tcPr marL="91444" marR="91444" marT="45679" marB="45679"/>
                </a:tc>
                <a:tc>
                  <a:txBody>
                    <a:bodyPr/>
                    <a:lstStyle/>
                    <a:p>
                      <a:pPr marL="171450" indent="-171450">
                        <a:buFont typeface="Arial" panose="020B0604020202020204" pitchFamily="34" charset="0"/>
                        <a:buChar char="•"/>
                      </a:pPr>
                      <a:r>
                        <a:rPr lang="en-GB" sz="1000" kern="1200" dirty="0">
                          <a:solidFill>
                            <a:schemeClr val="tx1"/>
                          </a:solidFill>
                          <a:effectLst/>
                          <a:latin typeface="+mn-lt"/>
                          <a:ea typeface="+mn-ea"/>
                          <a:cs typeface="+mn-cs"/>
                        </a:rPr>
                        <a:t>Understand the importance of courtesy and manners.</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There are many emotions we can feels.</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Understand how to manage our emotions.</a:t>
                      </a:r>
                    </a:p>
                    <a:p>
                      <a:pPr marL="171450" indent="-171450">
                        <a:buFont typeface="Arial" panose="020B0604020202020204" pitchFamily="34" charset="0"/>
                        <a:buChar char="•"/>
                      </a:pPr>
                      <a:r>
                        <a:rPr lang="en-GB" sz="1000" kern="1200" dirty="0">
                          <a:solidFill>
                            <a:schemeClr val="tx1"/>
                          </a:solidFill>
                          <a:effectLst/>
                          <a:latin typeface="+mn-lt"/>
                          <a:ea typeface="+mn-ea"/>
                          <a:cs typeface="+mn-cs"/>
                        </a:rPr>
                        <a:t>Understand the importance to share our opinions and explain my view.</a:t>
                      </a: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68760" cy="1169551"/>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000" b="1" dirty="0"/>
              <a:t>Year 1</a:t>
            </a:r>
            <a:endParaRPr lang="en-GB" altLang="en-US" sz="1000" b="1" dirty="0"/>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89241" y="25400"/>
            <a:ext cx="1268760" cy="1169551"/>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000" b="1" dirty="0"/>
              <a:t>Curriculum Overview</a:t>
            </a:r>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endParaRPr lang="en-GB" altLang="en-US" sz="1000" b="1" dirty="0"/>
          </a:p>
          <a:p>
            <a:pPr algn="ctr" eaLnBrk="1" hangingPunct="1">
              <a:spcBef>
                <a:spcPct val="0"/>
              </a:spcBef>
              <a:buFontTx/>
              <a:buNone/>
            </a:pPr>
            <a:r>
              <a:rPr lang="en-US" altLang="en-US" sz="1000" b="1" dirty="0"/>
              <a:t>Year 1</a:t>
            </a:r>
            <a:endParaRPr lang="en-GB" altLang="en-US" sz="1000" b="1" dirty="0"/>
          </a:p>
        </p:txBody>
      </p:sp>
      <p:pic>
        <p:nvPicPr>
          <p:cNvPr id="2" name="Picture 1">
            <a:extLst>
              <a:ext uri="{FF2B5EF4-FFF2-40B4-BE49-F238E27FC236}">
                <a16:creationId xmlns:a16="http://schemas.microsoft.com/office/drawing/2014/main" id="{92635418-4642-DC88-F4C2-AFEEFF3569F7}"/>
              </a:ext>
            </a:extLst>
          </p:cNvPr>
          <p:cNvPicPr>
            <a:picLocks noChangeAspect="1"/>
          </p:cNvPicPr>
          <p:nvPr/>
        </p:nvPicPr>
        <p:blipFill>
          <a:blip r:embed="rId5"/>
          <a:stretch>
            <a:fillRect/>
          </a:stretch>
        </p:blipFill>
        <p:spPr>
          <a:xfrm>
            <a:off x="350098" y="368830"/>
            <a:ext cx="707197" cy="634039"/>
          </a:xfrm>
          <a:prstGeom prst="rect">
            <a:avLst/>
          </a:prstGeom>
        </p:spPr>
      </p:pic>
      <p:pic>
        <p:nvPicPr>
          <p:cNvPr id="3" name="Picture 2">
            <a:extLst>
              <a:ext uri="{FF2B5EF4-FFF2-40B4-BE49-F238E27FC236}">
                <a16:creationId xmlns:a16="http://schemas.microsoft.com/office/drawing/2014/main" id="{89262065-29D3-7496-8740-0021593EDCA5}"/>
              </a:ext>
            </a:extLst>
          </p:cNvPr>
          <p:cNvPicPr>
            <a:picLocks noChangeAspect="1"/>
          </p:cNvPicPr>
          <p:nvPr/>
        </p:nvPicPr>
        <p:blipFill>
          <a:blip r:embed="rId5"/>
          <a:stretch>
            <a:fillRect/>
          </a:stretch>
        </p:blipFill>
        <p:spPr>
          <a:xfrm>
            <a:off x="5904082" y="368830"/>
            <a:ext cx="707197" cy="63403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1293</TotalTime>
  <Words>892</Words>
  <Application>Microsoft Office PowerPoint</Application>
  <PresentationFormat>On-screen Show (4:3)</PresentationFormat>
  <Paragraphs>112</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E Mercer</cp:lastModifiedBy>
  <cp:revision>92</cp:revision>
  <cp:lastPrinted>2017-02-24T14:05:27Z</cp:lastPrinted>
  <dcterms:created xsi:type="dcterms:W3CDTF">2015-04-28T21:00:47Z</dcterms:created>
  <dcterms:modified xsi:type="dcterms:W3CDTF">2023-11-09T14:34:36Z</dcterms:modified>
</cp:coreProperties>
</file>