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62"/>
    <p:restoredTop sz="94632"/>
  </p:normalViewPr>
  <p:slideViewPr>
    <p:cSldViewPr snapToGrid="0" snapToObjects="1">
      <p:cViewPr varScale="1">
        <p:scale>
          <a:sx n="116" d="100"/>
          <a:sy n="116" d="100"/>
        </p:scale>
        <p:origin x="166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BUCKLE" userId="020393d8-118b-4001-968a-ef4b6a837d39" providerId="ADAL" clId="{A4DB4882-1039-4CAC-AE2D-FD765046F805}"/>
    <pc:docChg chg="custSel modSld">
      <pc:chgData name="Charlotte BUCKLE" userId="020393d8-118b-4001-968a-ef4b6a837d39" providerId="ADAL" clId="{A4DB4882-1039-4CAC-AE2D-FD765046F805}" dt="2024-01-18T00:06:38.214" v="707" actId="14734"/>
      <pc:docMkLst>
        <pc:docMk/>
      </pc:docMkLst>
      <pc:sldChg chg="modSp mod">
        <pc:chgData name="Charlotte BUCKLE" userId="020393d8-118b-4001-968a-ef4b6a837d39" providerId="ADAL" clId="{A4DB4882-1039-4CAC-AE2D-FD765046F805}" dt="2024-01-18T00:06:38.214" v="707" actId="14734"/>
        <pc:sldMkLst>
          <pc:docMk/>
          <pc:sldMk cId="3535548492" sldId="257"/>
        </pc:sldMkLst>
      </pc:sldChg>
    </pc:docChg>
  </pc:docChgLst>
  <pc:docChgLst>
    <pc:chgData name="Amy YEO" userId="3f6a725f-2c0f-4a29-8921-bcae156b7a5a" providerId="ADAL" clId="{E028D3C7-DFE5-431D-BBE7-8C43608EFECB}"/>
    <pc:docChg chg="modSld">
      <pc:chgData name="Amy YEO" userId="3f6a725f-2c0f-4a29-8921-bcae156b7a5a" providerId="ADAL" clId="{E028D3C7-DFE5-431D-BBE7-8C43608EFECB}" dt="2025-08-29T18:10:22.957" v="11" actId="20577"/>
      <pc:docMkLst>
        <pc:docMk/>
      </pc:docMkLst>
      <pc:sldChg chg="modSp mod">
        <pc:chgData name="Amy YEO" userId="3f6a725f-2c0f-4a29-8921-bcae156b7a5a" providerId="ADAL" clId="{E028D3C7-DFE5-431D-BBE7-8C43608EFECB}" dt="2025-08-29T18:10:22.957" v="11" actId="20577"/>
        <pc:sldMkLst>
          <pc:docMk/>
          <pc:sldMk cId="3535548492" sldId="257"/>
        </pc:sldMkLst>
        <pc:spChg chg="mod">
          <ac:chgData name="Amy YEO" userId="3f6a725f-2c0f-4a29-8921-bcae156b7a5a" providerId="ADAL" clId="{E028D3C7-DFE5-431D-BBE7-8C43608EFECB}" dt="2025-08-29T18:10:22.957" v="11" actId="20577"/>
          <ac:spMkLst>
            <pc:docMk/>
            <pc:sldMk cId="3535548492" sldId="257"/>
            <ac:spMk id="4" creationId="{56F7B741-E7C4-FF4F-9B37-86E243B3DAC7}"/>
          </ac:spMkLst>
        </pc:spChg>
      </pc:sldChg>
    </pc:docChg>
  </pc:docChgLst>
  <pc:docChgLst>
    <pc:chgData name="Charlotte BUCKLE" userId="020393d8-118b-4001-968a-ef4b6a837d39" providerId="ADAL" clId="{C9C2A05F-14B4-4F6B-9528-421C30AB4EFF}"/>
    <pc:docChg chg="custSel modSld">
      <pc:chgData name="Charlotte BUCKLE" userId="020393d8-118b-4001-968a-ef4b6a837d39" providerId="ADAL" clId="{C9C2A05F-14B4-4F6B-9528-421C30AB4EFF}" dt="2023-11-29T12:22:16.801" v="173" actId="14100"/>
      <pc:docMkLst>
        <pc:docMk/>
      </pc:docMkLst>
      <pc:sldChg chg="addSp delSp modSp mod">
        <pc:chgData name="Charlotte BUCKLE" userId="020393d8-118b-4001-968a-ef4b6a837d39" providerId="ADAL" clId="{C9C2A05F-14B4-4F6B-9528-421C30AB4EFF}" dt="2023-11-29T12:22:16.801" v="173" actId="14100"/>
        <pc:sldMkLst>
          <pc:docMk/>
          <pc:sldMk cId="3535548492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657601" y="71021"/>
            <a:ext cx="3007396" cy="577049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 fontAlgn="base"/>
            <a:r>
              <a:rPr lang="en-GB" sz="1800" b="1" i="0" u="none" strike="noStrike">
                <a:solidFill>
                  <a:srgbClr val="FFFFFF"/>
                </a:solidFill>
                <a:effectLst/>
                <a:latin typeface="Sassoon Primary"/>
              </a:rPr>
              <a:t>Y5 </a:t>
            </a:r>
            <a:r>
              <a:rPr lang="en-GB" sz="1800" b="1" i="0" u="none" strike="noStrike" dirty="0">
                <a:solidFill>
                  <a:srgbClr val="FFFFFF"/>
                </a:solidFill>
                <a:effectLst/>
                <a:latin typeface="Sassoon Primary"/>
              </a:rPr>
              <a:t>Art: Autumn Term</a:t>
            </a:r>
            <a:r>
              <a:rPr lang="en-US" sz="1800" b="1" i="0" dirty="0">
                <a:solidFill>
                  <a:srgbClr val="FFFFFF"/>
                </a:solidFill>
                <a:effectLst/>
                <a:latin typeface="Sassoon Primary"/>
              </a:rPr>
              <a:t>​</a:t>
            </a:r>
            <a:endParaRPr lang="en-US" sz="1600" b="1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1800" b="1" i="0" dirty="0">
                <a:solidFill>
                  <a:srgbClr val="FFFFFF"/>
                </a:solidFill>
                <a:effectLst/>
                <a:latin typeface="Sassoon Primary"/>
              </a:rPr>
              <a:t>​Exploring Still Life</a:t>
            </a:r>
            <a:endParaRPr lang="en-GB" sz="1600" b="1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999753"/>
              </p:ext>
            </p:extLst>
          </p:nvPr>
        </p:nvGraphicFramePr>
        <p:xfrm>
          <a:off x="68414" y="88443"/>
          <a:ext cx="3167880" cy="6688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4300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033580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54748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omic Sans MS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Still life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50" b="0" i="0" kern="1200" dirty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 painting or drawing of an arrangement of objects</a:t>
                      </a:r>
                      <a:endParaRPr lang="en-GB" sz="105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29711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Traditional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Comic Sans MS" panose="030F0702030302020204" pitchFamily="66" charset="0"/>
                        </a:rPr>
                        <a:t>Existing of as part of a tradition.  Long-established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6010701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Contemporary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Comic Sans MS" panose="030F0702030302020204" pitchFamily="66" charset="0"/>
                        </a:rPr>
                        <a:t>Art made by artists living today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3335196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Objects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Comic Sans MS" panose="030F0702030302020204" pitchFamily="66" charset="0"/>
                        </a:rPr>
                        <a:t>A thing that can be seen, held or touched.  Usually not living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62677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Viewfinder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latin typeface="Comic Sans MS" panose="030F0702030302020204" pitchFamily="66" charset="0"/>
                        </a:rPr>
                        <a:t>A simple square or rectangle allowing the artist to focus on an object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340115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Background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latin typeface="Comic Sans MS" panose="030F0702030302020204" pitchFamily="66" charset="0"/>
                        </a:rPr>
                        <a:t>The furthest object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720321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Foreground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latin typeface="Comic Sans MS" panose="030F0702030302020204" pitchFamily="66" charset="0"/>
                        </a:rPr>
                        <a:t>The closest object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285889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Pattern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latin typeface="Comic Sans MS" panose="030F0702030302020204" pitchFamily="66" charset="0"/>
                        </a:rPr>
                        <a:t>A design that repeats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24393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Texture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latin typeface="Comic Sans MS" panose="030F0702030302020204" pitchFamily="66" charset="0"/>
                        </a:rPr>
                        <a:t>The physical feeling of something </a:t>
                      </a:r>
                      <a:r>
                        <a:rPr lang="en-GB" sz="1100" dirty="0" err="1">
                          <a:latin typeface="Comic Sans MS" panose="030F0702030302020204" pitchFamily="66" charset="0"/>
                        </a:rPr>
                        <a:t>e.g</a:t>
                      </a:r>
                      <a:r>
                        <a:rPr lang="en-GB" sz="1100" dirty="0">
                          <a:latin typeface="Comic Sans MS" panose="030F0702030302020204" pitchFamily="66" charset="0"/>
                        </a:rPr>
                        <a:t> rough, smooth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9707316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Colour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latin typeface="Comic Sans MS" panose="030F0702030302020204" pitchFamily="66" charset="0"/>
                        </a:rPr>
                        <a:t>When light reflects back off an object (hue, lightness, brightness)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7471193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2 Dimensional (2D)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latin typeface="Comic Sans MS" panose="030F0702030302020204" pitchFamily="66" charset="0"/>
                        </a:rPr>
                        <a:t>Flat with two dimensions – length and width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6273269"/>
                  </a:ext>
                </a:extLst>
              </a:tr>
              <a:tr h="440953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3 Dimensional (3D)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latin typeface="Comic Sans MS" panose="030F0702030302020204" pitchFamily="66" charset="0"/>
                        </a:rPr>
                        <a:t>Everything in the physical world has three dimensions – length, width </a:t>
                      </a:r>
                      <a:r>
                        <a:rPr lang="en-GB" sz="1100">
                          <a:latin typeface="Comic Sans MS" panose="030F0702030302020204" pitchFamily="66" charset="0"/>
                        </a:rPr>
                        <a:t>and height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41574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29126" y="719091"/>
            <a:ext cx="3604334" cy="5801855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latin typeface="Comic Sans MS"/>
              </a:rPr>
              <a:t>Learning Sequence </a:t>
            </a:r>
            <a:endParaRPr lang="en-GB" sz="1625" b="1" dirty="0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20843" y="62005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Explore the impact of composition, colour, line and shape through the work of Paul Cezanne.</a:t>
            </a:r>
            <a:endParaRPr lang="en-GB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Compare and contrast still life art created by modern artists and 16</a:t>
            </a:r>
            <a:r>
              <a:rPr lang="en-GB" sz="1200" b="0" i="0" baseline="3000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th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 century Dutch and Flemish artists.</a:t>
            </a:r>
            <a:endParaRPr lang="en-GB" sz="12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Create a still life scene and photograph it. Start to sketch out the scene.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Finish sketching and then start to paint the scene. </a:t>
            </a:r>
          </a:p>
          <a:p>
            <a:pPr algn="ctr" rtl="0" fontAlgn="base"/>
            <a:r>
              <a:rPr lang="en-GB" sz="900" b="0" i="0" dirty="0">
                <a:effectLst/>
                <a:latin typeface="Calibri" panose="020F0502020204030204" pitchFamily="34" charset="0"/>
              </a:rPr>
              <a:t>hen start to paint the scene 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200" dirty="0">
                <a:solidFill>
                  <a:prstClr val="black"/>
                </a:solidFill>
                <a:latin typeface="Comic Sans MS"/>
              </a:rPr>
              <a:t>Complete the final painting considering the use of texture and tone in creating depth and interest.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14044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200" dirty="0">
                <a:solidFill>
                  <a:schemeClr val="tx1"/>
                </a:solidFill>
                <a:latin typeface="Comic Sans MS"/>
              </a:rPr>
              <a:t>Share, review and reflect on artwork.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E6E0AF-AAFB-4ED6-8F85-60619F034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156" y="887213"/>
            <a:ext cx="2409825" cy="1895475"/>
          </a:xfrm>
          <a:prstGeom prst="rect">
            <a:avLst/>
          </a:prstGeom>
        </p:spPr>
      </p:pic>
      <p:pic>
        <p:nvPicPr>
          <p:cNvPr id="1028" name="Picture 4" descr="Still-Life Painting in Northern Europe, 1600–1800 | Essay | The  Metropolitan Museum of Art | Heilbrunn Timeline of Art History">
            <a:extLst>
              <a:ext uri="{FF2B5EF4-FFF2-40B4-BE49-F238E27FC236}">
                <a16:creationId xmlns:a16="http://schemas.microsoft.com/office/drawing/2014/main" id="{478A1D77-2409-4E2A-81FA-4DD62EF2B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777" y="2874009"/>
            <a:ext cx="2440200" cy="164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iroshi Sato - Artist — Harris Harvey Gallery">
            <a:extLst>
              <a:ext uri="{FF2B5EF4-FFF2-40B4-BE49-F238E27FC236}">
                <a16:creationId xmlns:a16="http://schemas.microsoft.com/office/drawing/2014/main" id="{A2037A18-CD7B-4732-87E8-A84305DE9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713" y="4565709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4" ma:contentTypeDescription="Create a new document." ma:contentTypeScope="" ma:versionID="2fa2c40e3fa87d2584d45a101aa2309b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087dabc8eb250048715433f7de24772e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5600665-9fbe-4432-aab9-afc5ddec33c0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53CC77F-06EC-42B1-B9C0-2DBD09F46952}"/>
</file>

<file path=customXml/itemProps2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5D6B31-3A38-4D04-B047-9F850DCC7E73}">
  <ds:schemaRefs>
    <ds:schemaRef ds:uri="39990a53-05bd-4fa5-ac05-04ac866397c2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27028db7-bbb6-46ab-8b78-18b01295f3d9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0c36f116-41e2-4d31-a0d6-699ae4627098}" enabled="0" method="" siteId="{0c36f116-41e2-4d31-a0d6-699ae462709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1991</TotalTime>
  <Words>245</Words>
  <Application>Microsoft Office PowerPoint</Application>
  <PresentationFormat>A4 Paper (210x297 mm)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Sassoon Primary</vt:lpstr>
      <vt:lpstr>Segoe UI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lastModifiedBy>Amy YEO</cp:lastModifiedBy>
  <cp:revision>137</cp:revision>
  <cp:lastPrinted>2025-08-29T18:10:20Z</cp:lastPrinted>
  <dcterms:created xsi:type="dcterms:W3CDTF">2019-03-22T07:10:13Z</dcterms:created>
  <dcterms:modified xsi:type="dcterms:W3CDTF">2025-08-29T18:10:24Z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</Properties>
</file>