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1" r:id="rId5"/>
    <p:sldId id="256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DC1A9-8BB0-4C75-BB52-14F50DD21A55}" v="48" dt="2024-02-17T16:45:48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" y="6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LLEWELLYN" userId="S::vicky.llewellyn@blackawtonprimary.org.uk::8b7706a3-5373-4568-9c91-df5a52d2a2d9" providerId="AD" clId="Web-{A1D5EB2B-68DA-9807-3959-EBE56795EE7E}"/>
    <pc:docChg chg="modSld">
      <pc:chgData name="Vicky LLEWELLYN" userId="S::vicky.llewellyn@blackawtonprimary.org.uk::8b7706a3-5373-4568-9c91-df5a52d2a2d9" providerId="AD" clId="Web-{A1D5EB2B-68DA-9807-3959-EBE56795EE7E}" dt="2023-10-28T13:18:05.116" v="1"/>
      <pc:docMkLst>
        <pc:docMk/>
      </pc:docMkLst>
      <pc:sldChg chg="modSp">
        <pc:chgData name="Vicky LLEWELLYN" userId="S::vicky.llewellyn@blackawtonprimary.org.uk::8b7706a3-5373-4568-9c91-df5a52d2a2d9" providerId="AD" clId="Web-{A1D5EB2B-68DA-9807-3959-EBE56795EE7E}" dt="2023-10-28T13:18:05.116" v="1"/>
        <pc:sldMkLst>
          <pc:docMk/>
          <pc:sldMk cId="1777078890" sldId="261"/>
        </pc:sldMkLst>
        <pc:graphicFrameChg chg="modGraphic">
          <ac:chgData name="Vicky LLEWELLYN" userId="S::vicky.llewellyn@blackawtonprimary.org.uk::8b7706a3-5373-4568-9c91-df5a52d2a2d9" providerId="AD" clId="Web-{A1D5EB2B-68DA-9807-3959-EBE56795EE7E}" dt="2023-10-28T13:18:05.116" v="1"/>
          <ac:graphicFrameMkLst>
            <pc:docMk/>
            <pc:sldMk cId="1777078890" sldId="261"/>
            <ac:graphicFrameMk id="9" creationId="{BBBBDA32-63C6-B04E-9408-14FF1278A35D}"/>
          </ac:graphicFrameMkLst>
        </pc:graphicFrameChg>
      </pc:sldChg>
    </pc:docChg>
  </pc:docChgLst>
  <pc:docChgLst>
    <pc:chgData name="Vicky HARRIS" userId="S::vicky.harris@blackawtonprimary.org.uk::7753838d-8e49-4e7f-8633-c89f6fd57412" providerId="AD" clId="Web-{E2FDC1A9-8BB0-4C75-BB52-14F50DD21A55}"/>
    <pc:docChg chg="modSld">
      <pc:chgData name="Vicky HARRIS" userId="S::vicky.harris@blackawtonprimary.org.uk::7753838d-8e49-4e7f-8633-c89f6fd57412" providerId="AD" clId="Web-{E2FDC1A9-8BB0-4C75-BB52-14F50DD21A55}" dt="2024-02-17T16:45:48.913" v="44" actId="14100"/>
      <pc:docMkLst>
        <pc:docMk/>
      </pc:docMkLst>
      <pc:sldChg chg="modSp">
        <pc:chgData name="Vicky HARRIS" userId="S::vicky.harris@blackawtonprimary.org.uk::7753838d-8e49-4e7f-8633-c89f6fd57412" providerId="AD" clId="Web-{E2FDC1A9-8BB0-4C75-BB52-14F50DD21A55}" dt="2024-02-17T16:45:48.913" v="44" actId="14100"/>
        <pc:sldMkLst>
          <pc:docMk/>
          <pc:sldMk cId="1777078890" sldId="261"/>
        </pc:sldMkLst>
        <pc:spChg chg="mod">
          <ac:chgData name="Vicky HARRIS" userId="S::vicky.harris@blackawtonprimary.org.uk::7753838d-8e49-4e7f-8633-c89f6fd57412" providerId="AD" clId="Web-{E2FDC1A9-8BB0-4C75-BB52-14F50DD21A55}" dt="2024-02-17T16:45:30.600" v="40" actId="20577"/>
          <ac:spMkLst>
            <pc:docMk/>
            <pc:sldMk cId="1777078890" sldId="261"/>
            <ac:spMk id="29" creationId="{A39BCE6B-8A32-409D-BA62-2EFC20292FD5}"/>
          </ac:spMkLst>
        </pc:spChg>
        <pc:spChg chg="mod">
          <ac:chgData name="Vicky HARRIS" userId="S::vicky.harris@blackawtonprimary.org.uk::7753838d-8e49-4e7f-8633-c89f6fd57412" providerId="AD" clId="Web-{E2FDC1A9-8BB0-4C75-BB52-14F50DD21A55}" dt="2024-02-17T16:45:48.913" v="44" actId="14100"/>
          <ac:spMkLst>
            <pc:docMk/>
            <pc:sldMk cId="1777078890" sldId="261"/>
            <ac:spMk id="37" creationId="{ED0CF0C0-F756-44EB-B77D-F372A2A9744E}"/>
          </ac:spMkLst>
        </pc:spChg>
        <pc:graphicFrameChg chg="mod modGraphic">
          <ac:chgData name="Vicky HARRIS" userId="S::vicky.harris@blackawtonprimary.org.uk::7753838d-8e49-4e7f-8633-c89f6fd57412" providerId="AD" clId="Web-{E2FDC1A9-8BB0-4C75-BB52-14F50DD21A55}" dt="2024-02-17T16:45:14.240" v="38"/>
          <ac:graphicFrameMkLst>
            <pc:docMk/>
            <pc:sldMk cId="1777078890" sldId="261"/>
            <ac:graphicFrameMk id="9" creationId="{BBBBDA32-63C6-B04E-9408-14FF1278A35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97B1-DAA2-45D8-8291-445F578998E2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24B0-46EF-4652-93F4-02E4DB95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58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more visuals as prompts </a:t>
            </a:r>
            <a:r>
              <a:rPr lang="en-GB" dirty="0" err="1"/>
              <a:t>eg</a:t>
            </a:r>
            <a:r>
              <a:rPr lang="en-GB" dirty="0"/>
              <a:t> thermometer, spring etc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B3EE-E38C-44F1-A941-4269F88DD0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CA8B-5E9F-4D3F-98D4-D9AABD3DC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99203-DBF8-4A57-9952-439294E80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EBEC7-7202-453F-BEF0-A41303E1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3141-F35B-4410-9BA2-69D15D53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F278-1477-403D-AFFF-85EF2FC1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2C48-4EF4-44A7-A7BF-54261920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6738A-7DA8-4400-B552-AFFD58E5F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B4B4-1511-4D38-8010-C05FDB85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DF50-B095-4402-B4C6-98DE5C9F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BDE94-4190-481B-B77F-CE245057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652A3-6569-4DF8-8856-D1D0F21A3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C8EB4-56CE-4483-A54E-6B7C3AE13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CF94-72FC-4E6C-8071-66522790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B319-E0D6-4BC5-872E-6C4CA545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6EB8-D5F3-4787-AC1C-24E11962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8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E462-7433-4F4C-A870-85F00327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90F6-6054-4158-9FAA-5F82D02B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4CD2-56BC-415B-9C5D-8D43DE6C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6453-E772-430E-BDD2-FC92BA81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11F4-FA62-42A0-A3F8-A00E31F5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8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BDFC-D085-4C8D-B58A-D49BABA7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18EC3-D183-40C8-99C4-2D92A4E5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3BFCC-995A-41AA-AD16-8C216273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A4FD-CBBD-489D-B24D-ED346502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AAA12-D19A-4D3F-BD31-3D848596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9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4957-FCF3-4658-A65C-2977215F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3D1B-143E-44B7-8CFE-8B922426B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99BA6-8F00-4A5D-A432-F958CA9B7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8142C-923D-4AD4-A8EC-466AFD8E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2341D-AAB5-4CD8-A52B-964B82D7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A345-CFE9-41E1-8CFF-53CA346D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F47C-E36D-4DE3-A8C1-DF9BB3B5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79704-3FFA-4EB2-88DF-76ECA23D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F8A67-1A92-4938-A3CA-2C343C868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90E72-AAA4-45F2-B2A3-2ED6A01CA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CD9D6-3754-413E-B800-7364921D0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4DDBA-1447-4F83-9707-0E145219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EEE42-6A32-4440-B583-ADD9326F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1A427-4B17-45B6-AF7D-8BBA18D6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1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A4DD-5E43-43B3-A2D0-83D53C28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CF892-1CED-4F36-ABF3-D47E625C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1415-07A2-495A-81AC-EACB8EFD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4956-30E5-41DA-9DAD-25DBEC75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5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92AE1-851E-40D3-B942-E50BA514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111D-3699-4A20-8E19-7148328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1FA0B-0D14-4A12-886F-551DD90D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63C9-6AE8-4CD7-90C5-D3634329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9600-A3E3-4D9B-8A37-399E6608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5C0F1-C380-4308-A726-873769FD1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2612A-DEE9-448C-9A95-25225149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F39B8-F2D4-435B-B54B-D833E3EC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0C08C-EA04-4539-84B8-84102AE0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3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69F5-582B-4F27-8310-DD27069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406F-5DF8-4573-B803-AA5BC0D65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E5883-BAD6-49AF-8A56-74361E658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051F7-1254-4DC3-AB25-D9879940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6168-BF38-4AFE-9F78-CBE1117C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3B904-E358-43A9-8375-4CCEE21E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5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95F95-8BD4-41B2-85EE-8C40524C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A9E9D-3342-4991-900B-8AF264A12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1782-041E-45B9-83D1-7605D3A63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604A-C07F-4CF3-AC94-29233F8BCB1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89599-0E45-45F0-826D-90A4C28F6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4D928-BA07-4848-865F-8D2222F1E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9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709021" y="68788"/>
            <a:ext cx="4497981" cy="583589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500" b="1" dirty="0">
                <a:latin typeface="Sassoon Primary"/>
              </a:rPr>
              <a:t>Year  1 Science</a:t>
            </a:r>
          </a:p>
          <a:p>
            <a:pPr algn="ctr"/>
            <a:r>
              <a:rPr lang="en-GB" sz="1500" b="1" dirty="0">
                <a:latin typeface="Sassoon Primary"/>
              </a:rPr>
              <a:t>Autumn Seasons and Plants </a:t>
            </a:r>
            <a:endParaRPr lang="en-GB" sz="1500" b="1" dirty="0">
              <a:latin typeface="Sassoon Primary" pitchFamily="50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23201"/>
              </p:ext>
            </p:extLst>
          </p:nvPr>
        </p:nvGraphicFramePr>
        <p:xfrm>
          <a:off x="46440" y="84763"/>
          <a:ext cx="3637006" cy="675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09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055497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59474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Sassoon Primary"/>
                        </a:rPr>
                        <a:t>Key Vocabulary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410455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Sassoon Primary" pitchFamily="50" charset="0"/>
                        </a:rPr>
                        <a:t>Key Word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Sassoon Primary" pitchFamily="50" charset="0"/>
                        </a:rPr>
                        <a:t>Definition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1097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000" b="1" dirty="0">
                          <a:latin typeface="Comic Sans MS"/>
                        </a:rPr>
                        <a:t>Flower/ blossom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latin typeface="Comic Sans MS"/>
                        </a:rPr>
                        <a:t>The flowering part of a plant that will form a  seed or fruit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661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Comic Sans MS"/>
                        </a:rPr>
                        <a:t>Petal and bud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Comic Sans MS"/>
                        </a:rPr>
                        <a:t>Petal is a part of the flower.  The bud is the start of a new flowering part of the plant.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711695"/>
                  </a:ext>
                </a:extLst>
              </a:tr>
              <a:tr h="10889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/>
                        </a:rPr>
                        <a:t> fruit and berry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dirty="0">
                          <a:latin typeface="Comic Sans MS"/>
                        </a:rPr>
                        <a:t>The fruit is the flowering part that contains a seed. A true berry is a fruit that grows from a single flower. </a:t>
                      </a:r>
                      <a:r>
                        <a:rPr lang="en-GB" sz="1000" b="1" dirty="0">
                          <a:latin typeface="Comic Sans MS"/>
                        </a:rPr>
                        <a:t>Blueberries, cranberries, currants, and gooseberries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159212"/>
                  </a:ext>
                </a:extLst>
              </a:tr>
              <a:tr h="64500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/>
                        </a:rPr>
                        <a:t>Root and stem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Comic Sans MS"/>
                        </a:rPr>
                        <a:t>Roots grow underground and the stem supports the plant above ground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229062"/>
                  </a:ext>
                </a:extLst>
              </a:tr>
              <a:tr h="50259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/>
                        </a:rPr>
                        <a:t>seed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Comic Sans MS"/>
                        </a:rPr>
                        <a:t>Plants produce seeds so they can grow again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281"/>
                  </a:ext>
                </a:extLst>
              </a:tr>
              <a:tr h="92980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/>
                        </a:rPr>
                        <a:t>trunk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Comic Sans MS"/>
                        </a:rPr>
                        <a:t>The trunk of a tree grows above ground and is covered in </a:t>
                      </a:r>
                      <a:r>
                        <a:rPr lang="en-GB" sz="1000" b="1" dirty="0">
                          <a:latin typeface="Comic Sans MS"/>
                        </a:rPr>
                        <a:t>bark.  Branches </a:t>
                      </a:r>
                      <a:r>
                        <a:rPr lang="en-GB" sz="1000" dirty="0">
                          <a:latin typeface="Comic Sans MS"/>
                        </a:rPr>
                        <a:t>grow from the trunk to support leaves, fruit, flowers/blossom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494234"/>
                  </a:ext>
                </a:extLst>
              </a:tr>
              <a:tr h="46909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/>
                        </a:rPr>
                        <a:t>Day Length 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Comic Sans MS"/>
                        </a:rPr>
                        <a:t>The sunrise and sunset give us the day length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554847"/>
                  </a:ext>
                </a:extLst>
              </a:tr>
              <a:tr h="92142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/>
                        </a:rPr>
                        <a:t>Weather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1" dirty="0">
                          <a:latin typeface="Comic Sans MS"/>
                        </a:rPr>
                        <a:t>Sunny, rainy, raining, shower, windy, snowy, cloudy, hot, warm, cold, storm, thunder, lightning, hail, sleet, snow, frost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968866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8266827" y="78299"/>
            <a:ext cx="3643572" cy="556688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25" b="1" dirty="0">
                <a:latin typeface="Sassoon Primary" pitchFamily="50" charset="0"/>
              </a:rPr>
              <a:t>Learning Sequence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7EEAFE-CE8A-4DCD-B3A1-72D6A5606575}"/>
              </a:ext>
            </a:extLst>
          </p:cNvPr>
          <p:cNvGrpSpPr/>
          <p:nvPr/>
        </p:nvGrpSpPr>
        <p:grpSpPr>
          <a:xfrm>
            <a:off x="8339600" y="627931"/>
            <a:ext cx="577402" cy="1124240"/>
            <a:chOff x="6969704" y="2655113"/>
            <a:chExt cx="618618" cy="796541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60D36E53-68FA-4C94-99BB-056832ED9DBD}"/>
                </a:ext>
              </a:extLst>
            </p:cNvPr>
            <p:cNvSpPr/>
            <p:nvPr/>
          </p:nvSpPr>
          <p:spPr>
            <a:xfrm rot="5400000">
              <a:off x="6873612" y="2785030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04F3C6-23C8-411D-A828-9F4D12C7EE53}"/>
                </a:ext>
              </a:extLst>
            </p:cNvPr>
            <p:cNvSpPr txBox="1"/>
            <p:nvPr/>
          </p:nvSpPr>
          <p:spPr>
            <a:xfrm>
              <a:off x="6969704" y="2901162"/>
              <a:ext cx="618618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17E981-3A20-418E-A437-93F02431AF01}"/>
              </a:ext>
            </a:extLst>
          </p:cNvPr>
          <p:cNvGrpSpPr/>
          <p:nvPr/>
        </p:nvGrpSpPr>
        <p:grpSpPr>
          <a:xfrm>
            <a:off x="8294698" y="1662128"/>
            <a:ext cx="577406" cy="1124240"/>
            <a:chOff x="6891718" y="3323972"/>
            <a:chExt cx="618623" cy="796541"/>
          </a:xfrm>
        </p:grpSpPr>
        <p:sp>
          <p:nvSpPr>
            <p:cNvPr id="2" name="Arrow: Chevron 1">
              <a:extLst>
                <a:ext uri="{FF2B5EF4-FFF2-40B4-BE49-F238E27FC236}">
                  <a16:creationId xmlns:a16="http://schemas.microsoft.com/office/drawing/2014/main" id="{048BEA37-8E27-4D28-AA02-9D99119637FD}"/>
                </a:ext>
              </a:extLst>
            </p:cNvPr>
            <p:cNvSpPr/>
            <p:nvPr/>
          </p:nvSpPr>
          <p:spPr>
            <a:xfrm rot="5400000">
              <a:off x="6843716" y="3453888"/>
              <a:ext cx="796541" cy="536709"/>
            </a:xfrm>
            <a:prstGeom prst="chevron">
              <a:avLst>
                <a:gd name="adj" fmla="val 45741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153274-4706-4875-9964-46797FD988E9}"/>
                </a:ext>
              </a:extLst>
            </p:cNvPr>
            <p:cNvSpPr txBox="1"/>
            <p:nvPr/>
          </p:nvSpPr>
          <p:spPr>
            <a:xfrm>
              <a:off x="6891718" y="3568578"/>
              <a:ext cx="618619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E94B4-F677-4AEF-AA09-0D6172DB48C7}"/>
              </a:ext>
            </a:extLst>
          </p:cNvPr>
          <p:cNvGrpSpPr/>
          <p:nvPr/>
        </p:nvGrpSpPr>
        <p:grpSpPr>
          <a:xfrm>
            <a:off x="8339589" y="2661977"/>
            <a:ext cx="577402" cy="1124240"/>
            <a:chOff x="6709123" y="4015111"/>
            <a:chExt cx="618619" cy="796541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94AEA13C-E136-411D-90E1-FA08CC96FC84}"/>
                </a:ext>
              </a:extLst>
            </p:cNvPr>
            <p:cNvSpPr/>
            <p:nvPr/>
          </p:nvSpPr>
          <p:spPr>
            <a:xfrm rot="5400000">
              <a:off x="6601184" y="4145028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623EF4-1AB8-48A9-9FCC-4B2774AA9E50}"/>
                </a:ext>
              </a:extLst>
            </p:cNvPr>
            <p:cNvSpPr txBox="1"/>
            <p:nvPr/>
          </p:nvSpPr>
          <p:spPr>
            <a:xfrm>
              <a:off x="6709123" y="4267215"/>
              <a:ext cx="618619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43AC5C-FAD2-43AF-A0AB-704054F34FEB}"/>
              </a:ext>
            </a:extLst>
          </p:cNvPr>
          <p:cNvGrpSpPr/>
          <p:nvPr/>
        </p:nvGrpSpPr>
        <p:grpSpPr>
          <a:xfrm>
            <a:off x="8335237" y="3650505"/>
            <a:ext cx="577402" cy="1215332"/>
            <a:chOff x="6980047" y="4645426"/>
            <a:chExt cx="618622" cy="796541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32FB9C2-8F93-4CF9-8368-46CE5ADC0839}"/>
                </a:ext>
              </a:extLst>
            </p:cNvPr>
            <p:cNvSpPr/>
            <p:nvPr/>
          </p:nvSpPr>
          <p:spPr>
            <a:xfrm rot="5400000">
              <a:off x="6888614" y="4775343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0D6A9E-035B-4888-BB32-B2B70A635E73}"/>
                </a:ext>
              </a:extLst>
            </p:cNvPr>
            <p:cNvSpPr txBox="1"/>
            <p:nvPr/>
          </p:nvSpPr>
          <p:spPr>
            <a:xfrm>
              <a:off x="6980047" y="4825631"/>
              <a:ext cx="618622" cy="393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4</a:t>
              </a:r>
            </a:p>
            <a:p>
              <a:pPr algn="ctr"/>
              <a:endParaRPr lang="en-GB" sz="1100" b="1" dirty="0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CA840D-3F2F-46DB-8F23-6F359C8694CB}"/>
              </a:ext>
            </a:extLst>
          </p:cNvPr>
          <p:cNvGrpSpPr/>
          <p:nvPr/>
        </p:nvGrpSpPr>
        <p:grpSpPr>
          <a:xfrm>
            <a:off x="8371158" y="4716003"/>
            <a:ext cx="577402" cy="1124240"/>
            <a:chOff x="6999283" y="5282027"/>
            <a:chExt cx="618621" cy="796541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5FC259B5-7DD0-43CB-9B34-DC8EC8BC9578}"/>
                </a:ext>
              </a:extLst>
            </p:cNvPr>
            <p:cNvSpPr/>
            <p:nvPr/>
          </p:nvSpPr>
          <p:spPr>
            <a:xfrm rot="5400000">
              <a:off x="6888614" y="5411944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5DB5F2-C7BD-4271-BCDC-08E68EA5CAB0}"/>
                </a:ext>
              </a:extLst>
            </p:cNvPr>
            <p:cNvSpPr txBox="1"/>
            <p:nvPr/>
          </p:nvSpPr>
          <p:spPr>
            <a:xfrm>
              <a:off x="6999283" y="5541426"/>
              <a:ext cx="618621" cy="425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5</a:t>
              </a:r>
            </a:p>
            <a:p>
              <a:pPr algn="ctr"/>
              <a:endParaRPr lang="en-GB" sz="1100" b="1" dirty="0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73612-7D74-44D6-95B3-BB6FB07718A3}"/>
              </a:ext>
            </a:extLst>
          </p:cNvPr>
          <p:cNvGrpSpPr/>
          <p:nvPr/>
        </p:nvGrpSpPr>
        <p:grpSpPr>
          <a:xfrm>
            <a:off x="8371152" y="5667947"/>
            <a:ext cx="577402" cy="1124239"/>
            <a:chOff x="6991847" y="5953844"/>
            <a:chExt cx="618622" cy="796541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4178B442-9645-4A09-A80D-99A7B8215FE7}"/>
                </a:ext>
              </a:extLst>
            </p:cNvPr>
            <p:cNvSpPr/>
            <p:nvPr/>
          </p:nvSpPr>
          <p:spPr>
            <a:xfrm rot="5400000">
              <a:off x="6881179" y="6083761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D8E028-F892-445D-910A-DF343E03D670}"/>
                </a:ext>
              </a:extLst>
            </p:cNvPr>
            <p:cNvSpPr txBox="1"/>
            <p:nvPr/>
          </p:nvSpPr>
          <p:spPr>
            <a:xfrm>
              <a:off x="6991847" y="6218454"/>
              <a:ext cx="618622" cy="425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6</a:t>
              </a:r>
            </a:p>
            <a:p>
              <a:pPr algn="ctr"/>
              <a:endParaRPr lang="en-GB" sz="1100" b="1" dirty="0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74D1236-0767-4865-97EB-6B2FFC76D178}"/>
              </a:ext>
            </a:extLst>
          </p:cNvPr>
          <p:cNvSpPr/>
          <p:nvPr/>
        </p:nvSpPr>
        <p:spPr>
          <a:xfrm>
            <a:off x="8974131" y="665991"/>
            <a:ext cx="2915340" cy="1009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 pitchFamily="50" charset="0"/>
              </a:rPr>
              <a:t>What changes can we observe in the autumn weather?</a:t>
            </a:r>
          </a:p>
          <a:p>
            <a:r>
              <a:rPr lang="en-GB" sz="1600" dirty="0">
                <a:solidFill>
                  <a:schemeClr val="tx1"/>
                </a:solidFill>
                <a:latin typeface="Sassoon Primary" pitchFamily="50" charset="0"/>
              </a:rPr>
              <a:t>How many daylight hours do we have in the autumn season?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30E97B-32CC-49A8-8B17-2D8BE974B0AC}"/>
              </a:ext>
            </a:extLst>
          </p:cNvPr>
          <p:cNvSpPr/>
          <p:nvPr/>
        </p:nvSpPr>
        <p:spPr>
          <a:xfrm>
            <a:off x="8974131" y="1763224"/>
            <a:ext cx="2936267" cy="9002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/>
              </a:rPr>
              <a:t>How can we group and classify different leaves from our local area?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04A1E-D53D-4B3C-ADCC-7EC43403FC15}"/>
              </a:ext>
            </a:extLst>
          </p:cNvPr>
          <p:cNvSpPr/>
          <p:nvPr/>
        </p:nvSpPr>
        <p:spPr>
          <a:xfrm>
            <a:off x="8987448" y="2758880"/>
            <a:ext cx="2936267" cy="932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/>
              </a:rPr>
              <a:t>What are the basic parts of a tree?  What are the basic parts of a plant?  Are there any similarities and differences?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8269-83ED-46CA-9102-DFD289824CA4}"/>
              </a:ext>
            </a:extLst>
          </p:cNvPr>
          <p:cNvSpPr/>
          <p:nvPr/>
        </p:nvSpPr>
        <p:spPr>
          <a:xfrm>
            <a:off x="8974132" y="3794651"/>
            <a:ext cx="2936267" cy="8507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 pitchFamily="50" charset="0"/>
              </a:rPr>
              <a:t>What is the difference between deciduous and evergreen trees?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D3C8-40EB-4CAB-AFE6-6F2DAE760386}"/>
              </a:ext>
            </a:extLst>
          </p:cNvPr>
          <p:cNvSpPr/>
          <p:nvPr/>
        </p:nvSpPr>
        <p:spPr>
          <a:xfrm>
            <a:off x="8974133" y="4759532"/>
            <a:ext cx="2936267" cy="10342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 pitchFamily="50" charset="0"/>
              </a:rPr>
              <a:t>What trees do we have in our locality?</a:t>
            </a:r>
          </a:p>
          <a:p>
            <a:r>
              <a:rPr lang="en-GB" sz="1600" dirty="0">
                <a:solidFill>
                  <a:schemeClr val="tx1"/>
                </a:solidFill>
                <a:latin typeface="Sassoon Primary" pitchFamily="50" charset="0"/>
              </a:rPr>
              <a:t>What wildflower/tree seeds can you find?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9BCE6B-8A32-409D-BA62-2EFC20292FD5}"/>
              </a:ext>
            </a:extLst>
          </p:cNvPr>
          <p:cNvSpPr/>
          <p:nvPr/>
        </p:nvSpPr>
        <p:spPr>
          <a:xfrm>
            <a:off x="8987448" y="5907566"/>
            <a:ext cx="2936267" cy="7940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Can children discuss changes from  Summer season to Autumn season?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0CF0C0-F756-44EB-B77D-F372A2A9744E}"/>
              </a:ext>
            </a:extLst>
          </p:cNvPr>
          <p:cNvSpPr txBox="1"/>
          <p:nvPr/>
        </p:nvSpPr>
        <p:spPr>
          <a:xfrm>
            <a:off x="3800375" y="897747"/>
            <a:ext cx="440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/>
              <a:t>Flowering and non-flowering parts of a plant 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80DE0EB-FA5A-4BD3-A6B8-6265FA1A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92" y="5030237"/>
            <a:ext cx="658437" cy="66336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691188B-058A-4BD6-8C2B-9D8076B7E27E}"/>
              </a:ext>
            </a:extLst>
          </p:cNvPr>
          <p:cNvSpPr txBox="1"/>
          <p:nvPr/>
        </p:nvSpPr>
        <p:spPr>
          <a:xfrm>
            <a:off x="4454324" y="4594513"/>
            <a:ext cx="2985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Working Scientifically Skills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586562-EC09-47A4-86C0-F1BD9722DB89}"/>
              </a:ext>
            </a:extLst>
          </p:cNvPr>
          <p:cNvSpPr txBox="1"/>
          <p:nvPr/>
        </p:nvSpPr>
        <p:spPr>
          <a:xfrm>
            <a:off x="4454324" y="5724401"/>
            <a:ext cx="2985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Science Enquiry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2331E9-0715-4619-A962-302CE781A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730" y="5036345"/>
            <a:ext cx="2714287" cy="651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6F86E-BF78-4F47-AE46-B9CA72AFF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699" y="6109821"/>
            <a:ext cx="3643573" cy="68656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B25366A-1BEF-495E-A94E-16D0F9538314}"/>
              </a:ext>
            </a:extLst>
          </p:cNvPr>
          <p:cNvGrpSpPr/>
          <p:nvPr/>
        </p:nvGrpSpPr>
        <p:grpSpPr>
          <a:xfrm>
            <a:off x="3613301" y="1432452"/>
            <a:ext cx="2533200" cy="2891264"/>
            <a:chOff x="4519396" y="3953361"/>
            <a:chExt cx="2428542" cy="212758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FB92FAD-347D-48FB-B58E-CE2CD6352DF7}"/>
                </a:ext>
              </a:extLst>
            </p:cNvPr>
            <p:cNvGrpSpPr/>
            <p:nvPr/>
          </p:nvGrpSpPr>
          <p:grpSpPr>
            <a:xfrm>
              <a:off x="4519396" y="3953361"/>
              <a:ext cx="2428542" cy="2127589"/>
              <a:chOff x="4519396" y="3953361"/>
              <a:chExt cx="2428542" cy="2127589"/>
            </a:xfrm>
          </p:grpSpPr>
          <p:pic>
            <p:nvPicPr>
              <p:cNvPr id="54" name="Picture 53" descr="A drawing of a tree&#10;&#10;Description automatically generated with low confidence">
                <a:extLst>
                  <a:ext uri="{FF2B5EF4-FFF2-40B4-BE49-F238E27FC236}">
                    <a16:creationId xmlns:a16="http://schemas.microsoft.com/office/drawing/2014/main" id="{A0A330B5-3543-45D5-8C73-B06984362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7587" y="3953361"/>
                <a:ext cx="1560351" cy="2127589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19629C-A56C-479C-99CD-E4A55031F07F}"/>
                  </a:ext>
                </a:extLst>
              </p:cNvPr>
              <p:cNvSpPr txBox="1"/>
              <p:nvPr/>
            </p:nvSpPr>
            <p:spPr>
              <a:xfrm>
                <a:off x="4751101" y="4367837"/>
                <a:ext cx="848535" cy="22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Rounded MT Bold" panose="020F0704030504030204" pitchFamily="34" charset="77"/>
                  </a:rPr>
                  <a:t>leaf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E9FE06C-4BB5-4141-8338-8178B5CA1FB9}"/>
                  </a:ext>
                </a:extLst>
              </p:cNvPr>
              <p:cNvSpPr txBox="1"/>
              <p:nvPr/>
            </p:nvSpPr>
            <p:spPr>
              <a:xfrm>
                <a:off x="4519396" y="4600021"/>
                <a:ext cx="764785" cy="37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Rounded MT Bold" panose="020F0704030504030204" pitchFamily="34" charset="77"/>
                  </a:rPr>
                  <a:t>branch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817F20-385A-4381-9DB6-702B3ED9C5CB}"/>
                  </a:ext>
                </a:extLst>
              </p:cNvPr>
              <p:cNvSpPr txBox="1"/>
              <p:nvPr/>
            </p:nvSpPr>
            <p:spPr>
              <a:xfrm>
                <a:off x="4659884" y="5090405"/>
                <a:ext cx="944875" cy="22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Rounded MT Bold" panose="020F0704030504030204" pitchFamily="34" charset="77"/>
                  </a:rPr>
                  <a:t>truck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9AA2C3-B1AE-4D21-B7F6-0BBD7BA19A98}"/>
                  </a:ext>
                </a:extLst>
              </p:cNvPr>
              <p:cNvSpPr txBox="1"/>
              <p:nvPr/>
            </p:nvSpPr>
            <p:spPr>
              <a:xfrm>
                <a:off x="4650229" y="5468029"/>
                <a:ext cx="629038" cy="37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Arial Rounded MT Bold" panose="020F0704030504030204" pitchFamily="34" charset="77"/>
                  </a:rPr>
                  <a:t>roots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971ACB-22C2-46E3-BE82-277DDD5EA70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941" y="4524292"/>
              <a:ext cx="3164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53BEB7F-D86A-40E3-B35A-BE9F9E00EE52}"/>
                </a:ext>
              </a:extLst>
            </p:cNvPr>
            <p:cNvCxnSpPr>
              <a:cxnSpLocks/>
            </p:cNvCxnSpPr>
            <p:nvPr/>
          </p:nvCxnSpPr>
          <p:spPr>
            <a:xfrm>
              <a:off x="5183319" y="4764156"/>
              <a:ext cx="4220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ACB774-5EB4-4C9D-B9E2-85389A060520}"/>
                </a:ext>
              </a:extLst>
            </p:cNvPr>
            <p:cNvCxnSpPr>
              <a:cxnSpLocks/>
            </p:cNvCxnSpPr>
            <p:nvPr/>
          </p:nvCxnSpPr>
          <p:spPr>
            <a:xfrm>
              <a:off x="5181941" y="5248627"/>
              <a:ext cx="10161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168A5CF-06EC-4D18-AE5E-E72212439A1E}"/>
                </a:ext>
              </a:extLst>
            </p:cNvPr>
            <p:cNvCxnSpPr>
              <a:cxnSpLocks/>
            </p:cNvCxnSpPr>
            <p:nvPr/>
          </p:nvCxnSpPr>
          <p:spPr>
            <a:xfrm>
              <a:off x="5175368" y="5615712"/>
              <a:ext cx="759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6E36C1-0257-45A9-A144-36090470AC8A}"/>
              </a:ext>
            </a:extLst>
          </p:cNvPr>
          <p:cNvGrpSpPr/>
          <p:nvPr/>
        </p:nvGrpSpPr>
        <p:grpSpPr>
          <a:xfrm>
            <a:off x="6144127" y="1244133"/>
            <a:ext cx="2498139" cy="3219556"/>
            <a:chOff x="7228149" y="3354800"/>
            <a:chExt cx="2498138" cy="321955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A56C3C6-7F68-4EBC-9E2E-2119C0849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357" r="12291"/>
            <a:stretch/>
          </p:blipFill>
          <p:spPr>
            <a:xfrm>
              <a:off x="7847635" y="3354800"/>
              <a:ext cx="1878652" cy="3219556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856AC9-065F-4CD8-9266-8B24E489345B}"/>
                </a:ext>
              </a:extLst>
            </p:cNvPr>
            <p:cNvSpPr txBox="1"/>
            <p:nvPr/>
          </p:nvSpPr>
          <p:spPr>
            <a:xfrm>
              <a:off x="7228149" y="3693275"/>
              <a:ext cx="865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Rounded MT Bold" panose="020F0704030504030204" pitchFamily="34" charset="77"/>
                </a:rPr>
                <a:t>flower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9953AC-9DCC-42DA-8B37-4126659639F9}"/>
                </a:ext>
              </a:extLst>
            </p:cNvPr>
            <p:cNvSpPr txBox="1"/>
            <p:nvPr/>
          </p:nvSpPr>
          <p:spPr>
            <a:xfrm>
              <a:off x="7268752" y="4367837"/>
              <a:ext cx="848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Rounded MT Bold" panose="020F0704030504030204" pitchFamily="34" charset="77"/>
                </a:rPr>
                <a:t>seeds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999692-B8A3-4A91-95B7-E0757EFDEB8F}"/>
                </a:ext>
              </a:extLst>
            </p:cNvPr>
            <p:cNvSpPr txBox="1"/>
            <p:nvPr/>
          </p:nvSpPr>
          <p:spPr>
            <a:xfrm>
              <a:off x="7425472" y="4843565"/>
              <a:ext cx="610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Rounded MT Bold" panose="020F0704030504030204" pitchFamily="34" charset="77"/>
                </a:rPr>
                <a:t>leaf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F7EEE56-A9F9-496B-81A2-CE29D07522C7}"/>
                </a:ext>
              </a:extLst>
            </p:cNvPr>
            <p:cNvSpPr txBox="1"/>
            <p:nvPr/>
          </p:nvSpPr>
          <p:spPr>
            <a:xfrm>
              <a:off x="7338813" y="5123381"/>
              <a:ext cx="944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Rounded MT Bold" panose="020F0704030504030204" pitchFamily="34" charset="77"/>
                </a:rPr>
                <a:t>stem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FEB705-3328-4385-B83C-0159D846C288}"/>
                </a:ext>
              </a:extLst>
            </p:cNvPr>
            <p:cNvSpPr txBox="1"/>
            <p:nvPr/>
          </p:nvSpPr>
          <p:spPr>
            <a:xfrm>
              <a:off x="7331633" y="5694197"/>
              <a:ext cx="629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Rounded MT Bold" panose="020F0704030504030204" pitchFamily="34" charset="77"/>
                </a:rPr>
                <a:t>roots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07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826E6-3A7A-4707-B97A-CE049DD1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93479" y="149071"/>
            <a:ext cx="6289623" cy="6559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82B4F-C486-4BD5-A0B8-3F48BA4FF2E7}"/>
              </a:ext>
            </a:extLst>
          </p:cNvPr>
          <p:cNvSpPr txBox="1"/>
          <p:nvPr/>
        </p:nvSpPr>
        <p:spPr>
          <a:xfrm rot="16200000">
            <a:off x="-2150890" y="3052423"/>
            <a:ext cx="580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Today, we are focusing on:</a:t>
            </a:r>
          </a:p>
        </p:txBody>
      </p:sp>
    </p:spTree>
    <p:extLst>
      <p:ext uri="{BB962C8B-B14F-4D97-AF65-F5344CB8AC3E}">
        <p14:creationId xmlns:p14="http://schemas.microsoft.com/office/powerpoint/2010/main" val="276687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DE86C-7506-4583-B825-010F1382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86" y="0"/>
            <a:ext cx="681214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35CD5-84B1-409D-BAF4-F77116FE1BF3}"/>
              </a:ext>
            </a:extLst>
          </p:cNvPr>
          <p:cNvSpPr txBox="1"/>
          <p:nvPr/>
        </p:nvSpPr>
        <p:spPr>
          <a:xfrm>
            <a:off x="182233" y="140971"/>
            <a:ext cx="861774" cy="6576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Working Scientifically  </a:t>
            </a:r>
          </a:p>
        </p:txBody>
      </p:sp>
    </p:spTree>
    <p:extLst>
      <p:ext uri="{BB962C8B-B14F-4D97-AF65-F5344CB8AC3E}">
        <p14:creationId xmlns:p14="http://schemas.microsoft.com/office/powerpoint/2010/main" val="11506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41A3E-53DF-46DA-94F2-A1F34C72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23" y="0"/>
            <a:ext cx="785471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A6FD5-501B-4099-8373-53FA7F27A76F}"/>
              </a:ext>
            </a:extLst>
          </p:cNvPr>
          <p:cNvSpPr txBox="1"/>
          <p:nvPr/>
        </p:nvSpPr>
        <p:spPr>
          <a:xfrm>
            <a:off x="182232" y="140971"/>
            <a:ext cx="861774" cy="6576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Types of Enquiry  </a:t>
            </a:r>
          </a:p>
        </p:txBody>
      </p:sp>
    </p:spTree>
    <p:extLst>
      <p:ext uri="{BB962C8B-B14F-4D97-AF65-F5344CB8AC3E}">
        <p14:creationId xmlns:p14="http://schemas.microsoft.com/office/powerpoint/2010/main" val="369240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bbd9a4-af56-419d-974e-f0a3d60a322f" xsi:nil="true"/>
    <lcf76f155ced4ddcb4097134ff3c332f xmlns="ec2d9698-6d82-49d1-94bc-d740eafa00ea">
      <Terms xmlns="http://schemas.microsoft.com/office/infopath/2007/PartnerControls"/>
    </lcf76f155ced4ddcb4097134ff3c332f>
    <SharedWithUsers xmlns="89bbd9a4-af56-419d-974e-f0a3d60a322f">
      <UserInfo>
        <DisplayName>Vikky BANBURY</DisplayName>
        <AccountId>32</AccountId>
        <AccountType/>
      </UserInfo>
      <UserInfo>
        <DisplayName>Suzie REEVE</DisplayName>
        <AccountId>131</AccountId>
        <AccountType/>
      </UserInfo>
      <UserInfo>
        <DisplayName>Sarah PRYCE</DisplayName>
        <AccountId>22</AccountId>
        <AccountType/>
      </UserInfo>
      <UserInfo>
        <DisplayName>Eleanor THOMAS</DisplayName>
        <AccountId>62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775026D965A458088DEE3207FF1E9" ma:contentTypeVersion="16" ma:contentTypeDescription="Create a new document." ma:contentTypeScope="" ma:versionID="d371b1f43d946d5882ea5e037e7eacff">
  <xsd:schema xmlns:xsd="http://www.w3.org/2001/XMLSchema" xmlns:xs="http://www.w3.org/2001/XMLSchema" xmlns:p="http://schemas.microsoft.com/office/2006/metadata/properties" xmlns:ns2="89bbd9a4-af56-419d-974e-f0a3d60a322f" xmlns:ns3="ec2d9698-6d82-49d1-94bc-d740eafa00ea" targetNamespace="http://schemas.microsoft.com/office/2006/metadata/properties" ma:root="true" ma:fieldsID="85abb2ad4bb61cad4499f53ba8b64b20" ns2:_="" ns3:_="">
    <xsd:import namespace="89bbd9a4-af56-419d-974e-f0a3d60a322f"/>
    <xsd:import namespace="ec2d9698-6d82-49d1-94bc-d740eafa00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bd9a4-af56-419d-974e-f0a3d60a32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195f2c4-3c7a-42d3-89f5-f687b9aa298e}" ma:internalName="TaxCatchAll" ma:showField="CatchAllData" ma:web="89bbd9a4-af56-419d-974e-f0a3d60a3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d9698-6d82-49d1-94bc-d740eafa0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55e06ae-8cb1-41c6-a470-875edd1f6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BEA070-2E5F-4520-B895-50329EFF8594}">
  <ds:schemaRefs>
    <ds:schemaRef ds:uri="http://schemas.microsoft.com/office/2006/metadata/properties"/>
    <ds:schemaRef ds:uri="http://schemas.microsoft.com/office/infopath/2007/PartnerControls"/>
    <ds:schemaRef ds:uri="89bbd9a4-af56-419d-974e-f0a3d60a322f"/>
    <ds:schemaRef ds:uri="ec2d9698-6d82-49d1-94bc-d740eafa00ea"/>
  </ds:schemaRefs>
</ds:datastoreItem>
</file>

<file path=customXml/itemProps2.xml><?xml version="1.0" encoding="utf-8"?>
<ds:datastoreItem xmlns:ds="http://schemas.openxmlformats.org/officeDocument/2006/customXml" ds:itemID="{D79A0B4C-4B8A-4ECA-9387-2E237C644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F05279-A994-46E5-8020-FEF1D26F0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bd9a4-af56-419d-974e-f0a3d60a322f"/>
    <ds:schemaRef ds:uri="ec2d9698-6d82-49d1-94bc-d740eafa0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348</Words>
  <Application>Microsoft Office PowerPoint</Application>
  <PresentationFormat>Widescreen</PresentationFormat>
  <Paragraphs>61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HARRIS</dc:creator>
  <cp:lastModifiedBy>Vicky HARRIS</cp:lastModifiedBy>
  <cp:revision>33</cp:revision>
  <dcterms:created xsi:type="dcterms:W3CDTF">2023-09-17T22:29:05Z</dcterms:created>
  <dcterms:modified xsi:type="dcterms:W3CDTF">2024-02-17T16:45:56Z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0x010100223775026D965A458088DEE3207FF1E9</vt:lpwstr>
  </property>
  <property fmtid="{D5CDD505-2E9C-101B-9397-08002B2CF9AE}" pid="3" name="MediaServiceImageTags">
    <vt:lpwstr/>
  </property>
</Properties>
</file>