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6858000" cy="9144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59C3E9"/>
    <a:srgbClr val="FF0066"/>
    <a:srgbClr val="FFFF5B"/>
    <a:srgbClr val="FFFF3F"/>
    <a:srgbClr val="E1DA4B"/>
    <a:srgbClr val="231BFA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71EE1D-202E-344B-B1D5-7621487AB316}" v="1207" dt="2026-04-12T12:51:08.43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40" autoAdjust="0"/>
    <p:restoredTop sz="99714" autoAdjust="0"/>
  </p:normalViewPr>
  <p:slideViewPr>
    <p:cSldViewPr>
      <p:cViewPr>
        <p:scale>
          <a:sx n="100" d="100"/>
          <a:sy n="100" d="100"/>
        </p:scale>
        <p:origin x="117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65101D-946F-FA30-B41E-7283E6F2C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45C0A-770B-4065-831F-5F56CEC48FAE}" type="datetimeFigureOut">
              <a:rPr lang="en-GB"/>
              <a:pPr>
                <a:defRPr/>
              </a:pPr>
              <a:t>27/05/2026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5E8F58-68B8-A0FE-9D3D-FC9C663F9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3BDF9C-8B48-1AC7-F3A8-7A766CCDC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8E5F91-0CB5-43AB-ACAB-BF731C08F8B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02623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B156D1-9B0C-2DDF-8B36-B56FA70D2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F19F9-BD32-40A6-A7E5-732088994610}" type="datetimeFigureOut">
              <a:rPr lang="en-GB"/>
              <a:pPr>
                <a:defRPr/>
              </a:pPr>
              <a:t>27/05/2026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F93276-4B89-102B-30DF-F4EA08F6B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F1C94-D0BF-53D4-7C08-2D5BA43F4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BAB602-11B0-45AB-846C-8FFBC32B625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33291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D71684-2993-82B6-8F65-E15C978C8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5122BD-9221-4CA9-83FF-33A61EFA37FE}" type="datetimeFigureOut">
              <a:rPr lang="en-GB"/>
              <a:pPr>
                <a:defRPr/>
              </a:pPr>
              <a:t>27/05/2026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CE06B8-64FE-14E4-44CF-108FF5A0F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ACB2CF-9A10-61D0-CBE7-D88924995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AF6403-C805-44D7-8734-6232543A12F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47548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86653-3448-0C70-0004-0402938BD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A393A-3629-4712-8351-13D6D0346222}" type="datetimeFigureOut">
              <a:rPr lang="en-GB"/>
              <a:pPr>
                <a:defRPr/>
              </a:pPr>
              <a:t>27/05/2026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083686-536F-8ABF-9C90-F6397EA12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D10A75-153F-281A-8AE9-934029CAB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0E324A-2C21-4884-845C-FCB97CC697B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68387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247899-C8B5-B5CB-5594-4653B29AF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EAB03-7A17-4D64-9C1D-617BC6A55C9C}" type="datetimeFigureOut">
              <a:rPr lang="en-GB"/>
              <a:pPr>
                <a:defRPr/>
              </a:pPr>
              <a:t>27/05/2026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15C43D-8ED2-A1CA-C297-20B1B4597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80165B-C13D-8CCD-0D7D-17D845D49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D7AB88-D821-48B2-9162-BD5BB946441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25543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3CDE5DA-B3E0-80FA-08E9-91A3E7648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61F61-ABF0-4174-94D6-1DEEAB62B40C}" type="datetimeFigureOut">
              <a:rPr lang="en-GB"/>
              <a:pPr>
                <a:defRPr/>
              </a:pPr>
              <a:t>27/05/2026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73994DD-5FBB-3335-A357-A6FBDEA90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DDB0EAA-20C5-A3BC-AEAA-DAE84D12C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F6A8D-EEFB-4366-B154-52F81F1EB4E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26108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DE27EDB-E46A-2A7A-F95E-5CB879A12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BEC786-FE0E-40A1-BE54-28FB339893A2}" type="datetimeFigureOut">
              <a:rPr lang="en-GB"/>
              <a:pPr>
                <a:defRPr/>
              </a:pPr>
              <a:t>27/05/2026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0B25DA9-F721-30CF-A6B8-34EA56FBE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FD3D2CD-4A66-9F7B-0B40-486529F45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F5CB25-BD95-4C60-932D-F2257B8AC81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47050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4CF3005-F3D5-E0F8-60AA-AC20F03B6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080665-F481-4097-92C5-62B7EE100BC9}" type="datetimeFigureOut">
              <a:rPr lang="en-GB"/>
              <a:pPr>
                <a:defRPr/>
              </a:pPr>
              <a:t>27/05/2026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764269D-4A8A-3493-AC4F-72C1776EC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242A223-BA4C-4130-DAE1-B74474E88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08B1-C40E-4B28-9749-5CCBEFE0142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98931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094037F-C9EA-1449-20AF-3AF555BFC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CDBE0D-B1A4-462D-9C5E-073F3D9CD501}" type="datetimeFigureOut">
              <a:rPr lang="en-GB"/>
              <a:pPr>
                <a:defRPr/>
              </a:pPr>
              <a:t>27/05/2026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8CFD3D3-CB93-7FF2-BD06-D5AE80DD6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83FDB42-6FA0-23EC-075B-91249CAC5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55A6D-7317-4E32-AA6A-925071E5B26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22229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8D01E4D-814F-5A22-A3BD-375847392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496E1E-1DFC-4515-887D-4620707BDCE9}" type="datetimeFigureOut">
              <a:rPr lang="en-GB"/>
              <a:pPr>
                <a:defRPr/>
              </a:pPr>
              <a:t>27/05/2026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91C7CB2-FB8C-11DF-39AC-10FF1CABA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E442258-690B-2430-FC11-468599AFC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A33264-05ED-4950-A428-AC7C544FA6B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76457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9FA44FA-D175-1D6E-1FE1-79D351E5E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F3203A-B712-46BD-AE4E-9F7618D835B1}" type="datetimeFigureOut">
              <a:rPr lang="en-GB"/>
              <a:pPr>
                <a:defRPr/>
              </a:pPr>
              <a:t>27/05/2026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DDA6587-6E95-602F-229D-DF18A2A33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6D177F4-653F-FC14-C109-AF0C67396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A7B3FC-5224-45CE-9D3A-DB609A8C436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00741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CAFF6F99-B812-48F6-C20D-6E570C9AFED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81D9D3DF-AB52-B15B-C4BA-D5B7311BF5E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CEB3B8-ADBE-7233-4E2C-36EA759570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1B38511-FD98-4A21-9E71-5812236C9949}" type="datetimeFigureOut">
              <a:rPr lang="en-GB"/>
              <a:pPr>
                <a:defRPr/>
              </a:pPr>
              <a:t>27/05/2026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979FE2-DB19-E133-A155-A4F368CAD7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FBEB5E-2EDF-ECE1-4770-5EE46F428E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E6EA93E-89F0-450E-9C81-ED181ADC0BD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38DA1E6-64DF-29DC-0CCC-3261DC4F1D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3704225"/>
              </p:ext>
            </p:extLst>
          </p:nvPr>
        </p:nvGraphicFramePr>
        <p:xfrm>
          <a:off x="6350" y="3913189"/>
          <a:ext cx="6851650" cy="464026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104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1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1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07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32178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Computing</a:t>
                      </a:r>
                    </a:p>
                  </a:txBody>
                  <a:tcPr marL="91441" marR="91441" marT="45741" marB="45741">
                    <a:solidFill>
                      <a:srgbClr val="FF33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Geography</a:t>
                      </a:r>
                    </a:p>
                  </a:txBody>
                  <a:tcPr marL="91441" marR="91441" marT="45741" marB="45741">
                    <a:solidFill>
                      <a:srgbClr val="FF33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RE</a:t>
                      </a:r>
                    </a:p>
                  </a:txBody>
                  <a:tcPr marL="91441" marR="91441" marT="45741" marB="45741">
                    <a:solidFill>
                      <a:srgbClr val="FF33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20785">
                <a:tc>
                  <a:txBody>
                    <a:bodyPr/>
                    <a:lstStyle/>
                    <a:p>
                      <a:pPr rtl="0" fontAlgn="base"/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 Handling – Branching Databases</a:t>
                      </a:r>
                    </a:p>
                    <a:p>
                      <a:pPr marL="171450" indent="-1714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Objects/things can be sorted based on attributes they may or may not have.</a:t>
                      </a:r>
                    </a:p>
                    <a:p>
                      <a:pPr marL="171450" indent="-1714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branching database (or data branch) is a classification tool. Classifying means sorting.</a:t>
                      </a:r>
                    </a:p>
                    <a:p>
                      <a:pPr marL="171450" indent="-1714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branching database uses yes/no questions to classify things.</a:t>
                      </a:r>
                    </a:p>
                  </a:txBody>
                  <a:tcPr marL="91441" marR="91441" marT="45741" marB="45741"/>
                </a:tc>
                <a:tc gridSpan="2"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800" b="1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Ay Up Me Duck!</a:t>
                      </a:r>
                    </a:p>
                    <a:p>
                      <a:pPr marL="171450" indent="-1714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UK counties are divided into counties which have cities, towns and villages.</a:t>
                      </a:r>
                    </a:p>
                    <a:p>
                      <a:pPr marL="171450" indent="-1714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village of Duffield is in the county of Derbyshire.</a:t>
                      </a:r>
                    </a:p>
                    <a:p>
                      <a:pPr marL="171450" indent="-1714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Maps are used to identify and locate places.</a:t>
                      </a:r>
                    </a:p>
                    <a:p>
                      <a:pPr marL="171450" indent="-1714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Maps have symbols and keys to help us identify significant places.</a:t>
                      </a:r>
                    </a:p>
                    <a:p>
                      <a:pPr marL="171450" indent="-1714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Fieldwork helps us to observe and record human and physical features.</a:t>
                      </a:r>
                    </a:p>
                    <a:p>
                      <a:pPr marL="171450" indent="-1714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Surveys can be used to gather information.</a:t>
                      </a:r>
                    </a:p>
                    <a:p>
                      <a:pPr marL="171450" indent="-1714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Routes can be followed using a map.</a:t>
                      </a:r>
                    </a:p>
                    <a:p>
                      <a:pPr marL="171450" indent="-1714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Places can be located using four figure grid references.</a:t>
                      </a:r>
                      <a:endParaRPr lang="en-US" sz="8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 marT="45741" marB="45741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8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kind of world did Jesus want?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Gospels in the Bible tell the story of the life and teaching of Jesus.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first disciples called by Jesus were fishermen. He asked them to become ‘fishers of people’.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Jesus taught believers not to judge people by what they looked like or by what others thought of them.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Jesus told the parable of the Good Samaritan to help Christians understand that we should treat others as we would like to be treated.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Christians put this idea into practice through charity work such as Christian Aid.</a:t>
                      </a:r>
                    </a:p>
                  </a:txBody>
                  <a:tcPr marL="91441" marR="91441" marT="45741" marB="45741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2178">
                <a:tc>
                  <a:txBody>
                    <a:bodyPr/>
                    <a:lstStyle/>
                    <a:p>
                      <a:pPr marL="0" lvl="0" indent="0" algn="ctr">
                        <a:buFont typeface="Arial" pitchFamily="34" charset="0"/>
                        <a:buNone/>
                      </a:pPr>
                      <a:r>
                        <a:rPr lang="en-GB" sz="1000" b="1" kern="1200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Design and Technology</a:t>
                      </a:r>
                    </a:p>
                  </a:txBody>
                  <a:tcPr marL="91441" marR="91441" marT="45741" marB="45741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RHE</a:t>
                      </a:r>
                    </a:p>
                  </a:txBody>
                  <a:tcPr marL="91441" marR="91441" marT="45741" marB="45741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GB" sz="10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Music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 marL="91441" marR="91441" marT="45741" marB="45741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German</a:t>
                      </a:r>
                    </a:p>
                  </a:txBody>
                  <a:tcPr marL="91441" marR="91441" marT="45741" marB="45741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PE</a:t>
                      </a:r>
                    </a:p>
                  </a:txBody>
                  <a:tcPr marL="91441" marR="91441" marT="45741" marB="45741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31712"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800" b="1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Calibri"/>
                        </a:rPr>
                        <a:t>Electrical Systems: Torches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Calibri"/>
                        </a:rPr>
                        <a:t>A battery contains stored electricity and can be used to power products.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Calibri"/>
                        </a:rPr>
                        <a:t>The purpose of a torch is to give directional light.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Calibri"/>
                        </a:rPr>
                        <a:t>A target audience is a design for a person based on their profile.</a:t>
                      </a:r>
                    </a:p>
                  </a:txBody>
                  <a:tcPr marL="91441" marR="91441" marT="45741" marB="45741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US" sz="800" b="1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Economic Wellbeing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How people pay for things.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Budgeting.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Spending money.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Careers.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US" sz="800" b="1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Zones of Regulation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US" sz="800" b="1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Transition to Year 4</a:t>
                      </a:r>
                    </a:p>
                  </a:txBody>
                  <a:tcPr marL="91441" marR="91441" marT="45741" marB="45741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8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Tradition instruments and improvisation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800" b="1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8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 Derby Cathedral Music in Schools Programme</a:t>
                      </a:r>
                    </a:p>
                  </a:txBody>
                  <a:tcPr marL="91441" marR="91441" marT="45741" marB="45741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800" b="1" baseline="0" dirty="0"/>
                        <a:t>Names and Feelings</a:t>
                      </a:r>
                    </a:p>
                  </a:txBody>
                  <a:tcPr marL="91441" marR="91441" marT="45741" marB="45741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GB" sz="800" b="1" dirty="0"/>
                        <a:t>Striking and Fielding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800" b="1" dirty="0"/>
                    </a:p>
                  </a:txBody>
                  <a:tcPr marL="91441" marR="91441" marT="45741" marB="45741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3" name="Rectangle 22">
            <a:extLst>
              <a:ext uri="{FF2B5EF4-FFF2-40B4-BE49-F238E27FC236}">
                <a16:creationId xmlns:a16="http://schemas.microsoft.com/office/drawing/2014/main" id="{F6996979-F9DB-2A10-6456-9C1FB212E2E2}"/>
              </a:ext>
            </a:extLst>
          </p:cNvPr>
          <p:cNvSpPr/>
          <p:nvPr/>
        </p:nvSpPr>
        <p:spPr bwMode="auto">
          <a:xfrm>
            <a:off x="0" y="0"/>
            <a:ext cx="1268413" cy="1473200"/>
          </a:xfrm>
          <a:prstGeom prst="rect">
            <a:avLst/>
          </a:prstGeom>
          <a:solidFill>
            <a:srgbClr val="FFFF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26DF8F3B-CA95-17FA-0F5F-BEF56A1100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7640442"/>
              </p:ext>
            </p:extLst>
          </p:nvPr>
        </p:nvGraphicFramePr>
        <p:xfrm>
          <a:off x="1125538" y="4763"/>
          <a:ext cx="4606925" cy="149383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83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98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34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4380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William Gilbert Endowed Church of England Primary School</a:t>
                      </a:r>
                      <a:endParaRPr lang="en-GB" sz="1200" i="1" dirty="0"/>
                    </a:p>
                  </a:txBody>
                  <a:tcPr marL="91393" marR="91393" marT="45737" marB="45737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349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u="sng" dirty="0"/>
                        <a:t>Curriculum Overview For Parents</a:t>
                      </a:r>
                    </a:p>
                  </a:txBody>
                  <a:tcPr marL="91393" marR="91393" marT="45737" marB="45737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80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            Term –</a:t>
                      </a:r>
                      <a:r>
                        <a:rPr lang="en-GB" sz="1200" b="0" baseline="0" dirty="0">
                          <a:solidFill>
                            <a:schemeClr val="tx1"/>
                          </a:solidFill>
                        </a:rPr>
                        <a:t> Summer 2 2026</a:t>
                      </a:r>
                      <a:endParaRPr lang="en-GB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L="91393" marR="91393" marT="45737" marB="45737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Year: </a:t>
                      </a:r>
                      <a:r>
                        <a:rPr lang="en-GB" sz="1200" baseline="0" dirty="0"/>
                        <a:t>3</a:t>
                      </a:r>
                      <a:endParaRPr lang="en-GB" sz="1200" dirty="0"/>
                    </a:p>
                  </a:txBody>
                  <a:tcPr marL="91393" marR="91393" marT="45737" marB="4573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349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dirty="0"/>
                        <a:t>Theme: Ay Up Me Duck!</a:t>
                      </a:r>
                      <a:endParaRPr lang="en-GB" sz="1600" b="1" i="1" dirty="0"/>
                    </a:p>
                  </a:txBody>
                  <a:tcPr marL="91393" marR="91393" marT="45737" marB="45737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8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Class: Year</a:t>
                      </a:r>
                      <a:r>
                        <a:rPr lang="en-GB" sz="1200" baseline="0" dirty="0"/>
                        <a:t> 3</a:t>
                      </a:r>
                      <a:endParaRPr lang="en-GB" sz="1200" dirty="0"/>
                    </a:p>
                  </a:txBody>
                  <a:tcPr marL="91393" marR="91393" marT="45737" marB="45737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Miss Pearce</a:t>
                      </a:r>
                    </a:p>
                  </a:txBody>
                  <a:tcPr marL="91393" marR="91393" marT="45737" marB="45737"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087" name="TextBox 31">
            <a:extLst>
              <a:ext uri="{FF2B5EF4-FFF2-40B4-BE49-F238E27FC236}">
                <a16:creationId xmlns:a16="http://schemas.microsoft.com/office/drawing/2014/main" id="{A54F7020-0058-C46A-F9D5-CD488BC199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175"/>
            <a:ext cx="1268413" cy="1538288"/>
          </a:xfrm>
          <a:prstGeom prst="rect">
            <a:avLst/>
          </a:prstGeom>
          <a:solidFill>
            <a:srgbClr val="FF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100" b="1" dirty="0">
                <a:solidFill>
                  <a:schemeClr val="bg1"/>
                </a:solidFill>
                <a:latin typeface="Arial" panose="020B0604020202020204" pitchFamily="34" charset="0"/>
              </a:rPr>
              <a:t>Curriculum Overview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GB" altLang="en-US" sz="1100" b="1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GB" altLang="en-US" sz="800" b="1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GB" altLang="en-US" sz="1100" b="1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GB" altLang="en-US" sz="1100" b="1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GB" altLang="en-US" sz="1100" b="1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100" b="1" dirty="0">
                <a:solidFill>
                  <a:schemeClr val="bg1"/>
                </a:solidFill>
                <a:latin typeface="Arial" panose="020B0604020202020204" pitchFamily="34" charset="0"/>
              </a:rPr>
              <a:t>Term: Summer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800" b="1" dirty="0">
                <a:solidFill>
                  <a:schemeClr val="bg1"/>
                </a:solidFill>
                <a:latin typeface="Arial" panose="020B0604020202020204" pitchFamily="34" charset="0"/>
              </a:rPr>
              <a:t>Class: Year 3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9599047-6DED-A8CC-B75B-A1FA9DBB7BED}"/>
              </a:ext>
            </a:extLst>
          </p:cNvPr>
          <p:cNvSpPr/>
          <p:nvPr/>
        </p:nvSpPr>
        <p:spPr bwMode="auto">
          <a:xfrm>
            <a:off x="5588000" y="3175"/>
            <a:ext cx="1268413" cy="1473200"/>
          </a:xfrm>
          <a:prstGeom prst="rect">
            <a:avLst/>
          </a:prstGeom>
          <a:solidFill>
            <a:srgbClr val="FFFF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089" name="TextBox 31">
            <a:extLst>
              <a:ext uri="{FF2B5EF4-FFF2-40B4-BE49-F238E27FC236}">
                <a16:creationId xmlns:a16="http://schemas.microsoft.com/office/drawing/2014/main" id="{D011FC9C-5BB2-70CF-AE2F-BB3F01F08C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8000" y="3175"/>
            <a:ext cx="1268413" cy="1569660"/>
          </a:xfrm>
          <a:prstGeom prst="rect">
            <a:avLst/>
          </a:prstGeom>
          <a:solidFill>
            <a:srgbClr val="FF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100" b="1" dirty="0">
                <a:solidFill>
                  <a:schemeClr val="bg1"/>
                </a:solidFill>
                <a:latin typeface="Arial" panose="020B0604020202020204" pitchFamily="34" charset="0"/>
              </a:rPr>
              <a:t>Curriculum Overview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GB" altLang="en-US" sz="1100" b="1" dirty="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GB" altLang="en-US" sz="800" b="1" dirty="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GB" altLang="en-US" sz="1100" b="1" dirty="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GB" altLang="en-US" sz="1100" b="1" dirty="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GB" altLang="en-US" sz="1100" b="1" dirty="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100" b="1" dirty="0">
                <a:solidFill>
                  <a:schemeClr val="bg1"/>
                </a:solidFill>
                <a:latin typeface="Arial" panose="020B0604020202020204" pitchFamily="34" charset="0"/>
              </a:rPr>
              <a:t>Term: Summer </a:t>
            </a:r>
            <a:r>
              <a:rPr lang="en-GB" altLang="en-US" sz="800" b="1" dirty="0">
                <a:solidFill>
                  <a:schemeClr val="bg1"/>
                </a:solidFill>
                <a:latin typeface="Arial" panose="020B0604020202020204" pitchFamily="34" charset="0"/>
              </a:rPr>
              <a:t>Class: Year 3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10B3F191-F040-610F-FA2D-89E4687B4C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941196"/>
              </p:ext>
            </p:extLst>
          </p:nvPr>
        </p:nvGraphicFramePr>
        <p:xfrm>
          <a:off x="7938" y="1504950"/>
          <a:ext cx="6848474" cy="24082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449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590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443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3761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English</a:t>
                      </a:r>
                    </a:p>
                  </a:txBody>
                  <a:tcPr marT="45661" marB="45661"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Mathematics</a:t>
                      </a:r>
                    </a:p>
                  </a:txBody>
                  <a:tcPr marT="45661" marB="45661"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Science</a:t>
                      </a:r>
                    </a:p>
                  </a:txBody>
                  <a:tcPr marT="45661" marB="45661">
                    <a:solidFill>
                      <a:srgbClr val="FF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4477">
                <a:tc>
                  <a:txBody>
                    <a:bodyPr/>
                    <a:lstStyle/>
                    <a:p>
                      <a:pPr marL="0" lvl="0" indent="0">
                        <a:buFont typeface="Arial" pitchFamily="34" charset="0"/>
                        <a:buNone/>
                      </a:pPr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Class text: The Chocolate Tree by Linda Lowery</a:t>
                      </a: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Writing</a:t>
                      </a:r>
                    </a:p>
                    <a:p>
                      <a:pPr marL="171450" lvl="0" indent="-171450">
                        <a:buFont typeface="Arial" pitchFamily="34" charset="0"/>
                        <a:buChar char="•"/>
                      </a:pPr>
                      <a:r>
                        <a:rPr lang="en-GB" sz="800" kern="1200" baseline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Write a diary entry to show the sequence of events for King Kukulkan or the Night Jaguar.</a:t>
                      </a:r>
                    </a:p>
                    <a:p>
                      <a:pPr marL="171450" lvl="0" indent="-171450">
                        <a:buFont typeface="Arial" pitchFamily="34" charset="0"/>
                        <a:buChar char="•"/>
                      </a:pPr>
                      <a:r>
                        <a:rPr lang="en-GB" sz="800" kern="1200" baseline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Write descriptively using similes and causal conjunctions. </a:t>
                      </a:r>
                    </a:p>
                    <a:p>
                      <a:pPr marL="171450" lvl="0" indent="-171450">
                        <a:buFont typeface="Arial" pitchFamily="34" charset="0"/>
                        <a:buChar char="•"/>
                      </a:pPr>
                      <a:r>
                        <a:rPr lang="en-GB" sz="800" kern="1200" baseline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Write a book review.</a:t>
                      </a: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r>
                        <a:rPr lang="en-GB" sz="800" b="1" kern="1200" baseline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Reading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Identify language features from fiction and non-fiction and explain their function and how they help the reader gain information.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kern="1200" baseline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Discuss the plot, setting, themes in a wide range of age-appropriate books, retelling some of these orally.</a:t>
                      </a:r>
                      <a:endParaRPr lang="en-GB" sz="800" kern="1200" baseline="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r>
                        <a:rPr lang="en-GB" sz="800" b="1" kern="1200" baseline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Grammar</a:t>
                      </a:r>
                      <a:r>
                        <a:rPr lang="en-GB" sz="800" kern="1200" baseline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71450" lvl="0" indent="-171450">
                        <a:buFont typeface="Arial" pitchFamily="34" charset="0"/>
                        <a:buChar char="•"/>
                      </a:pPr>
                      <a:r>
                        <a:rPr lang="en-GB" sz="800" kern="1200" baseline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Inverted commas for direct speech.</a:t>
                      </a:r>
                    </a:p>
                    <a:p>
                      <a:pPr marL="171450" marR="0" lvl="0" indent="-1714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Adverbs, conjunctions and prepositions of cause – meanings and examples.</a:t>
                      </a: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Apostrophes for possession and contraction.</a:t>
                      </a:r>
                    </a:p>
                  </a:txBody>
                  <a:tcPr marT="45661" marB="45661"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800" b="1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Time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Learn about hours, days, months and years.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Estimate times.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Tell the time to the nearest minute.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Calculate time problems.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800" b="1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Angles and Properties of Shape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Learn about turns.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Learn what a right angle is.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Understand and draw parallel and perpendicular lines.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Identify and draw vertical and horizontal lines.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Recognise and describe right angles and parallel and perpendicular lines in 2D shapes.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Recognise and describe 3D shapes.</a:t>
                      </a:r>
                    </a:p>
                  </a:txBody>
                  <a:tcPr marT="45661" marB="45661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800" b="1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800" b="1" dirty="0"/>
                        <a:t>Light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rgbClr val="000000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</a:rPr>
                        <a:t>Light is needed to see things and dark is the absence of light.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rgbClr val="000000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</a:rPr>
                        <a:t>Light is reflected from surfaces.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rgbClr val="000000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</a:rPr>
                        <a:t>Light from the sun can be dangerous and there are ways to protect our eyes.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rgbClr val="000000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</a:rPr>
                        <a:t>Shadows are formed when light from a light source is blocked by an opaque object.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rgbClr val="000000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</a:rPr>
                        <a:t>The size of shadows can change due to different factors.</a:t>
                      </a:r>
                      <a:endParaRPr lang="en-GB" sz="800" b="0" i="0" u="none" strike="noStrike" noProof="0" dirty="0">
                        <a:solidFill>
                          <a:srgbClr val="000000"/>
                        </a:solidFill>
                        <a:highlight>
                          <a:srgbClr val="C6C6C6"/>
                        </a:highlight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9C36471A-E4EB-023B-9622-356F73DD739F}"/>
              </a:ext>
            </a:extLst>
          </p:cNvPr>
          <p:cNvGraphicFramePr>
            <a:graphicFrameLocks noGrp="1"/>
          </p:cNvGraphicFramePr>
          <p:nvPr/>
        </p:nvGraphicFramePr>
        <p:xfrm>
          <a:off x="7938" y="8316913"/>
          <a:ext cx="6850062" cy="8525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50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3859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</a:rPr>
                        <a:t>Things to look for and do at home:</a:t>
                      </a:r>
                    </a:p>
                  </a:txBody>
                  <a:tcPr marL="91427" marR="91427" marT="45498" marB="45498">
                    <a:solidFill>
                      <a:srgbClr val="FF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8628"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Reading </a:t>
                      </a:r>
                      <a:r>
                        <a:rPr lang="en-GB" sz="8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with an adult multiple times at home – </a:t>
                      </a:r>
                      <a:r>
                        <a:rPr lang="en-GB" sz="8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asking questions and discussing what has been read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Maths homework </a:t>
                      </a:r>
                      <a:r>
                        <a:rPr lang="en-GB" sz="8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 3 blue gems on </a:t>
                      </a:r>
                      <a:r>
                        <a:rPr lang="en-GB" sz="8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Maths Whizz </a:t>
                      </a:r>
                      <a:r>
                        <a:rPr lang="en-GB" sz="8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every week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New spellings</a:t>
                      </a:r>
                      <a:r>
                        <a:rPr lang="en-GB" sz="8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are set each Tuesday to practice for spelling </a:t>
                      </a:r>
                      <a:r>
                        <a:rPr lang="en-GB" sz="8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tests every Tuesday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Reading homework </a:t>
                      </a:r>
                      <a:r>
                        <a:rPr lang="en-GB" sz="8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 set every </a:t>
                      </a:r>
                      <a:r>
                        <a:rPr lang="en-GB" sz="8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Thursday </a:t>
                      </a:r>
                      <a:r>
                        <a:rPr lang="en-GB" sz="8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lang="en-GB" sz="8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due for the following Thursday</a:t>
                      </a:r>
                      <a:endParaRPr lang="en-GB" sz="8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27" marR="91427" marT="45498" marB="4549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6" name="Picture 2" descr="Map Clip Art Images - Free Download on Freepik">
            <a:extLst>
              <a:ext uri="{FF2B5EF4-FFF2-40B4-BE49-F238E27FC236}">
                <a16:creationId xmlns:a16="http://schemas.microsoft.com/office/drawing/2014/main" id="{4F424519-0ECA-79BE-6080-CB320E39E3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082" y="252954"/>
            <a:ext cx="997455" cy="997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Map Clip Art Images - Free Download on Freepik">
            <a:extLst>
              <a:ext uri="{FF2B5EF4-FFF2-40B4-BE49-F238E27FC236}">
                <a16:creationId xmlns:a16="http://schemas.microsoft.com/office/drawing/2014/main" id="{6A588F52-4A42-7F82-D8D9-3B56D43FC5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3478" y="289277"/>
            <a:ext cx="997455" cy="997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2f1d325-4cb6-4428-8030-8c133dba3385">
      <Terms xmlns="http://schemas.microsoft.com/office/infopath/2007/PartnerControls"/>
    </lcf76f155ced4ddcb4097134ff3c332f>
    <TaxCatchAll xmlns="9c028657-b331-4746-bff2-5c6ab46ed246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568C9F5823BC844A011B3CDF13D093B" ma:contentTypeVersion="12" ma:contentTypeDescription="Create a new document." ma:contentTypeScope="" ma:versionID="de4394ede43c1ba32d46f297c48d1a44">
  <xsd:schema xmlns:xsd="http://www.w3.org/2001/XMLSchema" xmlns:xs="http://www.w3.org/2001/XMLSchema" xmlns:p="http://schemas.microsoft.com/office/2006/metadata/properties" xmlns:ns2="b2f1d325-4cb6-4428-8030-8c133dba3385" xmlns:ns3="9c028657-b331-4746-bff2-5c6ab46ed246" targetNamespace="http://schemas.microsoft.com/office/2006/metadata/properties" ma:root="true" ma:fieldsID="d10201b180e32b77f896674183255a45" ns2:_="" ns3:_="">
    <xsd:import namespace="b2f1d325-4cb6-4428-8030-8c133dba3385"/>
    <xsd:import namespace="9c028657-b331-4746-bff2-5c6ab46ed24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f1d325-4cb6-4428-8030-8c133dba33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6b5a9e40-5c8f-4e4e-b4e1-dae2113df39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028657-b331-4746-bff2-5c6ab46ed246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789a7909-3b7f-4065-b879-c80572402a64}" ma:internalName="TaxCatchAll" ma:showField="CatchAllData" ma:web="9c028657-b331-4746-bff2-5c6ab46ed24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CE2A153-30D7-4E4B-A7F0-5E6E71E49465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C671D91-846C-4F55-84FF-EB3BE549530E}"/>
</file>

<file path=customXml/itemProps3.xml><?xml version="1.0" encoding="utf-8"?>
<ds:datastoreItem xmlns:ds="http://schemas.openxmlformats.org/officeDocument/2006/customXml" ds:itemID="{28998DE8-44A9-4E36-AE1E-07EC895A422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3587</TotalTime>
  <Words>700</Words>
  <Application>Microsoft Office PowerPoint</Application>
  <PresentationFormat>On-screen Show (4:3)</PresentationFormat>
  <Paragraphs>104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Ali</dc:creator>
  <cp:lastModifiedBy>Emily Pearce</cp:lastModifiedBy>
  <cp:revision>466</cp:revision>
  <cp:lastPrinted>2016-01-22T11:06:40Z</cp:lastPrinted>
  <dcterms:created xsi:type="dcterms:W3CDTF">2015-04-28T21:00:47Z</dcterms:created>
  <dcterms:modified xsi:type="dcterms:W3CDTF">2026-05-27T11:05:29Z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0x0101004568C9F5823BC844A011B3CDF13D093B</vt:lpwstr>
  </property>
</Properties>
</file>