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7" r:id="rId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99"/>
    <a:srgbClr val="CFD5EA"/>
    <a:srgbClr val="E200E2"/>
    <a:srgbClr val="00B050"/>
    <a:srgbClr val="33CCCB"/>
    <a:srgbClr val="2FA2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0200211-F76B-A874-C056-09657069FEF1}" v="5" dt="2026-01-30T09:39:17.4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62"/>
    <p:restoredTop sz="94632"/>
  </p:normalViewPr>
  <p:slideViewPr>
    <p:cSldViewPr snapToGrid="0" snapToObjects="1">
      <p:cViewPr>
        <p:scale>
          <a:sx n="100" d="100"/>
          <a:sy n="100" d="100"/>
        </p:scale>
        <p:origin x="888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60200211-F76B-A874-C056-09657069FEF1}"/>
    <pc:docChg chg="modSld">
      <pc:chgData name="" userId="" providerId="" clId="Web-{60200211-F76B-A874-C056-09657069FEF1}" dt="2026-01-30T09:39:10.516" v="1" actId="20577"/>
      <pc:docMkLst>
        <pc:docMk/>
      </pc:docMkLst>
      <pc:sldChg chg="modSp">
        <pc:chgData name="" userId="" providerId="" clId="Web-{60200211-F76B-A874-C056-09657069FEF1}" dt="2026-01-30T09:39:10.516" v="1" actId="20577"/>
        <pc:sldMkLst>
          <pc:docMk/>
          <pc:sldMk cId="3535548492" sldId="257"/>
        </pc:sldMkLst>
        <pc:spChg chg="mod">
          <ac:chgData name="" userId="" providerId="" clId="Web-{60200211-F76B-A874-C056-09657069FEF1}" dt="2026-01-30T09:39:10.516" v="1" actId="20577"/>
          <ac:spMkLst>
            <pc:docMk/>
            <pc:sldMk cId="3535548492" sldId="257"/>
            <ac:spMk id="4" creationId="{56F7B741-E7C4-FF4F-9B37-86E243B3DAC7}"/>
          </ac:spMkLst>
        </pc:spChg>
      </pc:sldChg>
    </pc:docChg>
  </pc:docChgLst>
  <pc:docChgLst>
    <pc:chgData name="Rebecca SMALLSHAW" userId="S::rebecca.smallshaw@kingsteigntonschool.org.uk::62ea15f9-7e79-471f-9639-4da35402b4db" providerId="AD" clId="Web-{60200211-F76B-A874-C056-09657069FEF1}"/>
    <pc:docChg chg="modSld">
      <pc:chgData name="Rebecca SMALLSHAW" userId="S::rebecca.smallshaw@kingsteigntonschool.org.uk::62ea15f9-7e79-471f-9639-4da35402b4db" providerId="AD" clId="Web-{60200211-F76B-A874-C056-09657069FEF1}" dt="2026-01-30T09:39:16.969" v="1" actId="20577"/>
      <pc:docMkLst>
        <pc:docMk/>
      </pc:docMkLst>
      <pc:sldChg chg="modSp">
        <pc:chgData name="Rebecca SMALLSHAW" userId="S::rebecca.smallshaw@kingsteigntonschool.org.uk::62ea15f9-7e79-471f-9639-4da35402b4db" providerId="AD" clId="Web-{60200211-F76B-A874-C056-09657069FEF1}" dt="2026-01-30T09:39:16.969" v="1" actId="20577"/>
        <pc:sldMkLst>
          <pc:docMk/>
          <pc:sldMk cId="3535548492" sldId="257"/>
        </pc:sldMkLst>
        <pc:spChg chg="mod">
          <ac:chgData name="Rebecca SMALLSHAW" userId="S::rebecca.smallshaw@kingsteigntonschool.org.uk::62ea15f9-7e79-471f-9639-4da35402b4db" providerId="AD" clId="Web-{60200211-F76B-A874-C056-09657069FEF1}" dt="2026-01-30T09:39:16.969" v="1" actId="20577"/>
          <ac:spMkLst>
            <pc:docMk/>
            <pc:sldMk cId="3535548492" sldId="257"/>
            <ac:spMk id="4" creationId="{56F7B741-E7C4-FF4F-9B37-86E243B3DAC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935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9467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719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8624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440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1850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4275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2243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2454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545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6330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A00B35-C84F-0E4D-8DBF-872E66F5C97E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826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56F7B741-E7C4-FF4F-9B37-86E243B3DAC7}"/>
              </a:ext>
            </a:extLst>
          </p:cNvPr>
          <p:cNvSpPr/>
          <p:nvPr/>
        </p:nvSpPr>
        <p:spPr>
          <a:xfrm>
            <a:off x="3329126" y="71021"/>
            <a:ext cx="3604334" cy="816746"/>
          </a:xfrm>
          <a:prstGeom prst="roundRect">
            <a:avLst>
              <a:gd name="adj" fmla="val 0"/>
            </a:avLst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500" b="1" dirty="0">
                <a:solidFill>
                  <a:schemeClr val="bg1"/>
                </a:solidFill>
                <a:latin typeface="Comic Sans MS"/>
              </a:rPr>
              <a:t>Art: Summer Term </a:t>
            </a:r>
          </a:p>
          <a:p>
            <a:pPr algn="ctr"/>
            <a:r>
              <a:rPr lang="en-GB" sz="1600" b="1" dirty="0">
                <a:solidFill>
                  <a:schemeClr val="bg1"/>
                </a:solidFill>
                <a:latin typeface="Comic Sans MS"/>
                <a:cs typeface="Times New Roman"/>
              </a:rPr>
              <a:t>Exploring the World through </a:t>
            </a:r>
          </a:p>
          <a:p>
            <a:pPr algn="ctr"/>
            <a:r>
              <a:rPr lang="en-GB" sz="1600" b="1" dirty="0">
                <a:solidFill>
                  <a:schemeClr val="bg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Monoprint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BBBBDA32-63C6-B04E-9408-14FF1278A3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6071607"/>
              </p:ext>
            </p:extLst>
          </p:nvPr>
        </p:nvGraphicFramePr>
        <p:xfrm>
          <a:off x="152400" y="88444"/>
          <a:ext cx="3088606" cy="62557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2001">
                  <a:extLst>
                    <a:ext uri="{9D8B030D-6E8A-4147-A177-3AD203B41FA5}">
                      <a16:colId xmlns:a16="http://schemas.microsoft.com/office/drawing/2014/main" val="2519945507"/>
                    </a:ext>
                  </a:extLst>
                </a:gridCol>
                <a:gridCol w="2036605">
                  <a:extLst>
                    <a:ext uri="{9D8B030D-6E8A-4147-A177-3AD203B41FA5}">
                      <a16:colId xmlns:a16="http://schemas.microsoft.com/office/drawing/2014/main" val="3895209344"/>
                    </a:ext>
                  </a:extLst>
                </a:gridCol>
              </a:tblGrid>
              <a:tr h="386391">
                <a:tc gridSpan="2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Comic Sans MS"/>
                        </a:rPr>
                        <a:t>Key Vocabulary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9910194"/>
                  </a:ext>
                </a:extLst>
              </a:tr>
              <a:tr h="24336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Comic Sans MS" panose="030F0702030302020204" pitchFamily="66" charset="0"/>
                        </a:rPr>
                        <a:t>Key Word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Comic Sans MS" panose="030F0702030302020204" pitchFamily="66" charset="0"/>
                        </a:rPr>
                        <a:t>Definition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7522093"/>
                  </a:ext>
                </a:extLst>
              </a:tr>
              <a:tr h="24336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Comic Sans MS" panose="030F0702030302020204" pitchFamily="66" charset="0"/>
                        </a:rPr>
                        <a:t>close looking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latin typeface="Comic Sans MS" panose="030F0702030302020204" pitchFamily="66" charset="0"/>
                        </a:rPr>
                        <a:t>Looking carefully at detail.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1929711"/>
                  </a:ext>
                </a:extLst>
              </a:tr>
              <a:tr h="24336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Comic Sans MS" panose="030F0702030302020204" pitchFamily="66" charset="0"/>
                        </a:rPr>
                        <a:t>mark making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latin typeface="Comic Sans MS" panose="030F0702030302020204" pitchFamily="66" charset="0"/>
                        </a:rPr>
                        <a:t>To create patterns, lines and shapes.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9221"/>
                  </a:ext>
                </a:extLst>
              </a:tr>
              <a:tr h="24336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Comic Sans MS" panose="030F0702030302020204" pitchFamily="66" charset="0"/>
                        </a:rPr>
                        <a:t>experiment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latin typeface="Comic Sans MS" panose="030F0702030302020204" pitchFamily="66" charset="0"/>
                        </a:rPr>
                        <a:t>To test something out.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1571811"/>
                  </a:ext>
                </a:extLst>
              </a:tr>
              <a:tr h="24336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Comic Sans MS" panose="030F0702030302020204" pitchFamily="66" charset="0"/>
                        </a:rPr>
                        <a:t>represent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latin typeface="Comic Sans MS" panose="030F0702030302020204" pitchFamily="66" charset="0"/>
                        </a:rPr>
                        <a:t>To show the likeness of something.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1284640"/>
                  </a:ext>
                </a:extLst>
              </a:tr>
              <a:tr h="24336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Comic Sans MS" panose="030F0702030302020204" pitchFamily="66" charset="0"/>
                        </a:rPr>
                        <a:t>life size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latin typeface="Comic Sans MS" panose="030F0702030302020204" pitchFamily="66" charset="0"/>
                        </a:rPr>
                        <a:t>The same size as the object.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502973"/>
                  </a:ext>
                </a:extLst>
              </a:tr>
              <a:tr h="24336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Comic Sans MS" panose="030F0702030302020204" pitchFamily="66" charset="0"/>
                        </a:rPr>
                        <a:t>scale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latin typeface="Comic Sans MS" panose="030F0702030302020204" pitchFamily="66" charset="0"/>
                        </a:rPr>
                        <a:t>The physical size of objects.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2827112"/>
                  </a:ext>
                </a:extLst>
              </a:tr>
              <a:tr h="24336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Comic Sans MS" panose="030F0702030302020204" pitchFamily="66" charset="0"/>
                        </a:rPr>
                        <a:t>form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b="0" dirty="0">
                          <a:latin typeface="Comic Sans MS" panose="030F0702030302020204" pitchFamily="66" charset="0"/>
                        </a:rPr>
                        <a:t>3D objects.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5600696"/>
                  </a:ext>
                </a:extLst>
              </a:tr>
              <a:tr h="24336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Comic Sans MS" panose="030F0702030302020204" pitchFamily="66" charset="0"/>
                        </a:rPr>
                        <a:t>shadow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b="0" dirty="0">
                          <a:latin typeface="Comic Sans MS" panose="030F0702030302020204" pitchFamily="66" charset="0"/>
                        </a:rPr>
                        <a:t>The dark side of an object not facing the light.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8602214"/>
                  </a:ext>
                </a:extLst>
              </a:tr>
              <a:tr h="24336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Comic Sans MS" panose="030F0702030302020204" pitchFamily="66" charset="0"/>
                        </a:rPr>
                        <a:t>feedback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b="0" dirty="0">
                          <a:latin typeface="Comic Sans MS" panose="030F0702030302020204" pitchFamily="66" charset="0"/>
                        </a:rPr>
                        <a:t>What someone has done well and could improve.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7632266"/>
                  </a:ext>
                </a:extLst>
              </a:tr>
              <a:tr h="24336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Comic Sans MS" panose="030F0702030302020204" pitchFamily="66" charset="0"/>
                        </a:rPr>
                        <a:t>respond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b="0" dirty="0">
                          <a:latin typeface="Comic Sans MS" panose="030F0702030302020204" pitchFamily="66" charset="0"/>
                        </a:rPr>
                        <a:t>Describing what we see.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2122122"/>
                  </a:ext>
                </a:extLst>
              </a:tr>
              <a:tr h="24336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Comic Sans MS" panose="030F0702030302020204" pitchFamily="66" charset="0"/>
                        </a:rPr>
                        <a:t>monoprint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b="0" dirty="0">
                          <a:latin typeface="Comic Sans MS" panose="030F0702030302020204" pitchFamily="66" charset="0"/>
                        </a:rPr>
                        <a:t>A print which can only be made once.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8846130"/>
                  </a:ext>
                </a:extLst>
              </a:tr>
              <a:tr h="24336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Comic Sans MS" panose="030F0702030302020204" pitchFamily="66" charset="0"/>
                        </a:rPr>
                        <a:t>monotype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b="0" dirty="0">
                          <a:latin typeface="Comic Sans MS" panose="030F0702030302020204" pitchFamily="66" charset="0"/>
                        </a:rPr>
                        <a:t>A single print taken from a painting.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0069736"/>
                  </a:ext>
                </a:extLst>
              </a:tr>
              <a:tr h="24336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Comic Sans MS" panose="030F0702030302020204" pitchFamily="66" charset="0"/>
                        </a:rPr>
                        <a:t>carbon paper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b="0" dirty="0">
                          <a:latin typeface="Comic Sans MS" panose="030F0702030302020204" pitchFamily="66" charset="0"/>
                        </a:rPr>
                        <a:t>A thin paper coated in ink.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9139018"/>
                  </a:ext>
                </a:extLst>
              </a:tr>
              <a:tr h="24336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Comic Sans MS" panose="030F0702030302020204" pitchFamily="66" charset="0"/>
                        </a:rPr>
                        <a:t>image 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b="0" dirty="0">
                          <a:latin typeface="Comic Sans MS" panose="030F0702030302020204" pitchFamily="66" charset="0"/>
                        </a:rPr>
                        <a:t>A picture </a:t>
                      </a:r>
                      <a:r>
                        <a:rPr lang="en-GB" sz="1200" b="0">
                          <a:latin typeface="Comic Sans MS" panose="030F0702030302020204" pitchFamily="66" charset="0"/>
                        </a:rPr>
                        <a:t>of something. </a:t>
                      </a:r>
                      <a:endParaRPr lang="en-GB" sz="1200" b="0" dirty="0">
                        <a:latin typeface="Comic Sans MS" panose="030F0702030302020204" pitchFamily="66" charset="0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2301075"/>
                  </a:ext>
                </a:extLst>
              </a:tr>
            </a:tbl>
          </a:graphicData>
        </a:graphic>
      </p:graphicFrame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21698D1E-7B5B-A14D-8F95-13D5270ECE87}"/>
              </a:ext>
            </a:extLst>
          </p:cNvPr>
          <p:cNvSpPr/>
          <p:nvPr/>
        </p:nvSpPr>
        <p:spPr>
          <a:xfrm>
            <a:off x="3329126" y="991695"/>
            <a:ext cx="3604334" cy="5622169"/>
          </a:xfrm>
          <a:prstGeom prst="roundRect">
            <a:avLst>
              <a:gd name="adj" fmla="val 0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63" dirty="0">
              <a:latin typeface="Sassoon Primary" pitchFamily="50" charset="0"/>
            </a:endParaRP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28773529-A8C8-E644-96E9-434F63E3AA95}"/>
              </a:ext>
            </a:extLst>
          </p:cNvPr>
          <p:cNvSpPr/>
          <p:nvPr/>
        </p:nvSpPr>
        <p:spPr>
          <a:xfrm>
            <a:off x="7011097" y="88443"/>
            <a:ext cx="2826489" cy="417584"/>
          </a:xfrm>
          <a:prstGeom prst="roundRect">
            <a:avLst>
              <a:gd name="adj" fmla="val 0"/>
            </a:avLst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600" b="1" dirty="0">
                <a:latin typeface="Comic Sans MS"/>
              </a:rPr>
              <a:t>Learning Sequence </a:t>
            </a:r>
            <a:endParaRPr lang="en-GB" sz="1625" b="1" dirty="0">
              <a:latin typeface="Sassoon Primary" pitchFamily="50" charset="0"/>
            </a:endParaRPr>
          </a:p>
        </p:txBody>
      </p:sp>
      <p:sp>
        <p:nvSpPr>
          <p:cNvPr id="2" name="Arrow: Chevron 1">
            <a:extLst>
              <a:ext uri="{FF2B5EF4-FFF2-40B4-BE49-F238E27FC236}">
                <a16:creationId xmlns:a16="http://schemas.microsoft.com/office/drawing/2014/main" id="{048BEA37-8E27-4D28-AA02-9D99119637FD}"/>
              </a:ext>
            </a:extLst>
          </p:cNvPr>
          <p:cNvSpPr/>
          <p:nvPr/>
        </p:nvSpPr>
        <p:spPr>
          <a:xfrm rot="5400000">
            <a:off x="6709950" y="1934682"/>
            <a:ext cx="1159304" cy="536708"/>
          </a:xfrm>
          <a:prstGeom prst="chevron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solidFill>
                <a:schemeClr val="tx1"/>
              </a:solidFill>
              <a:latin typeface="Sassoon Primary" pitchFamily="50" charset="0"/>
            </a:endParaRPr>
          </a:p>
        </p:txBody>
      </p:sp>
      <p:sp>
        <p:nvSpPr>
          <p:cNvPr id="14" name="Arrow: Chevron 13">
            <a:extLst>
              <a:ext uri="{FF2B5EF4-FFF2-40B4-BE49-F238E27FC236}">
                <a16:creationId xmlns:a16="http://schemas.microsoft.com/office/drawing/2014/main" id="{94AEA13C-E136-411D-90E1-FA08CC96FC84}"/>
              </a:ext>
            </a:extLst>
          </p:cNvPr>
          <p:cNvSpPr/>
          <p:nvPr/>
        </p:nvSpPr>
        <p:spPr>
          <a:xfrm rot="5400000">
            <a:off x="6709950" y="2929133"/>
            <a:ext cx="1159304" cy="536708"/>
          </a:xfrm>
          <a:prstGeom prst="chevron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solidFill>
                <a:schemeClr val="tx1"/>
              </a:solidFill>
              <a:latin typeface="Sassoon Primary" pitchFamily="50" charset="0"/>
            </a:endParaRPr>
          </a:p>
        </p:txBody>
      </p:sp>
      <p:sp>
        <p:nvSpPr>
          <p:cNvPr id="15" name="Arrow: Chevron 14">
            <a:extLst>
              <a:ext uri="{FF2B5EF4-FFF2-40B4-BE49-F238E27FC236}">
                <a16:creationId xmlns:a16="http://schemas.microsoft.com/office/drawing/2014/main" id="{632FB9C2-8F93-4CF9-8368-46CE5ADC0839}"/>
              </a:ext>
            </a:extLst>
          </p:cNvPr>
          <p:cNvSpPr/>
          <p:nvPr/>
        </p:nvSpPr>
        <p:spPr>
          <a:xfrm rot="5400000">
            <a:off x="6699807" y="3923584"/>
            <a:ext cx="1159304" cy="536708"/>
          </a:xfrm>
          <a:prstGeom prst="chevron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solidFill>
                <a:schemeClr val="tx1"/>
              </a:solidFill>
              <a:latin typeface="Sassoon Primary" pitchFamily="50" charset="0"/>
            </a:endParaRPr>
          </a:p>
        </p:txBody>
      </p:sp>
      <p:sp>
        <p:nvSpPr>
          <p:cNvPr id="16" name="Arrow: Chevron 15">
            <a:extLst>
              <a:ext uri="{FF2B5EF4-FFF2-40B4-BE49-F238E27FC236}">
                <a16:creationId xmlns:a16="http://schemas.microsoft.com/office/drawing/2014/main" id="{5FC259B5-7DD0-43CB-9B34-DC8EC8BC9578}"/>
              </a:ext>
            </a:extLst>
          </p:cNvPr>
          <p:cNvSpPr/>
          <p:nvPr/>
        </p:nvSpPr>
        <p:spPr>
          <a:xfrm rot="5400000">
            <a:off x="6699807" y="4918035"/>
            <a:ext cx="1159304" cy="536708"/>
          </a:xfrm>
          <a:prstGeom prst="chevron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solidFill>
                <a:schemeClr val="tx1"/>
              </a:solidFill>
              <a:latin typeface="Sassoon Primary" pitchFamily="50" charset="0"/>
            </a:endParaRPr>
          </a:p>
        </p:txBody>
      </p:sp>
      <p:sp>
        <p:nvSpPr>
          <p:cNvPr id="17" name="Arrow: Chevron 16">
            <a:extLst>
              <a:ext uri="{FF2B5EF4-FFF2-40B4-BE49-F238E27FC236}">
                <a16:creationId xmlns:a16="http://schemas.microsoft.com/office/drawing/2014/main" id="{4178B442-9645-4A09-A80D-99A7B8215FE7}"/>
              </a:ext>
            </a:extLst>
          </p:cNvPr>
          <p:cNvSpPr/>
          <p:nvPr/>
        </p:nvSpPr>
        <p:spPr>
          <a:xfrm rot="5400000">
            <a:off x="6699799" y="5921551"/>
            <a:ext cx="1159304" cy="536708"/>
          </a:xfrm>
          <a:prstGeom prst="chevron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solidFill>
                <a:schemeClr val="tx1"/>
              </a:solidFill>
              <a:latin typeface="Sassoon Primary" pitchFamily="50" charset="0"/>
            </a:endParaRPr>
          </a:p>
        </p:txBody>
      </p:sp>
      <p:sp>
        <p:nvSpPr>
          <p:cNvPr id="18" name="Arrow: Chevron 17">
            <a:extLst>
              <a:ext uri="{FF2B5EF4-FFF2-40B4-BE49-F238E27FC236}">
                <a16:creationId xmlns:a16="http://schemas.microsoft.com/office/drawing/2014/main" id="{60D36E53-68FA-4C94-99BB-056832ED9DBD}"/>
              </a:ext>
            </a:extLst>
          </p:cNvPr>
          <p:cNvSpPr/>
          <p:nvPr/>
        </p:nvSpPr>
        <p:spPr>
          <a:xfrm rot="5400000">
            <a:off x="6714994" y="940231"/>
            <a:ext cx="1159304" cy="536708"/>
          </a:xfrm>
          <a:prstGeom prst="chevron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 dirty="0">
              <a:solidFill>
                <a:schemeClr val="tx1"/>
              </a:solidFill>
              <a:latin typeface="Sassoon Primary" pitchFamily="50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04F3C6-23C8-411D-A828-9F4D12C7EE53}"/>
              </a:ext>
            </a:extLst>
          </p:cNvPr>
          <p:cNvSpPr txBox="1"/>
          <p:nvPr/>
        </p:nvSpPr>
        <p:spPr>
          <a:xfrm>
            <a:off x="7161201" y="991696"/>
            <a:ext cx="2568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  <a:latin typeface="Sassoon Primary" pitchFamily="50" charset="0"/>
              </a:rPr>
              <a:t>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3153274-4706-4875-9964-46797FD988E9}"/>
              </a:ext>
            </a:extLst>
          </p:cNvPr>
          <p:cNvSpPr txBox="1"/>
          <p:nvPr/>
        </p:nvSpPr>
        <p:spPr>
          <a:xfrm>
            <a:off x="7151050" y="1995212"/>
            <a:ext cx="256802" cy="26161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  <a:latin typeface="Sassoon Primary" pitchFamily="50" charset="0"/>
              </a:rPr>
              <a:t>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2623EF4-1AB8-48A9-9FCC-4B2774AA9E50}"/>
              </a:ext>
            </a:extLst>
          </p:cNvPr>
          <p:cNvSpPr txBox="1"/>
          <p:nvPr/>
        </p:nvSpPr>
        <p:spPr>
          <a:xfrm>
            <a:off x="7156064" y="2989663"/>
            <a:ext cx="2568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  <a:latin typeface="Sassoon Primary" pitchFamily="50" charset="0"/>
              </a:rPr>
              <a:t>3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A0D6A9E-035B-4888-BB32-B2B70A635E73}"/>
              </a:ext>
            </a:extLst>
          </p:cNvPr>
          <p:cNvSpPr txBox="1"/>
          <p:nvPr/>
        </p:nvSpPr>
        <p:spPr>
          <a:xfrm>
            <a:off x="7151049" y="3968875"/>
            <a:ext cx="25680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  <a:latin typeface="Sassoon Primary" pitchFamily="50" charset="0"/>
              </a:rPr>
              <a:t>4</a:t>
            </a:r>
          </a:p>
          <a:p>
            <a:pPr algn="ctr"/>
            <a:endParaRPr lang="en-GB" sz="1100" b="1" dirty="0">
              <a:solidFill>
                <a:schemeClr val="bg1"/>
              </a:solidFill>
              <a:latin typeface="Sassoon Primary" pitchFamily="50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74D1236-0767-4865-97EB-6B2FFC76D178}"/>
              </a:ext>
            </a:extLst>
          </p:cNvPr>
          <p:cNvSpPr/>
          <p:nvPr/>
        </p:nvSpPr>
        <p:spPr>
          <a:xfrm>
            <a:off x="7620843" y="645455"/>
            <a:ext cx="2215615" cy="9069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400" dirty="0">
                <a:solidFill>
                  <a:schemeClr val="tx1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Draw landscapes</a:t>
            </a:r>
            <a:r>
              <a:rPr lang="en-GB" sz="1200" dirty="0">
                <a:solidFill>
                  <a:schemeClr val="tx1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.</a:t>
            </a:r>
            <a:endParaRPr lang="en-GB" sz="10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15DB5F2-C7BD-4271-BCDC-08E68EA5CAB0}"/>
              </a:ext>
            </a:extLst>
          </p:cNvPr>
          <p:cNvSpPr txBox="1"/>
          <p:nvPr/>
        </p:nvSpPr>
        <p:spPr>
          <a:xfrm>
            <a:off x="7151050" y="4963217"/>
            <a:ext cx="25680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  <a:latin typeface="Sassoon Primary" pitchFamily="50" charset="0"/>
              </a:rPr>
              <a:t>5</a:t>
            </a:r>
          </a:p>
          <a:p>
            <a:pPr algn="ctr"/>
            <a:endParaRPr lang="en-GB" sz="1100" b="1" dirty="0">
              <a:solidFill>
                <a:schemeClr val="bg1"/>
              </a:solidFill>
              <a:latin typeface="Sassoon Primary" pitchFamily="50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6D8E028-F892-445D-910A-DF343E03D670}"/>
              </a:ext>
            </a:extLst>
          </p:cNvPr>
          <p:cNvSpPr txBox="1"/>
          <p:nvPr/>
        </p:nvSpPr>
        <p:spPr>
          <a:xfrm>
            <a:off x="7147188" y="5967717"/>
            <a:ext cx="25680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  <a:latin typeface="Sassoon Primary" pitchFamily="50" charset="0"/>
              </a:rPr>
              <a:t>6</a:t>
            </a:r>
          </a:p>
          <a:p>
            <a:pPr algn="ctr"/>
            <a:endParaRPr lang="en-GB" sz="1100" b="1" dirty="0">
              <a:solidFill>
                <a:schemeClr val="bg1"/>
              </a:solidFill>
              <a:latin typeface="Sassoon Primary" pitchFamily="50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530E97B-32CC-49A8-8B17-2D8BE974B0AC}"/>
              </a:ext>
            </a:extLst>
          </p:cNvPr>
          <p:cNvSpPr/>
          <p:nvPr/>
        </p:nvSpPr>
        <p:spPr>
          <a:xfrm>
            <a:off x="7601815" y="1654305"/>
            <a:ext cx="2215615" cy="9069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400" dirty="0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Draw small objects with detail.</a:t>
            </a:r>
            <a:endParaRPr lang="en-GB" sz="1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7B04A1E-D53D-4B3C-ADCC-7EC43403FC15}"/>
              </a:ext>
            </a:extLst>
          </p:cNvPr>
          <p:cNvSpPr/>
          <p:nvPr/>
        </p:nvSpPr>
        <p:spPr>
          <a:xfrm>
            <a:off x="7613445" y="2617835"/>
            <a:ext cx="2215615" cy="9069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400" dirty="0">
                <a:solidFill>
                  <a:schemeClr val="tx1"/>
                </a:solidFill>
                <a:latin typeface="Comic Sans MS" panose="030F0702030302020204" pitchFamily="66" charset="0"/>
              </a:rPr>
              <a:t>Create a carbon paper monoprint.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3598269-83ED-46CA-9102-DFD289824CA4}"/>
              </a:ext>
            </a:extLst>
          </p:cNvPr>
          <p:cNvSpPr/>
          <p:nvPr/>
        </p:nvSpPr>
        <p:spPr>
          <a:xfrm>
            <a:off x="7622323" y="3612286"/>
            <a:ext cx="2215615" cy="9069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defRPr/>
            </a:pPr>
            <a:r>
              <a:rPr lang="en-GB" sz="1400" dirty="0"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Plan and begin to create an animal monoprint</a:t>
            </a:r>
            <a:r>
              <a:rPr lang="en-GB" sz="1200" dirty="0"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GB" sz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8C9D3C8-40EB-4CAB-AFE6-6F2DAE760386}"/>
              </a:ext>
            </a:extLst>
          </p:cNvPr>
          <p:cNvSpPr/>
          <p:nvPr/>
        </p:nvSpPr>
        <p:spPr>
          <a:xfrm>
            <a:off x="7613445" y="4606737"/>
            <a:ext cx="2215615" cy="9069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defRPr/>
            </a:pPr>
            <a:r>
              <a:rPr lang="en-GB" sz="1400" dirty="0"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Complete monoprint.</a:t>
            </a:r>
            <a:endParaRPr lang="en-GB" sz="1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39BCE6B-8A32-409D-BA62-2EFC20292FD5}"/>
              </a:ext>
            </a:extLst>
          </p:cNvPr>
          <p:cNvSpPr/>
          <p:nvPr/>
        </p:nvSpPr>
        <p:spPr>
          <a:xfrm>
            <a:off x="7613445" y="5601188"/>
            <a:ext cx="2215615" cy="9069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400" dirty="0"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Share, review and reflect on artwork.</a:t>
            </a:r>
            <a:endParaRPr lang="en-GB" sz="1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2E14520-9EFF-4460-AF73-462FA64942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297" y="1401658"/>
            <a:ext cx="2820249" cy="211953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4D9BA5A-D95C-492E-A17E-AEC9575AE3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66603" y="3931151"/>
            <a:ext cx="3334091" cy="2156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55484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9990a53-05bd-4fa5-ac05-04ac866397c2" xsi:nil="true"/>
    <lcf76f155ced4ddcb4097134ff3c332f xmlns="27028db7-bbb6-46ab-8b78-18b01295f3d9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32DF1DEA4AD2B4DBEE279FA00C5A04C" ma:contentTypeVersion="14" ma:contentTypeDescription="Create a new document." ma:contentTypeScope="" ma:versionID="fab247ecbf35f7b60c1aa5fb466aa1d7">
  <xsd:schema xmlns:xsd="http://www.w3.org/2001/XMLSchema" xmlns:xs="http://www.w3.org/2001/XMLSchema" xmlns:p="http://schemas.microsoft.com/office/2006/metadata/properties" xmlns:ns2="39990a53-05bd-4fa5-ac05-04ac866397c2" xmlns:ns3="27028db7-bbb6-46ab-8b78-18b01295f3d9" targetNamespace="http://schemas.microsoft.com/office/2006/metadata/properties" ma:root="true" ma:fieldsID="490628fbc7008fa8cad32b7d95a6fbdb" ns2:_="" ns3:_="">
    <xsd:import namespace="39990a53-05bd-4fa5-ac05-04ac866397c2"/>
    <xsd:import namespace="27028db7-bbb6-46ab-8b78-18b01295f3d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SearchProperties" minOccurs="0"/>
                <xsd:element ref="ns3:lcf76f155ced4ddcb4097134ff3c332f" minOccurs="0"/>
                <xsd:element ref="ns2:TaxCatchAll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990a53-05bd-4fa5-ac05-04ac866397c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5600665-9fbe-4432-aab9-afc5ddec33c0}" ma:internalName="TaxCatchAll" ma:showField="CatchAllData" ma:web="39990a53-05bd-4fa5-ac05-04ac866397c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028db7-bbb6-46ab-8b78-18b01295f3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c55e06ae-8cb1-41c6-a470-875edd1f607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CC60775-E959-478E-9939-90BE91DEA6B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85D6B31-3A38-4D04-B047-9F850DCC7E73}">
  <ds:schemaRefs>
    <ds:schemaRef ds:uri="http://schemas.microsoft.com/office/2006/documentManagement/types"/>
    <ds:schemaRef ds:uri="b3485008-b90c-4508-9c4a-75c9b439d152"/>
    <ds:schemaRef ds:uri="http://schemas.openxmlformats.org/package/2006/metadata/core-properties"/>
    <ds:schemaRef ds:uri="http://schemas.microsoft.com/office/2006/metadata/properties"/>
    <ds:schemaRef ds:uri="http://purl.org/dc/terms/"/>
    <ds:schemaRef ds:uri="http://purl.org/dc/elements/1.1/"/>
    <ds:schemaRef ds:uri="http://schemas.microsoft.com/office/infopath/2007/PartnerControls"/>
    <ds:schemaRef ds:uri="http://purl.org/dc/dcmitype/"/>
    <ds:schemaRef ds:uri="33bb1c96-9e37-4a7f-b9f3-36be60426c83"/>
    <ds:schemaRef ds:uri="http://www.w3.org/XML/1998/namespace"/>
    <ds:schemaRef ds:uri="39990a53-05bd-4fa5-ac05-04ac866397c2"/>
    <ds:schemaRef ds:uri="27028db7-bbb6-46ab-8b78-18b01295f3d9"/>
  </ds:schemaRefs>
</ds:datastoreItem>
</file>

<file path=customXml/itemProps3.xml><?xml version="1.0" encoding="utf-8"?>
<ds:datastoreItem xmlns:ds="http://schemas.openxmlformats.org/officeDocument/2006/customXml" ds:itemID="{B2BFBC96-09FD-4FF1-9704-1258D0C1E1D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9990a53-05bd-4fa5-ac05-04ac866397c2"/>
    <ds:schemaRef ds:uri="27028db7-bbb6-46ab-8b78-18b01295f3d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2180</TotalTime>
  <Words>171</Words>
  <Application>Microsoft Office PowerPoint</Application>
  <PresentationFormat>A4 Paper (210x297 mm)</PresentationFormat>
  <Paragraphs>47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Usher</dc:creator>
  <cp:lastModifiedBy>Joanna BURTON</cp:lastModifiedBy>
  <cp:revision>164</cp:revision>
  <cp:lastPrinted>2019-04-05T13:47:03Z</cp:lastPrinted>
  <dcterms:created xsi:type="dcterms:W3CDTF">2019-03-22T07:10:13Z</dcterms:created>
  <dcterms:modified xsi:type="dcterms:W3CDTF">2026-01-30T09:39:18Z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0x010100332DF1DEA4AD2B4DBEE279FA00C5A04C</vt:lpwstr>
  </property>
  <property fmtid="{D5CDD505-2E9C-101B-9397-08002B2CF9AE}" pid="3" name="MediaServiceImageTags">
    <vt:lpwstr/>
  </property>
</Properties>
</file>