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</p:sldIdLst>
  <p:sldSz cx="6858000" cy="9144000" type="screen4x3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59C3E9"/>
    <a:srgbClr val="FF0066"/>
    <a:srgbClr val="FFFF5B"/>
    <a:srgbClr val="FFFF3F"/>
    <a:srgbClr val="E1DA4B"/>
    <a:srgbClr val="231BFA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71EE1D-202E-344B-B1D5-7621487AB316}" v="1207" dt="2026-04-12T12:51:08.43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40" autoAdjust="0"/>
    <p:restoredTop sz="99714" autoAdjust="0"/>
  </p:normalViewPr>
  <p:slideViewPr>
    <p:cSldViewPr>
      <p:cViewPr>
        <p:scale>
          <a:sx n="150" d="100"/>
          <a:sy n="150" d="100"/>
        </p:scale>
        <p:origin x="66" y="-555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ily Pearce" userId="S::epearce@williamgilbertend.derbyshire.sch.uk::2d13f2d6-694b-4d81-a060-b1559d273c44" providerId="AD" clId="Web-{9237F276-62E1-9180-2C48-8E65A8C3D6D9}"/>
    <pc:docChg chg="modSld">
      <pc:chgData name="Emily Pearce" userId="S::epearce@williamgilbertend.derbyshire.sch.uk::2d13f2d6-694b-4d81-a060-b1559d273c44" providerId="AD" clId="Web-{9237F276-62E1-9180-2C48-8E65A8C3D6D9}" dt="2026-03-26T14:51:57.776" v="89"/>
      <pc:docMkLst>
        <pc:docMk/>
      </pc:docMkLst>
      <pc:sldChg chg="modSp">
        <pc:chgData name="Emily Pearce" userId="S::epearce@williamgilbertend.derbyshire.sch.uk::2d13f2d6-694b-4d81-a060-b1559d273c44" providerId="AD" clId="Web-{9237F276-62E1-9180-2C48-8E65A8C3D6D9}" dt="2026-03-26T14:51:57.776" v="89"/>
        <pc:sldMkLst>
          <pc:docMk/>
          <pc:sldMk cId="0" sldId="257"/>
        </pc:sldMkLst>
        <pc:graphicFrameChg chg="mod modGraphic">
          <ac:chgData name="Emily Pearce" userId="S::epearce@williamgilbertend.derbyshire.sch.uk::2d13f2d6-694b-4d81-a060-b1559d273c44" providerId="AD" clId="Web-{9237F276-62E1-9180-2C48-8E65A8C3D6D9}" dt="2026-03-26T14:51:57.776" v="89"/>
          <ac:graphicFrameMkLst>
            <pc:docMk/>
            <pc:sldMk cId="0" sldId="257"/>
            <ac:graphicFrameMk id="9" creationId="{10B3F191-F040-610F-FA2D-89E4687B4CC5}"/>
          </ac:graphicFrameMkLst>
        </pc:graphicFrameChg>
      </pc:sldChg>
    </pc:docChg>
  </pc:docChgLst>
  <pc:docChgLst>
    <pc:chgData name="Emily Pearce" userId="S::epearce@williamgilbertend.derbyshire.sch.uk::2d13f2d6-694b-4d81-a060-b1559d273c44" providerId="AD" clId="Web-{ED445762-932E-2F5B-C78F-4BD2C1D6D7D4}"/>
    <pc:docChg chg="modSld">
      <pc:chgData name="Emily Pearce" userId="S::epearce@williamgilbertend.derbyshire.sch.uk::2d13f2d6-694b-4d81-a060-b1559d273c44" providerId="AD" clId="Web-{ED445762-932E-2F5B-C78F-4BD2C1D6D7D4}" dt="2026-03-27T14:52:00.997" v="92"/>
      <pc:docMkLst>
        <pc:docMk/>
      </pc:docMkLst>
      <pc:sldChg chg="modSp">
        <pc:chgData name="Emily Pearce" userId="S::epearce@williamgilbertend.derbyshire.sch.uk::2d13f2d6-694b-4d81-a060-b1559d273c44" providerId="AD" clId="Web-{ED445762-932E-2F5B-C78F-4BD2C1D6D7D4}" dt="2026-03-27T14:52:00.997" v="92"/>
        <pc:sldMkLst>
          <pc:docMk/>
          <pc:sldMk cId="0" sldId="257"/>
        </pc:sldMkLst>
        <pc:graphicFrameChg chg="mod modGraphic">
          <ac:chgData name="Emily Pearce" userId="S::epearce@williamgilbertend.derbyshire.sch.uk::2d13f2d6-694b-4d81-a060-b1559d273c44" providerId="AD" clId="Web-{ED445762-932E-2F5B-C78F-4BD2C1D6D7D4}" dt="2026-03-27T14:52:00.997" v="92"/>
          <ac:graphicFrameMkLst>
            <pc:docMk/>
            <pc:sldMk cId="0" sldId="257"/>
            <ac:graphicFrameMk id="4" creationId="{638DA1E6-64DF-29DC-0CCC-3261DC4F1DF5}"/>
          </ac:graphicFrameMkLst>
        </pc:graphicFrameChg>
      </pc:sldChg>
    </pc:docChg>
  </pc:docChgLst>
  <pc:docChgLst>
    <pc:chgData name="Emily Pearce" userId="2d13f2d6-694b-4d81-a060-b1559d273c44" providerId="ADAL" clId="{4A32425C-A50A-4A0B-AF6E-AA1CC73CC920}"/>
    <pc:docChg chg="custSel modSld">
      <pc:chgData name="Emily Pearce" userId="2d13f2d6-694b-4d81-a060-b1559d273c44" providerId="ADAL" clId="{4A32425C-A50A-4A0B-AF6E-AA1CC73CC920}" dt="2026-03-13T14:48:33.009" v="1598" actId="20577"/>
      <pc:docMkLst>
        <pc:docMk/>
      </pc:docMkLst>
      <pc:sldChg chg="addSp delSp modSp mod">
        <pc:chgData name="Emily Pearce" userId="2d13f2d6-694b-4d81-a060-b1559d273c44" providerId="ADAL" clId="{4A32425C-A50A-4A0B-AF6E-AA1CC73CC920}" dt="2026-03-13T14:48:33.009" v="1598" actId="20577"/>
        <pc:sldMkLst>
          <pc:docMk/>
          <pc:sldMk cId="0" sldId="257"/>
        </pc:sldMkLst>
        <pc:spChg chg="mod">
          <ac:chgData name="Emily Pearce" userId="2d13f2d6-694b-4d81-a060-b1559d273c44" providerId="ADAL" clId="{4A32425C-A50A-4A0B-AF6E-AA1CC73CC920}" dt="2026-03-13T14:21:50.213" v="22" actId="20577"/>
          <ac:spMkLst>
            <pc:docMk/>
            <pc:sldMk cId="0" sldId="257"/>
            <ac:spMk id="2087" creationId="{A54F7020-0058-C46A-F9D5-CD488BC1995B}"/>
          </ac:spMkLst>
        </pc:spChg>
        <pc:spChg chg="mod">
          <ac:chgData name="Emily Pearce" userId="2d13f2d6-694b-4d81-a060-b1559d273c44" providerId="ADAL" clId="{4A32425C-A50A-4A0B-AF6E-AA1CC73CC920}" dt="2026-03-13T14:21:59.239" v="34" actId="20577"/>
          <ac:spMkLst>
            <pc:docMk/>
            <pc:sldMk cId="0" sldId="257"/>
            <ac:spMk id="2089" creationId="{D011FC9C-5BB2-70CF-AE2F-BB3F01F08C7D}"/>
          </ac:spMkLst>
        </pc:spChg>
        <pc:graphicFrameChg chg="mod modGraphic">
          <ac:chgData name="Emily Pearce" userId="2d13f2d6-694b-4d81-a060-b1559d273c44" providerId="ADAL" clId="{4A32425C-A50A-4A0B-AF6E-AA1CC73CC920}" dt="2026-03-13T14:48:33.009" v="1598" actId="20577"/>
          <ac:graphicFrameMkLst>
            <pc:docMk/>
            <pc:sldMk cId="0" sldId="257"/>
            <ac:graphicFrameMk id="4" creationId="{638DA1E6-64DF-29DC-0CCC-3261DC4F1DF5}"/>
          </ac:graphicFrameMkLst>
        </pc:graphicFrameChg>
        <pc:graphicFrameChg chg="modGraphic">
          <ac:chgData name="Emily Pearce" userId="2d13f2d6-694b-4d81-a060-b1559d273c44" providerId="ADAL" clId="{4A32425C-A50A-4A0B-AF6E-AA1CC73CC920}" dt="2026-03-13T14:35:33.129" v="742" actId="20577"/>
          <ac:graphicFrameMkLst>
            <pc:docMk/>
            <pc:sldMk cId="0" sldId="257"/>
            <ac:graphicFrameMk id="9" creationId="{10B3F191-F040-610F-FA2D-89E4687B4CC5}"/>
          </ac:graphicFrameMkLst>
        </pc:graphicFrameChg>
        <pc:graphicFrameChg chg="modGraphic">
          <ac:chgData name="Emily Pearce" userId="2d13f2d6-694b-4d81-a060-b1559d273c44" providerId="ADAL" clId="{4A32425C-A50A-4A0B-AF6E-AA1CC73CC920}" dt="2026-03-13T14:22:15.152" v="94" actId="20577"/>
          <ac:graphicFrameMkLst>
            <pc:docMk/>
            <pc:sldMk cId="0" sldId="257"/>
            <ac:graphicFrameMk id="27" creationId="{26DF8F3B-CA95-17FA-0F5F-BEF56A110017}"/>
          </ac:graphicFrameMkLst>
        </pc:graphicFrameChg>
        <pc:picChg chg="add mod">
          <ac:chgData name="Emily Pearce" userId="2d13f2d6-694b-4d81-a060-b1559d273c44" providerId="ADAL" clId="{4A32425C-A50A-4A0B-AF6E-AA1CC73CC920}" dt="2026-03-13T14:21:44.182" v="12" actId="1076"/>
          <ac:picMkLst>
            <pc:docMk/>
            <pc:sldMk cId="0" sldId="257"/>
            <ac:picMk id="5" creationId="{36719A09-2333-A5EF-14CD-9C65AEF21A52}"/>
          </ac:picMkLst>
        </pc:picChg>
        <pc:picChg chg="add mod">
          <ac:chgData name="Emily Pearce" userId="2d13f2d6-694b-4d81-a060-b1559d273c44" providerId="ADAL" clId="{4A32425C-A50A-4A0B-AF6E-AA1CC73CC920}" dt="2026-03-13T14:21:31.441" v="8" actId="1076"/>
          <ac:picMkLst>
            <pc:docMk/>
            <pc:sldMk cId="0" sldId="257"/>
            <ac:picMk id="1026" creationId="{9EC6D736-9189-2677-5A9F-C385B4FBA110}"/>
          </ac:picMkLst>
        </pc:picChg>
      </pc:sldChg>
    </pc:docChg>
  </pc:docChgLst>
  <pc:docChgLst>
    <pc:chgData name="Emily Pearce" userId="S::epearce@williamgilbertend.derbyshire.sch.uk::2d13f2d6-694b-4d81-a060-b1559d273c44" providerId="AD" clId="Web-{2071EE1D-202E-344B-B1D5-7621487AB316}"/>
    <pc:docChg chg="modSld">
      <pc:chgData name="Emily Pearce" userId="S::epearce@williamgilbertend.derbyshire.sch.uk::2d13f2d6-694b-4d81-a060-b1559d273c44" providerId="AD" clId="Web-{2071EE1D-202E-344B-B1D5-7621487AB316}" dt="2026-04-12T12:51:08.438" v="1201"/>
      <pc:docMkLst>
        <pc:docMk/>
      </pc:docMkLst>
      <pc:sldChg chg="modSp">
        <pc:chgData name="Emily Pearce" userId="S::epearce@williamgilbertend.derbyshire.sch.uk::2d13f2d6-694b-4d81-a060-b1559d273c44" providerId="AD" clId="Web-{2071EE1D-202E-344B-B1D5-7621487AB316}" dt="2026-04-12T12:51:08.438" v="1201"/>
        <pc:sldMkLst>
          <pc:docMk/>
          <pc:sldMk cId="0" sldId="257"/>
        </pc:sldMkLst>
        <pc:graphicFrameChg chg="mod modGraphic">
          <ac:chgData name="Emily Pearce" userId="S::epearce@williamgilbertend.derbyshire.sch.uk::2d13f2d6-694b-4d81-a060-b1559d273c44" providerId="AD" clId="Web-{2071EE1D-202E-344B-B1D5-7621487AB316}" dt="2026-04-12T12:46:43.640" v="785"/>
          <ac:graphicFrameMkLst>
            <pc:docMk/>
            <pc:sldMk cId="0" sldId="257"/>
            <ac:graphicFrameMk id="4" creationId="{638DA1E6-64DF-29DC-0CCC-3261DC4F1DF5}"/>
          </ac:graphicFrameMkLst>
        </pc:graphicFrameChg>
        <pc:graphicFrameChg chg="mod modGraphic">
          <ac:chgData name="Emily Pearce" userId="S::epearce@williamgilbertend.derbyshire.sch.uk::2d13f2d6-694b-4d81-a060-b1559d273c44" providerId="AD" clId="Web-{2071EE1D-202E-344B-B1D5-7621487AB316}" dt="2026-04-12T12:51:08.438" v="1201"/>
          <ac:graphicFrameMkLst>
            <pc:docMk/>
            <pc:sldMk cId="0" sldId="257"/>
            <ac:graphicFrameMk id="9" creationId="{10B3F191-F040-610F-FA2D-89E4687B4CC5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65101D-946F-FA30-B41E-7283E6F2C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845C0A-770B-4065-831F-5F56CEC48FAE}" type="datetimeFigureOut">
              <a:rPr lang="en-GB"/>
              <a:pPr>
                <a:defRPr/>
              </a:pPr>
              <a:t>12/04/2026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5E8F58-68B8-A0FE-9D3D-FC9C663F9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3BDF9C-8B48-1AC7-F3A8-7A766CCDC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8E5F91-0CB5-43AB-ACAB-BF731C08F8B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02623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B156D1-9B0C-2DDF-8B36-B56FA70D2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8F19F9-BD32-40A6-A7E5-732088994610}" type="datetimeFigureOut">
              <a:rPr lang="en-GB"/>
              <a:pPr>
                <a:defRPr/>
              </a:pPr>
              <a:t>12/04/2026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F93276-4B89-102B-30DF-F4EA08F6B1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F1C94-D0BF-53D4-7C08-2D5BA43F4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BAB602-11B0-45AB-846C-8FFBC32B625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33291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D71684-2993-82B6-8F65-E15C978C8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5122BD-9221-4CA9-83FF-33A61EFA37FE}" type="datetimeFigureOut">
              <a:rPr lang="en-GB"/>
              <a:pPr>
                <a:defRPr/>
              </a:pPr>
              <a:t>12/04/2026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CE06B8-64FE-14E4-44CF-108FF5A0F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ACB2CF-9A10-61D0-CBE7-D88924995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AF6403-C805-44D7-8734-6232543A12F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47548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286653-3448-0C70-0004-0402938BD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DA393A-3629-4712-8351-13D6D0346222}" type="datetimeFigureOut">
              <a:rPr lang="en-GB"/>
              <a:pPr>
                <a:defRPr/>
              </a:pPr>
              <a:t>12/04/2026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083686-536F-8ABF-9C90-F6397EA12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D10A75-153F-281A-8AE9-934029CAB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0E324A-2C21-4884-845C-FCB97CC697B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68387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247899-C8B5-B5CB-5594-4653B29AF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EAB03-7A17-4D64-9C1D-617BC6A55C9C}" type="datetimeFigureOut">
              <a:rPr lang="en-GB"/>
              <a:pPr>
                <a:defRPr/>
              </a:pPr>
              <a:t>12/04/2026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15C43D-8ED2-A1CA-C297-20B1B4597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80165B-C13D-8CCD-0D7D-17D845D49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D7AB88-D821-48B2-9162-BD5BB946441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25543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3CDE5DA-B3E0-80FA-08E9-91A3E7648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61F61-ABF0-4174-94D6-1DEEAB62B40C}" type="datetimeFigureOut">
              <a:rPr lang="en-GB"/>
              <a:pPr>
                <a:defRPr/>
              </a:pPr>
              <a:t>12/04/2026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73994DD-5FBB-3335-A357-A6FBDEA90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DDB0EAA-20C5-A3BC-AEAA-DAE84D12C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FF6A8D-EEFB-4366-B154-52F81F1EB4E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26108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DE27EDB-E46A-2A7A-F95E-5CB879A129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BEC786-FE0E-40A1-BE54-28FB339893A2}" type="datetimeFigureOut">
              <a:rPr lang="en-GB"/>
              <a:pPr>
                <a:defRPr/>
              </a:pPr>
              <a:t>12/04/2026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0B25DA9-F721-30CF-A6B8-34EA56FBE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FD3D2CD-4A66-9F7B-0B40-486529F45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F5CB25-BD95-4C60-932D-F2257B8AC81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47050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4CF3005-F3D5-E0F8-60AA-AC20F03B6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080665-F481-4097-92C5-62B7EE100BC9}" type="datetimeFigureOut">
              <a:rPr lang="en-GB"/>
              <a:pPr>
                <a:defRPr/>
              </a:pPr>
              <a:t>12/04/2026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764269D-4A8A-3493-AC4F-72C1776EC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242A223-BA4C-4130-DAE1-B74474E88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08B1-C40E-4B28-9749-5CCBEFE0142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98931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8094037F-C9EA-1449-20AF-3AF555BFC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CDBE0D-B1A4-462D-9C5E-073F3D9CD501}" type="datetimeFigureOut">
              <a:rPr lang="en-GB"/>
              <a:pPr>
                <a:defRPr/>
              </a:pPr>
              <a:t>12/04/2026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8CFD3D3-CB93-7FF2-BD06-D5AE80DD6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83FDB42-6FA0-23EC-075B-91249CAC5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255A6D-7317-4E32-AA6A-925071E5B26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22229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8D01E4D-814F-5A22-A3BD-375847392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496E1E-1DFC-4515-887D-4620707BDCE9}" type="datetimeFigureOut">
              <a:rPr lang="en-GB"/>
              <a:pPr>
                <a:defRPr/>
              </a:pPr>
              <a:t>12/04/2026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91C7CB2-FB8C-11DF-39AC-10FF1CABA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E442258-690B-2430-FC11-468599AFC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A33264-05ED-4950-A428-AC7C544FA6B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76457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9FA44FA-D175-1D6E-1FE1-79D351E5E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F3203A-B712-46BD-AE4E-9F7618D835B1}" type="datetimeFigureOut">
              <a:rPr lang="en-GB"/>
              <a:pPr>
                <a:defRPr/>
              </a:pPr>
              <a:t>12/04/2026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DDA6587-6E95-602F-229D-DF18A2A33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6D177F4-653F-FC14-C109-AF0C67396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A7B3FC-5224-45CE-9D3A-DB609A8C436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00741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CAFF6F99-B812-48F6-C20D-6E570C9AFED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81D9D3DF-AB52-B15B-C4BA-D5B7311BF5E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CEB3B8-ADBE-7233-4E2C-36EA759570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42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1B38511-FD98-4A21-9E71-5812236C9949}" type="datetimeFigureOut">
              <a:rPr lang="en-GB"/>
              <a:pPr>
                <a:defRPr/>
              </a:pPr>
              <a:t>12/04/2026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979FE2-DB19-E133-A155-A4F368CAD7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43150" y="8475663"/>
            <a:ext cx="21717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BEB5E-2EDF-ECE1-4770-5EE46F428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14900" y="8475663"/>
            <a:ext cx="1600200" cy="4857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E6EA93E-89F0-450E-9C81-ED181ADC0BD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38DA1E6-64DF-29DC-0CCC-3261DC4F1D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3283138"/>
              </p:ext>
            </p:extLst>
          </p:nvPr>
        </p:nvGraphicFramePr>
        <p:xfrm>
          <a:off x="6350" y="3913189"/>
          <a:ext cx="6851650" cy="464026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104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21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01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407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32178"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chemeClr val="bg1"/>
                          </a:solidFill>
                        </a:rPr>
                        <a:t>Computing</a:t>
                      </a:r>
                    </a:p>
                  </a:txBody>
                  <a:tcPr marL="91441" marR="91441" marT="45741" marB="45741">
                    <a:solidFill>
                      <a:srgbClr val="FF339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chemeClr val="bg1"/>
                          </a:solidFill>
                        </a:rPr>
                        <a:t>History</a:t>
                      </a:r>
                    </a:p>
                  </a:txBody>
                  <a:tcPr marL="91441" marR="91441" marT="45741" marB="45741">
                    <a:solidFill>
                      <a:srgbClr val="FF33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</a:rPr>
                        <a:t>RE</a:t>
                      </a:r>
                    </a:p>
                  </a:txBody>
                  <a:tcPr marL="91441" marR="91441" marT="45741" marB="45741">
                    <a:solidFill>
                      <a:srgbClr val="FF33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20785">
                <a:tc>
                  <a:txBody>
                    <a:bodyPr/>
                    <a:lstStyle/>
                    <a:p>
                      <a:pPr rtl="0" fontAlgn="base"/>
                      <a:r>
                        <a:rPr lang="en-GB" sz="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Word Processing</a:t>
                      </a:r>
                      <a:r>
                        <a:rPr lang="en-US" sz="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​</a:t>
                      </a:r>
                    </a:p>
                    <a:p>
                      <a:pPr marL="171450" indent="-171450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Text can be changed by font, size and colour</a:t>
                      </a:r>
                      <a:r>
                        <a:rPr lang="en-US" sz="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​.</a:t>
                      </a:r>
                    </a:p>
                    <a:p>
                      <a:pPr marL="171450" indent="-171450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Different punctuation can be inserted to punctuate sentences</a:t>
                      </a:r>
                      <a:r>
                        <a:rPr lang="en-US" sz="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​.</a:t>
                      </a:r>
                    </a:p>
                    <a:p>
                      <a:pPr marL="171450" indent="-171450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Text can be underlined and made bold.</a:t>
                      </a:r>
                      <a:endParaRPr lang="en-US" sz="8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Bullet points can be inserted to create a list.</a:t>
                      </a:r>
                    </a:p>
                  </a:txBody>
                  <a:tcPr marL="91441" marR="91441" marT="45741" marB="45741"/>
                </a:tc>
                <a:tc gridSpan="2">
                  <a:txBody>
                    <a:bodyPr/>
                    <a:lstStyle/>
                    <a:p>
                      <a:pPr marL="0" lvl="0" indent="0" algn="l">
                        <a:buFont typeface="Arial" panose="020B0604020202020204" pitchFamily="34" charset="0"/>
                        <a:buNone/>
                      </a:pPr>
                      <a:r>
                        <a:rPr lang="en-GB" sz="800" b="1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Mysteries of the Maya</a:t>
                      </a:r>
                    </a:p>
                    <a:p>
                      <a:pPr marL="171450" indent="-171450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ancient Maya lived in Mesoamerica within the countries of Guatemala, Mexico, Belize, Honduras and El Salvador.</a:t>
                      </a:r>
                      <a:r>
                        <a:rPr lang="en-US" sz="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​</a:t>
                      </a:r>
                    </a:p>
                    <a:p>
                      <a:pPr marL="171450" indent="-171450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Civilisations began in the rainforest areas.</a:t>
                      </a:r>
                      <a:r>
                        <a:rPr lang="en-US" sz="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​</a:t>
                      </a:r>
                    </a:p>
                    <a:p>
                      <a:pPr marL="171450" indent="-171450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Around 6 million Maya are living today in Central America.</a:t>
                      </a:r>
                      <a:r>
                        <a:rPr lang="en-US" sz="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​</a:t>
                      </a:r>
                    </a:p>
                    <a:p>
                      <a:pPr marL="171450" indent="-171450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Maya cities include Tikal, Copan, Chichen Itza and Palenque.</a:t>
                      </a:r>
                      <a:r>
                        <a:rPr lang="en-US" sz="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​</a:t>
                      </a:r>
                    </a:p>
                    <a:p>
                      <a:pPr marL="171450" indent="-171450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Maya people lived in settlements. Their cities had similar layouts including palaces, ballcourts, marketplaces and temples in the form of pyramids. </a:t>
                      </a:r>
                      <a:r>
                        <a:rPr lang="en-US" sz="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​</a:t>
                      </a:r>
                    </a:p>
                    <a:p>
                      <a:pPr marL="171450" indent="-171450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structure of Maya society was organised according to class and importance. Kings were at the top, right down to slaves at the bottom. </a:t>
                      </a:r>
                      <a:r>
                        <a:rPr lang="en-US" sz="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​</a:t>
                      </a:r>
                    </a:p>
                    <a:p>
                      <a:pPr marL="171450" indent="-171450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Maya’s diet included crops they grew, fruit and vegetables they gathered and animals they hunted.</a:t>
                      </a:r>
                      <a:r>
                        <a:rPr lang="en-US" sz="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​</a:t>
                      </a:r>
                    </a:p>
                    <a:p>
                      <a:pPr marL="171450" indent="-171450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Maize was their main crop and they discovered the cacao plant.</a:t>
                      </a:r>
                      <a:r>
                        <a:rPr lang="en-US" sz="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​</a:t>
                      </a:r>
                    </a:p>
                    <a:p>
                      <a:pPr marL="171450" indent="-171450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It is believed they created the first team sport which was called Pok ta Pok.</a:t>
                      </a:r>
                      <a:r>
                        <a:rPr lang="en-US" sz="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​</a:t>
                      </a:r>
                    </a:p>
                    <a:p>
                      <a:pPr marL="171450" indent="-171450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Maya were expert mathematicians and astronomers, and they used their knowledge to create calendars and a zero in their number system.</a:t>
                      </a:r>
                      <a:r>
                        <a:rPr lang="en-US" sz="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​</a:t>
                      </a:r>
                    </a:p>
                    <a:p>
                      <a:pPr marL="171450" indent="-171450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Their writing consisted of hieroglyphs (symbols).</a:t>
                      </a:r>
                      <a:r>
                        <a:rPr lang="en-US" sz="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​</a:t>
                      </a:r>
                    </a:p>
                    <a:p>
                      <a:pPr marL="171450" indent="-171450" rtl="0" fontAlgn="base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Maya believed in many gods, who they thought controlled natural elements.</a:t>
                      </a:r>
                      <a:endParaRPr lang="en-GB" sz="8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1" marR="91441" marT="45741" marB="45741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8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What is it like to follow God?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story of Noah is in the book of Genesis in the Bible.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Noah was given responsibilities by God – he was trying to live by God’s commands.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God made a promise to us – he will always be with us.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Abraham showed he had faith in God – no matter what he was asked to do.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Abraham’s descendants are called the People of God.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Christians are inspired to have faith and follow God.</a:t>
                      </a:r>
                    </a:p>
                  </a:txBody>
                  <a:tcPr marL="91441" marR="91441" marT="45741" marB="45741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2178">
                <a:tc>
                  <a:txBody>
                    <a:bodyPr/>
                    <a:lstStyle/>
                    <a:p>
                      <a:pPr marL="0" lvl="0" indent="0" algn="ctr">
                        <a:buFont typeface="Arial" pitchFamily="34" charset="0"/>
                        <a:buNone/>
                      </a:pPr>
                      <a:r>
                        <a:rPr lang="en-GB" sz="1000" b="1" kern="1200" baseline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Art and Design</a:t>
                      </a:r>
                      <a:endParaRPr lang="en-GB" sz="1000" b="1" kern="1200" baseline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1" marR="91441" marT="45741" marB="4574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</a:rPr>
                        <a:t>RHE</a:t>
                      </a:r>
                    </a:p>
                  </a:txBody>
                  <a:tcPr marL="91441" marR="91441" marT="45741" marB="4574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GB" sz="10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Music</a:t>
                      </a:r>
                      <a:endParaRPr lang="en-GB" sz="1000" b="1" dirty="0">
                        <a:solidFill>
                          <a:schemeClr val="bg1"/>
                        </a:solidFill>
                      </a:endParaRPr>
                    </a:p>
                  </a:txBody>
                  <a:tcPr marL="91441" marR="91441" marT="45741" marB="4574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</a:rPr>
                        <a:t>German</a:t>
                      </a:r>
                    </a:p>
                  </a:txBody>
                  <a:tcPr marL="91441" marR="91441" marT="45741" marB="4574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</a:rPr>
                        <a:t>PE</a:t>
                      </a:r>
                    </a:p>
                  </a:txBody>
                  <a:tcPr marL="91441" marR="91441" marT="45741" marB="4574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1712">
                <a:tc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800" b="1" i="0" u="none" strike="noStrike" kern="1200" baseline="0" noProof="0">
                          <a:solidFill>
                            <a:schemeClr val="tx1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</a:rPr>
                        <a:t>Sculpture: wire/foil structures</a:t>
                      </a:r>
                      <a:endParaRPr lang="en-GB" sz="800" b="1" i="0" u="none" strike="noStrike" kern="1200" baseline="0" noProof="0" dirty="0">
                        <a:solidFill>
                          <a:schemeClr val="tx1"/>
                        </a:solidFill>
                        <a:effectLst/>
                        <a:highlight>
                          <a:srgbClr val="FFFFFF"/>
                        </a:highlight>
                        <a:latin typeface="Calibri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baseline="0" noProof="0">
                          <a:solidFill>
                            <a:schemeClr val="tx1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</a:rPr>
                        <a:t>Wire is malleable and can be twisted and moulded into new shapes to create a sculpture.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highlight>
                            <a:srgbClr val="FFFFFF"/>
                          </a:highlight>
                          <a:latin typeface="Calibri"/>
                        </a:rPr>
                        <a:t>Wire can be covered with malleable materials such as Modroc, paper-mache or foil to create a 3D object.</a:t>
                      </a:r>
                    </a:p>
                  </a:txBody>
                  <a:tcPr marL="91441" marR="91441" marT="45741" marB="4574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US" sz="800" b="1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Economic Wellbeing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800" b="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How people pay for things.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800" b="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Budgeting.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800" b="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Spending money.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800" b="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Careers.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US" sz="800" b="1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Zones of Regulation</a:t>
                      </a:r>
                    </a:p>
                  </a:txBody>
                  <a:tcPr marL="91441" marR="91441" marT="45741" marB="4574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8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Pentatonic Melodies and Composition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GB" sz="800" b="1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8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 Derby Cathedral Music in Schools Programme</a:t>
                      </a:r>
                    </a:p>
                  </a:txBody>
                  <a:tcPr marL="91441" marR="91441" marT="45741" marB="4574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800" b="1" baseline="0" dirty="0"/>
                        <a:t>Names and Feelings</a:t>
                      </a:r>
                    </a:p>
                  </a:txBody>
                  <a:tcPr marL="91441" marR="91441" marT="45741" marB="4574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/>
                      </a:pPr>
                      <a:r>
                        <a:rPr lang="en-GB" sz="800" b="1"/>
                        <a:t>Orienteering</a:t>
                      </a:r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800" b="1" dirty="0"/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b="1"/>
                        <a:t>Amber Valley Sport Health and Wellbeing Education Programme</a:t>
                      </a:r>
                      <a:endParaRPr lang="en-GB" sz="800" b="1" dirty="0"/>
                    </a:p>
                  </a:txBody>
                  <a:tcPr marL="91441" marR="91441" marT="45741" marB="4574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3" name="Rectangle 22">
            <a:extLst>
              <a:ext uri="{FF2B5EF4-FFF2-40B4-BE49-F238E27FC236}">
                <a16:creationId xmlns:a16="http://schemas.microsoft.com/office/drawing/2014/main" id="{F6996979-F9DB-2A10-6456-9C1FB212E2E2}"/>
              </a:ext>
            </a:extLst>
          </p:cNvPr>
          <p:cNvSpPr/>
          <p:nvPr/>
        </p:nvSpPr>
        <p:spPr bwMode="auto">
          <a:xfrm>
            <a:off x="0" y="0"/>
            <a:ext cx="1268413" cy="1473200"/>
          </a:xfrm>
          <a:prstGeom prst="rect">
            <a:avLst/>
          </a:prstGeom>
          <a:solidFill>
            <a:srgbClr val="FFFF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26DF8F3B-CA95-17FA-0F5F-BEF56A1100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7033324"/>
              </p:ext>
            </p:extLst>
          </p:nvPr>
        </p:nvGraphicFramePr>
        <p:xfrm>
          <a:off x="1125538" y="4763"/>
          <a:ext cx="4606925" cy="149383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836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98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34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438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William Gilbert Endowed Church of England Primary School</a:t>
                      </a:r>
                      <a:endParaRPr lang="en-GB" sz="1200" i="1" dirty="0"/>
                    </a:p>
                  </a:txBody>
                  <a:tcPr marL="91393" marR="91393" marT="45737" marB="45737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349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u="sng" dirty="0"/>
                        <a:t>Curriculum Overview For Parents</a:t>
                      </a:r>
                    </a:p>
                  </a:txBody>
                  <a:tcPr marL="91393" marR="91393" marT="45737" marB="45737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80"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</a:rPr>
                        <a:t>            Term –</a:t>
                      </a:r>
                      <a:r>
                        <a:rPr lang="en-GB" sz="1200" b="0" baseline="0" dirty="0">
                          <a:solidFill>
                            <a:schemeClr val="tx1"/>
                          </a:solidFill>
                        </a:rPr>
                        <a:t> Summer 1 2026</a:t>
                      </a:r>
                      <a:endParaRPr lang="en-GB" sz="1200" b="0" dirty="0">
                        <a:solidFill>
                          <a:schemeClr val="tx1"/>
                        </a:solidFill>
                      </a:endParaRPr>
                    </a:p>
                  </a:txBody>
                  <a:tcPr marL="91393" marR="91393" marT="45737" marB="45737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Year: </a:t>
                      </a:r>
                      <a:r>
                        <a:rPr lang="en-GB" sz="1200" baseline="0" dirty="0"/>
                        <a:t>3</a:t>
                      </a:r>
                      <a:endParaRPr lang="en-GB" sz="1200" dirty="0"/>
                    </a:p>
                  </a:txBody>
                  <a:tcPr marL="91393" marR="91393" marT="45737" marB="4573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349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dirty="0"/>
                        <a:t>Theme: Mysteries of the Maya</a:t>
                      </a:r>
                      <a:endParaRPr lang="en-GB" sz="1600" b="1" i="1" dirty="0"/>
                    </a:p>
                  </a:txBody>
                  <a:tcPr marL="91393" marR="91393" marT="45737" marB="45737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80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Class: Year</a:t>
                      </a:r>
                      <a:r>
                        <a:rPr lang="en-GB" sz="1200" baseline="0" dirty="0"/>
                        <a:t> 3</a:t>
                      </a:r>
                      <a:endParaRPr lang="en-GB" sz="1200" dirty="0"/>
                    </a:p>
                  </a:txBody>
                  <a:tcPr marL="91393" marR="91393" marT="45737" marB="45737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Miss Pearce</a:t>
                      </a:r>
                    </a:p>
                  </a:txBody>
                  <a:tcPr marL="91393" marR="91393" marT="45737" marB="45737"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087" name="TextBox 31">
            <a:extLst>
              <a:ext uri="{FF2B5EF4-FFF2-40B4-BE49-F238E27FC236}">
                <a16:creationId xmlns:a16="http://schemas.microsoft.com/office/drawing/2014/main" id="{A54F7020-0058-C46A-F9D5-CD488BC199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175"/>
            <a:ext cx="1268413" cy="1538288"/>
          </a:xfrm>
          <a:prstGeom prst="rect">
            <a:avLst/>
          </a:prstGeom>
          <a:solidFill>
            <a:srgbClr val="FF33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1100" b="1" dirty="0">
                <a:solidFill>
                  <a:schemeClr val="bg1"/>
                </a:solidFill>
                <a:latin typeface="Arial" panose="020B0604020202020204" pitchFamily="34" charset="0"/>
              </a:rPr>
              <a:t>Curriculum Overview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1100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800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1100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1100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1100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1100" b="1" dirty="0">
                <a:solidFill>
                  <a:schemeClr val="bg1"/>
                </a:solidFill>
                <a:latin typeface="Arial" panose="020B0604020202020204" pitchFamily="34" charset="0"/>
              </a:rPr>
              <a:t>Term: Summer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800" b="1" dirty="0">
                <a:solidFill>
                  <a:schemeClr val="bg1"/>
                </a:solidFill>
                <a:latin typeface="Arial" panose="020B0604020202020204" pitchFamily="34" charset="0"/>
              </a:rPr>
              <a:t>Class: Year 3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9599047-6DED-A8CC-B75B-A1FA9DBB7BED}"/>
              </a:ext>
            </a:extLst>
          </p:cNvPr>
          <p:cNvSpPr/>
          <p:nvPr/>
        </p:nvSpPr>
        <p:spPr bwMode="auto">
          <a:xfrm>
            <a:off x="5588000" y="3175"/>
            <a:ext cx="1268413" cy="1473200"/>
          </a:xfrm>
          <a:prstGeom prst="rect">
            <a:avLst/>
          </a:prstGeom>
          <a:solidFill>
            <a:srgbClr val="FFFF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089" name="TextBox 31">
            <a:extLst>
              <a:ext uri="{FF2B5EF4-FFF2-40B4-BE49-F238E27FC236}">
                <a16:creationId xmlns:a16="http://schemas.microsoft.com/office/drawing/2014/main" id="{D011FC9C-5BB2-70CF-AE2F-BB3F01F08C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8000" y="3175"/>
            <a:ext cx="1268413" cy="1569660"/>
          </a:xfrm>
          <a:prstGeom prst="rect">
            <a:avLst/>
          </a:prstGeom>
          <a:solidFill>
            <a:srgbClr val="FF33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1100" b="1" dirty="0">
                <a:solidFill>
                  <a:schemeClr val="bg1"/>
                </a:solidFill>
                <a:latin typeface="Arial" panose="020B0604020202020204" pitchFamily="34" charset="0"/>
              </a:rPr>
              <a:t>Curriculum Overview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1100" b="1" dirty="0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800" b="1" dirty="0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1100" b="1" dirty="0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1100" b="1" dirty="0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GB" altLang="en-US" sz="1100" b="1" dirty="0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1100" b="1" dirty="0">
                <a:solidFill>
                  <a:schemeClr val="bg1"/>
                </a:solidFill>
                <a:latin typeface="Arial" panose="020B0604020202020204" pitchFamily="34" charset="0"/>
              </a:rPr>
              <a:t>Term: Summer </a:t>
            </a:r>
            <a:r>
              <a:rPr lang="en-GB" altLang="en-US" sz="800" b="1" dirty="0">
                <a:solidFill>
                  <a:schemeClr val="bg1"/>
                </a:solidFill>
                <a:latin typeface="Arial" panose="020B0604020202020204" pitchFamily="34" charset="0"/>
              </a:rPr>
              <a:t>Class: Year 3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0B3F191-F040-610F-FA2D-89E4687B4C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2875443"/>
              </p:ext>
            </p:extLst>
          </p:nvPr>
        </p:nvGraphicFramePr>
        <p:xfrm>
          <a:off x="7938" y="1504950"/>
          <a:ext cx="6848474" cy="240823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449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90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443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3761"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chemeClr val="bg1"/>
                          </a:solidFill>
                        </a:rPr>
                        <a:t>English</a:t>
                      </a:r>
                    </a:p>
                  </a:txBody>
                  <a:tcPr marT="45661" marB="45661"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chemeClr val="bg1"/>
                          </a:solidFill>
                        </a:rPr>
                        <a:t>Mathematics</a:t>
                      </a:r>
                    </a:p>
                  </a:txBody>
                  <a:tcPr marT="45661" marB="45661"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chemeClr val="bg1"/>
                          </a:solidFill>
                        </a:rPr>
                        <a:t>Science</a:t>
                      </a:r>
                    </a:p>
                  </a:txBody>
                  <a:tcPr marT="45661" marB="45661">
                    <a:solidFill>
                      <a:srgbClr val="FF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64477">
                <a:tc>
                  <a:txBody>
                    <a:bodyPr/>
                    <a:lstStyle/>
                    <a:p>
                      <a:pPr marL="0" lvl="0" indent="0">
                        <a:buFont typeface="Arial" pitchFamily="34" charset="0"/>
                        <a:buNone/>
                      </a:pPr>
                      <a:r>
                        <a:rPr lang="en-GB" sz="800" b="1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Class text: The Chocolate Tree by Linda Lowery</a:t>
                      </a:r>
                    </a:p>
                    <a:p>
                      <a:pPr marL="0" lvl="0" indent="0">
                        <a:buFont typeface="Arial" pitchFamily="34" charset="0"/>
                        <a:buNone/>
                      </a:pPr>
                      <a:r>
                        <a:rPr lang="en-GB" sz="800" b="1" kern="120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Writing</a:t>
                      </a:r>
                    </a:p>
                    <a:p>
                      <a:pPr marL="171450" lvl="0" indent="-171450">
                        <a:buFont typeface="Arial" pitchFamily="34" charset="0"/>
                        <a:buChar char="•"/>
                      </a:pPr>
                      <a:r>
                        <a:rPr lang="en-GB" sz="800" kern="120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Write a non-chronological report about Maya civilisation.</a:t>
                      </a:r>
                    </a:p>
                    <a:p>
                      <a:pPr marL="171450" lvl="0" indent="-171450">
                        <a:buFont typeface="Arial" pitchFamily="34" charset="0"/>
                        <a:buChar char="•"/>
                      </a:pPr>
                      <a:r>
                        <a:rPr lang="en-GB" sz="800" kern="1200" baseline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Write a diary entry to show the sequence of events for King Kukulkan or the Night Jaguar.</a:t>
                      </a:r>
                      <a:endParaRPr lang="en-GB" sz="800" kern="1200" baseline="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171450" lvl="0" indent="-171450">
                        <a:buFont typeface="Arial" pitchFamily="34" charset="0"/>
                        <a:buChar char="•"/>
                      </a:pPr>
                      <a:r>
                        <a:rPr lang="en-GB" sz="800" kern="1200" baseline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Write descriptively using similes and causal conjunctions. </a:t>
                      </a:r>
                      <a:endParaRPr lang="en-GB" sz="800" kern="1200" baseline="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Arial" pitchFamily="34" charset="0"/>
                        <a:buNone/>
                      </a:pPr>
                      <a:r>
                        <a:rPr lang="en-GB" sz="800" b="1" kern="120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Reading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Identify language features from fiction and non-fiction and explain their function and how they help the reader gain information.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kern="120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Discuss the plot, setting, themes in a wide range of age-appropriate books, retelling some of these orally.</a:t>
                      </a:r>
                      <a:endParaRPr lang="en-GB" sz="800" kern="1200" baseline="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Arial" pitchFamily="34" charset="0"/>
                        <a:buNone/>
                      </a:pPr>
                      <a:r>
                        <a:rPr lang="en-GB" sz="800" b="1" kern="120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Grammar</a:t>
                      </a:r>
                      <a:r>
                        <a:rPr lang="en-GB" sz="800" kern="120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171450" lvl="0" indent="-171450">
                        <a:buFont typeface="Arial" pitchFamily="34" charset="0"/>
                        <a:buChar char="•"/>
                      </a:pPr>
                      <a:r>
                        <a:rPr lang="en-GB" sz="800" kern="1200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Inverted commas for direct speech.</a:t>
                      </a:r>
                    </a:p>
                    <a:p>
                      <a:pPr marL="171450" marR="0" lvl="0" indent="-1714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</a:pPr>
                      <a:r>
                        <a:rPr lang="en-GB" sz="8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Adverbs, conjunctions and prepositions of cause – meanings and examples.</a:t>
                      </a:r>
                    </a:p>
                    <a:p>
                      <a:pPr marL="171450" marR="0" lvl="0" indent="-1714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</a:pPr>
                      <a:r>
                        <a:rPr lang="en-GB" sz="8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Apostrophes for possession and contraction.</a:t>
                      </a:r>
                    </a:p>
                  </a:txBody>
                  <a:tcPr marT="45661" marB="45661"/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r>
                        <a:rPr lang="en-GB" sz="800" b="1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Fractions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Add and subtract fractions.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Calculate fractions of a set of objects.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Find fractions of amounts.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Solve word problems about fractions.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800" b="1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Money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Record money in £ and p.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Convert money.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Add and subtract amounts of money.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Solve problems including ones that find change.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800" b="1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Time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Learn about hours, days, months and years.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Estimate times.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Tell the time to the nearest minute.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kern="1200" baseline="0" noProof="0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Calculate time problems.</a:t>
                      </a:r>
                    </a:p>
                  </a:txBody>
                  <a:tcPr marT="45661" marB="45661"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GB" sz="800" b="1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800" b="1"/>
                        <a:t>Electricity</a:t>
                      </a:r>
                      <a:endParaRPr lang="en-GB" sz="800" b="1" dirty="0"/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noProof="0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Calibri"/>
                          <a:ea typeface="Calibri"/>
                          <a:cs typeface="Calibri"/>
                        </a:rPr>
                        <a:t>Common appliances often run on electricity powered by electrical mains or battery.</a:t>
                      </a:r>
                      <a:endParaRPr lang="en-GB" sz="800" b="0" i="0" u="none" strike="noStrike" noProof="0">
                        <a:solidFill>
                          <a:srgbClr val="000000"/>
                        </a:solidFill>
                        <a:highlight>
                          <a:srgbClr val="C6C6C6"/>
                        </a:highlight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noProof="0" dirty="0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Calibri"/>
                          <a:ea typeface="Calibri"/>
                          <a:cs typeface="Calibri"/>
                        </a:rPr>
                        <a:t>Cells, wires, bulbs, switches and buzzers are part of a simple series circuit.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noProof="0" dirty="0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Calibri"/>
                          <a:ea typeface="Calibri"/>
                          <a:cs typeface="Calibri"/>
                        </a:rPr>
                        <a:t>A lamp will light in a simple series circuit, based on whether or not the lamp is part of a complete loop.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noProof="0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Calibri"/>
                          <a:ea typeface="Calibri"/>
                          <a:cs typeface="Calibri"/>
                        </a:rPr>
                        <a:t>A switch opens and closes a circuit and impacts whether a lamp lights in a simple series circuit.</a:t>
                      </a:r>
                      <a:endParaRPr lang="en-GB" sz="800" b="0" i="0" u="none" strike="noStrike" noProof="0">
                        <a:solidFill>
                          <a:srgbClr val="000000"/>
                        </a:solidFill>
                        <a:highlight>
                          <a:srgbClr val="C6C6C6"/>
                        </a:highlight>
                        <a:latin typeface="Calibri"/>
                        <a:ea typeface="Calibri"/>
                        <a:cs typeface="Calibri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0" i="0" u="none" strike="noStrike" noProof="0">
                          <a:solidFill>
                            <a:srgbClr val="000000"/>
                          </a:solidFill>
                          <a:highlight>
                            <a:srgbClr val="FFFFFF"/>
                          </a:highlight>
                          <a:latin typeface="Calibri"/>
                          <a:ea typeface="Calibri"/>
                          <a:cs typeface="Calibri"/>
                        </a:rPr>
                        <a:t>Electrical conductors let electricity through, and insulators do not.</a:t>
                      </a:r>
                      <a:endParaRPr lang="en-GB" sz="800" b="0" i="0" u="none" strike="noStrike" noProof="0">
                        <a:solidFill>
                          <a:srgbClr val="000000"/>
                        </a:solidFill>
                        <a:highlight>
                          <a:srgbClr val="C6C6C6"/>
                        </a:highlight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114300" marR="11430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9C36471A-E4EB-023B-9622-356F73DD739F}"/>
              </a:ext>
            </a:extLst>
          </p:cNvPr>
          <p:cNvGraphicFramePr>
            <a:graphicFrameLocks noGrp="1"/>
          </p:cNvGraphicFramePr>
          <p:nvPr/>
        </p:nvGraphicFramePr>
        <p:xfrm>
          <a:off x="7938" y="8316913"/>
          <a:ext cx="6850062" cy="8525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8500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73859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</a:rPr>
                        <a:t>Things to look for and do at home:</a:t>
                      </a:r>
                    </a:p>
                  </a:txBody>
                  <a:tcPr marL="91427" marR="91427" marT="45498" marB="45498">
                    <a:solidFill>
                      <a:srgbClr val="FF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8628">
                <a:tc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Reading </a:t>
                      </a:r>
                      <a:r>
                        <a:rPr lang="en-GB" sz="8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with an adult multiple times at home – </a:t>
                      </a:r>
                      <a:r>
                        <a:rPr lang="en-GB" sz="8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asking questions and discussing what has been read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8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Maths homework </a:t>
                      </a:r>
                      <a:r>
                        <a:rPr lang="en-GB" sz="8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is 3 blue gems on </a:t>
                      </a:r>
                      <a:r>
                        <a:rPr lang="en-GB" sz="8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Maths Whizz </a:t>
                      </a:r>
                      <a:r>
                        <a:rPr lang="en-GB" sz="8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every week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8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New spellings</a:t>
                      </a:r>
                      <a:r>
                        <a:rPr lang="en-GB" sz="8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are set each Tuesday to practice for spelling </a:t>
                      </a:r>
                      <a:r>
                        <a:rPr lang="en-GB" sz="8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tests every Tuesday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8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Reading homework </a:t>
                      </a:r>
                      <a:r>
                        <a:rPr lang="en-GB" sz="8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is set every </a:t>
                      </a:r>
                      <a:r>
                        <a:rPr lang="en-GB" sz="8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Thursday </a:t>
                      </a:r>
                      <a:r>
                        <a:rPr lang="en-GB" sz="8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and</a:t>
                      </a:r>
                      <a:r>
                        <a:rPr lang="en-GB" sz="8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due for the following Thursday</a:t>
                      </a:r>
                      <a:endParaRPr lang="en-GB" sz="80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7" marR="91427" marT="45498" marB="4549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026" name="Picture 2" descr="Maya Civilization Set 4957797 Vector Art at Vecteezy">
            <a:extLst>
              <a:ext uri="{FF2B5EF4-FFF2-40B4-BE49-F238E27FC236}">
                <a16:creationId xmlns:a16="http://schemas.microsoft.com/office/drawing/2014/main" id="{9EC6D736-9189-2677-5A9F-C385B4FBA1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630" y="431843"/>
            <a:ext cx="1023707" cy="682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Maya Civilization Set 4957797 Vector Art at Vecteezy">
            <a:extLst>
              <a:ext uri="{FF2B5EF4-FFF2-40B4-BE49-F238E27FC236}">
                <a16:creationId xmlns:a16="http://schemas.microsoft.com/office/drawing/2014/main" id="{36719A09-2333-A5EF-14CD-9C65AEF21A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7663" y="431843"/>
            <a:ext cx="1023707" cy="682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568C9F5823BC844A011B3CDF13D093B" ma:contentTypeVersion="12" ma:contentTypeDescription="Create a new document." ma:contentTypeScope="" ma:versionID="de4394ede43c1ba32d46f297c48d1a44">
  <xsd:schema xmlns:xsd="http://www.w3.org/2001/XMLSchema" xmlns:xs="http://www.w3.org/2001/XMLSchema" xmlns:p="http://schemas.microsoft.com/office/2006/metadata/properties" xmlns:ns2="b2f1d325-4cb6-4428-8030-8c133dba3385" xmlns:ns3="9c028657-b331-4746-bff2-5c6ab46ed246" targetNamespace="http://schemas.microsoft.com/office/2006/metadata/properties" ma:root="true" ma:fieldsID="d10201b180e32b77f896674183255a45" ns2:_="" ns3:_="">
    <xsd:import namespace="b2f1d325-4cb6-4428-8030-8c133dba3385"/>
    <xsd:import namespace="9c028657-b331-4746-bff2-5c6ab46ed24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f1d325-4cb6-4428-8030-8c133dba33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6b5a9e40-5c8f-4e4e-b4e1-dae2113df39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028657-b331-4746-bff2-5c6ab46ed246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789a7909-3b7f-4065-b879-c80572402a64}" ma:internalName="TaxCatchAll" ma:showField="CatchAllData" ma:web="9c028657-b331-4746-bff2-5c6ab46ed24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2f1d325-4cb6-4428-8030-8c133dba3385">
      <Terms xmlns="http://schemas.microsoft.com/office/infopath/2007/PartnerControls"/>
    </lcf76f155ced4ddcb4097134ff3c332f>
    <TaxCatchAll xmlns="9c028657-b331-4746-bff2-5c6ab46ed246" xsi:nil="true"/>
  </documentManagement>
</p:properties>
</file>

<file path=customXml/itemProps1.xml><?xml version="1.0" encoding="utf-8"?>
<ds:datastoreItem xmlns:ds="http://schemas.openxmlformats.org/officeDocument/2006/customXml" ds:itemID="{28998DE8-44A9-4E36-AE1E-07EC895A422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24FEE1A-06B4-4960-B771-BE0DF48C9F7E}"/>
</file>

<file path=customXml/itemProps3.xml><?xml version="1.0" encoding="utf-8"?>
<ds:datastoreItem xmlns:ds="http://schemas.openxmlformats.org/officeDocument/2006/customXml" ds:itemID="{4CE2A153-30D7-4E4B-A7F0-5E6E71E49465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3571</TotalTime>
  <Words>685</Words>
  <Application>Microsoft Office PowerPoint</Application>
  <PresentationFormat>On-screen Show (4:3)</PresentationFormat>
  <Paragraphs>102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Ali</dc:creator>
  <cp:lastModifiedBy>Emily Pearce</cp:lastModifiedBy>
  <cp:revision>464</cp:revision>
  <cp:lastPrinted>2016-01-22T11:06:40Z</cp:lastPrinted>
  <dcterms:created xsi:type="dcterms:W3CDTF">2015-04-28T21:00:47Z</dcterms:created>
  <dcterms:modified xsi:type="dcterms:W3CDTF">2026-04-12T12:51:10Z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0x0101004568C9F5823BC844A011B3CDF13D093B</vt:lpwstr>
  </property>
  <property fmtid="{D5CDD505-2E9C-101B-9397-08002B2CF9AE}" pid="3" name="Order">
    <vt:r8>655300</vt:r8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</Properties>
</file>