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6"/>
  </p:notesMasterIdLst>
  <p:handoutMasterIdLst>
    <p:handoutMasterId r:id="rId17"/>
  </p:handoutMasterIdLst>
  <p:sldIdLst>
    <p:sldId id="258" r:id="rId2"/>
    <p:sldId id="290" r:id="rId3"/>
    <p:sldId id="275" r:id="rId4"/>
    <p:sldId id="277" r:id="rId5"/>
    <p:sldId id="287" r:id="rId6"/>
    <p:sldId id="288" r:id="rId7"/>
    <p:sldId id="278" r:id="rId8"/>
    <p:sldId id="279" r:id="rId9"/>
    <p:sldId id="280" r:id="rId10"/>
    <p:sldId id="281" r:id="rId11"/>
    <p:sldId id="282" r:id="rId12"/>
    <p:sldId id="285" r:id="rId13"/>
    <p:sldId id="286" r:id="rId14"/>
    <p:sldId id="289" r:id="rId15"/>
  </p:sldIdLst>
  <p:sldSz cx="12192000" cy="6858000"/>
  <p:notesSz cx="7053263" cy="10180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BA6A9"/>
    <a:srgbClr val="4491A0"/>
    <a:srgbClr val="489C8C"/>
    <a:srgbClr val="4E8A96"/>
    <a:srgbClr val="518893"/>
    <a:srgbClr val="558F8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419" autoAdjust="0"/>
    <p:restoredTop sz="94404" autoAdjust="0"/>
  </p:normalViewPr>
  <p:slideViewPr>
    <p:cSldViewPr snapToGrid="0">
      <p:cViewPr varScale="1">
        <p:scale>
          <a:sx n="64" d="100"/>
          <a:sy n="64" d="100"/>
        </p:scale>
        <p:origin x="1002" y="78"/>
      </p:cViewPr>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snapToGrid="0">
      <p:cViewPr varScale="1">
        <p:scale>
          <a:sx n="56" d="100"/>
          <a:sy n="56" d="100"/>
        </p:scale>
        <p:origin x="2856" y="9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55938" cy="5095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sz="quarter" idx="1"/>
          </p:nvPr>
        </p:nvSpPr>
        <p:spPr>
          <a:xfrm>
            <a:off x="3995738" y="0"/>
            <a:ext cx="3055937" cy="509588"/>
          </a:xfrm>
          <a:prstGeom prst="rect">
            <a:avLst/>
          </a:prstGeom>
        </p:spPr>
        <p:txBody>
          <a:bodyPr vert="horz" lIns="91440" tIns="45720" rIns="91440" bIns="45720" rtlCol="0"/>
          <a:lstStyle>
            <a:lvl1pPr algn="r">
              <a:defRPr sz="1200"/>
            </a:lvl1pPr>
          </a:lstStyle>
          <a:p>
            <a:fld id="{B7A39901-2CB1-4831-881C-16296BEDC98B}" type="datetimeFigureOut">
              <a:rPr lang="en-GB" smtClean="0"/>
              <a:t>08/09/2021</a:t>
            </a:fld>
            <a:endParaRPr lang="en-GB"/>
          </a:p>
        </p:txBody>
      </p:sp>
      <p:sp>
        <p:nvSpPr>
          <p:cNvPr id="4" name="Footer Placeholder 3"/>
          <p:cNvSpPr>
            <a:spLocks noGrp="1"/>
          </p:cNvSpPr>
          <p:nvPr>
            <p:ph type="ftr" sz="quarter" idx="2"/>
          </p:nvPr>
        </p:nvSpPr>
        <p:spPr>
          <a:xfrm>
            <a:off x="0" y="9671050"/>
            <a:ext cx="3055938" cy="509588"/>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p:cNvSpPr>
            <a:spLocks noGrp="1"/>
          </p:cNvSpPr>
          <p:nvPr>
            <p:ph type="sldNum" sz="quarter" idx="3"/>
          </p:nvPr>
        </p:nvSpPr>
        <p:spPr>
          <a:xfrm>
            <a:off x="3995738" y="9671050"/>
            <a:ext cx="3055937" cy="509588"/>
          </a:xfrm>
          <a:prstGeom prst="rect">
            <a:avLst/>
          </a:prstGeom>
        </p:spPr>
        <p:txBody>
          <a:bodyPr vert="horz" lIns="91440" tIns="45720" rIns="91440" bIns="45720" rtlCol="0" anchor="b"/>
          <a:lstStyle>
            <a:lvl1pPr algn="r">
              <a:defRPr sz="1200"/>
            </a:lvl1pPr>
          </a:lstStyle>
          <a:p>
            <a:fld id="{8B984D03-0F23-4722-8745-7D7A7121866F}" type="slidenum">
              <a:rPr lang="en-GB" smtClean="0"/>
              <a:t>‹#›</a:t>
            </a:fld>
            <a:endParaRPr lang="en-GB"/>
          </a:p>
        </p:txBody>
      </p:sp>
    </p:spTree>
    <p:extLst>
      <p:ext uri="{BB962C8B-B14F-4D97-AF65-F5344CB8AC3E}">
        <p14:creationId xmlns:p14="http://schemas.microsoft.com/office/powerpoint/2010/main" val="371798107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56414" cy="510800"/>
          </a:xfrm>
          <a:prstGeom prst="rect">
            <a:avLst/>
          </a:prstGeom>
        </p:spPr>
        <p:txBody>
          <a:bodyPr vert="horz" lIns="98472" tIns="49236" rIns="98472" bIns="49236" rtlCol="0"/>
          <a:lstStyle>
            <a:lvl1pPr algn="l">
              <a:defRPr sz="1300"/>
            </a:lvl1pPr>
          </a:lstStyle>
          <a:p>
            <a:endParaRPr lang="en-GB"/>
          </a:p>
        </p:txBody>
      </p:sp>
      <p:sp>
        <p:nvSpPr>
          <p:cNvPr id="3" name="Date Placeholder 2"/>
          <p:cNvSpPr>
            <a:spLocks noGrp="1"/>
          </p:cNvSpPr>
          <p:nvPr>
            <p:ph type="dt" idx="1"/>
          </p:nvPr>
        </p:nvSpPr>
        <p:spPr>
          <a:xfrm>
            <a:off x="3995217" y="0"/>
            <a:ext cx="3056414" cy="510800"/>
          </a:xfrm>
          <a:prstGeom prst="rect">
            <a:avLst/>
          </a:prstGeom>
        </p:spPr>
        <p:txBody>
          <a:bodyPr vert="horz" lIns="98472" tIns="49236" rIns="98472" bIns="49236" rtlCol="0"/>
          <a:lstStyle>
            <a:lvl1pPr algn="r">
              <a:defRPr sz="1300"/>
            </a:lvl1pPr>
          </a:lstStyle>
          <a:p>
            <a:fld id="{0CB4A5B3-D0D0-4704-BA03-135CBC3AD3A4}" type="datetimeFigureOut">
              <a:rPr lang="en-GB" smtClean="0"/>
              <a:t>08/09/2021</a:t>
            </a:fld>
            <a:endParaRPr lang="en-GB"/>
          </a:p>
        </p:txBody>
      </p:sp>
      <p:sp>
        <p:nvSpPr>
          <p:cNvPr id="4" name="Slide Image Placeholder 3"/>
          <p:cNvSpPr>
            <a:spLocks noGrp="1" noRot="1" noChangeAspect="1"/>
          </p:cNvSpPr>
          <p:nvPr>
            <p:ph type="sldImg" idx="2"/>
          </p:nvPr>
        </p:nvSpPr>
        <p:spPr>
          <a:xfrm>
            <a:off x="473075" y="1273175"/>
            <a:ext cx="6107113" cy="3435350"/>
          </a:xfrm>
          <a:prstGeom prst="rect">
            <a:avLst/>
          </a:prstGeom>
          <a:noFill/>
          <a:ln w="12700">
            <a:solidFill>
              <a:prstClr val="black"/>
            </a:solidFill>
          </a:ln>
        </p:spPr>
        <p:txBody>
          <a:bodyPr vert="horz" lIns="98472" tIns="49236" rIns="98472" bIns="49236" rtlCol="0" anchor="ctr"/>
          <a:lstStyle/>
          <a:p>
            <a:endParaRPr lang="en-GB"/>
          </a:p>
        </p:txBody>
      </p:sp>
      <p:sp>
        <p:nvSpPr>
          <p:cNvPr id="5" name="Notes Placeholder 4"/>
          <p:cNvSpPr>
            <a:spLocks noGrp="1"/>
          </p:cNvSpPr>
          <p:nvPr>
            <p:ph type="body" sz="quarter" idx="3"/>
          </p:nvPr>
        </p:nvSpPr>
        <p:spPr>
          <a:xfrm>
            <a:off x="705327" y="4899432"/>
            <a:ext cx="5642610" cy="4008626"/>
          </a:xfrm>
          <a:prstGeom prst="rect">
            <a:avLst/>
          </a:prstGeom>
        </p:spPr>
        <p:txBody>
          <a:bodyPr vert="horz" lIns="98472" tIns="49236" rIns="98472" bIns="49236"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669840"/>
            <a:ext cx="3056414" cy="510799"/>
          </a:xfrm>
          <a:prstGeom prst="rect">
            <a:avLst/>
          </a:prstGeom>
        </p:spPr>
        <p:txBody>
          <a:bodyPr vert="horz" lIns="98472" tIns="49236" rIns="98472" bIns="49236" rtlCol="0" anchor="b"/>
          <a:lstStyle>
            <a:lvl1pPr algn="l">
              <a:defRPr sz="1300"/>
            </a:lvl1pPr>
          </a:lstStyle>
          <a:p>
            <a:endParaRPr lang="en-GB"/>
          </a:p>
        </p:txBody>
      </p:sp>
      <p:sp>
        <p:nvSpPr>
          <p:cNvPr id="7" name="Slide Number Placeholder 6"/>
          <p:cNvSpPr>
            <a:spLocks noGrp="1"/>
          </p:cNvSpPr>
          <p:nvPr>
            <p:ph type="sldNum" sz="quarter" idx="5"/>
          </p:nvPr>
        </p:nvSpPr>
        <p:spPr>
          <a:xfrm>
            <a:off x="3995217" y="9669840"/>
            <a:ext cx="3056414" cy="510799"/>
          </a:xfrm>
          <a:prstGeom prst="rect">
            <a:avLst/>
          </a:prstGeom>
        </p:spPr>
        <p:txBody>
          <a:bodyPr vert="horz" lIns="98472" tIns="49236" rIns="98472" bIns="49236" rtlCol="0" anchor="b"/>
          <a:lstStyle>
            <a:lvl1pPr algn="r">
              <a:defRPr sz="1300"/>
            </a:lvl1pPr>
          </a:lstStyle>
          <a:p>
            <a:fld id="{E5A95C5F-07BF-4729-93E2-7F69533E34A4}" type="slidenum">
              <a:rPr lang="en-GB" smtClean="0"/>
              <a:t>‹#›</a:t>
            </a:fld>
            <a:endParaRPr lang="en-GB"/>
          </a:p>
        </p:txBody>
      </p:sp>
    </p:spTree>
    <p:extLst>
      <p:ext uri="{BB962C8B-B14F-4D97-AF65-F5344CB8AC3E}">
        <p14:creationId xmlns:p14="http://schemas.microsoft.com/office/powerpoint/2010/main" val="319596540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E5A95C5F-07BF-4729-93E2-7F69533E34A4}" type="slidenum">
              <a:rPr lang="en-GB" smtClean="0"/>
              <a:t>1</a:t>
            </a:fld>
            <a:endParaRPr lang="en-GB"/>
          </a:p>
        </p:txBody>
      </p:sp>
    </p:spTree>
    <p:extLst>
      <p:ext uri="{BB962C8B-B14F-4D97-AF65-F5344CB8AC3E}">
        <p14:creationId xmlns:p14="http://schemas.microsoft.com/office/powerpoint/2010/main" val="278643199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8E6B26B9-11E0-476A-A1C9-C3DB7C5C3069}" type="datetimeFigureOut">
              <a:rPr lang="en-GB" smtClean="0"/>
              <a:t>08/09/2021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9615360-1971-4779-96A1-21134D900455}" type="slidenum">
              <a:rPr lang="en-GB" smtClean="0"/>
              <a:t>‹#›</a:t>
            </a:fld>
            <a:endParaRPr lang="en-GB"/>
          </a:p>
        </p:txBody>
      </p:sp>
    </p:spTree>
    <p:extLst>
      <p:ext uri="{BB962C8B-B14F-4D97-AF65-F5344CB8AC3E}">
        <p14:creationId xmlns:p14="http://schemas.microsoft.com/office/powerpoint/2010/main" val="228214473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8E6B26B9-11E0-476A-A1C9-C3DB7C5C3069}" type="datetimeFigureOut">
              <a:rPr lang="en-GB" smtClean="0"/>
              <a:t>08/09/2021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9615360-1971-4779-96A1-21134D900455}" type="slidenum">
              <a:rPr lang="en-GB" smtClean="0"/>
              <a:t>‹#›</a:t>
            </a:fld>
            <a:endParaRPr lang="en-GB"/>
          </a:p>
        </p:txBody>
      </p:sp>
    </p:spTree>
    <p:extLst>
      <p:ext uri="{BB962C8B-B14F-4D97-AF65-F5344CB8AC3E}">
        <p14:creationId xmlns:p14="http://schemas.microsoft.com/office/powerpoint/2010/main" val="143975254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8E6B26B9-11E0-476A-A1C9-C3DB7C5C3069}" type="datetimeFigureOut">
              <a:rPr lang="en-GB" smtClean="0"/>
              <a:t>08/09/2021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9615360-1971-4779-96A1-21134D900455}" type="slidenum">
              <a:rPr lang="en-GB" smtClean="0"/>
              <a:t>‹#›</a:t>
            </a:fld>
            <a:endParaRPr lang="en-GB"/>
          </a:p>
        </p:txBody>
      </p:sp>
    </p:spTree>
    <p:extLst>
      <p:ext uri="{BB962C8B-B14F-4D97-AF65-F5344CB8AC3E}">
        <p14:creationId xmlns:p14="http://schemas.microsoft.com/office/powerpoint/2010/main" val="4348898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8E6B26B9-11E0-476A-A1C9-C3DB7C5C3069}" type="datetimeFigureOut">
              <a:rPr lang="en-GB" smtClean="0"/>
              <a:t>08/09/2021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9615360-1971-4779-96A1-21134D900455}" type="slidenum">
              <a:rPr lang="en-GB" smtClean="0"/>
              <a:t>‹#›</a:t>
            </a:fld>
            <a:endParaRPr lang="en-GB"/>
          </a:p>
        </p:txBody>
      </p:sp>
    </p:spTree>
    <p:extLst>
      <p:ext uri="{BB962C8B-B14F-4D97-AF65-F5344CB8AC3E}">
        <p14:creationId xmlns:p14="http://schemas.microsoft.com/office/powerpoint/2010/main" val="11660280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E6B26B9-11E0-476A-A1C9-C3DB7C5C3069}" type="datetimeFigureOut">
              <a:rPr lang="en-GB" smtClean="0"/>
              <a:t>08/09/2021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9615360-1971-4779-96A1-21134D900455}" type="slidenum">
              <a:rPr lang="en-GB" smtClean="0"/>
              <a:t>‹#›</a:t>
            </a:fld>
            <a:endParaRPr lang="en-GB"/>
          </a:p>
        </p:txBody>
      </p:sp>
    </p:spTree>
    <p:extLst>
      <p:ext uri="{BB962C8B-B14F-4D97-AF65-F5344CB8AC3E}">
        <p14:creationId xmlns:p14="http://schemas.microsoft.com/office/powerpoint/2010/main" val="2751491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8E6B26B9-11E0-476A-A1C9-C3DB7C5C3069}" type="datetimeFigureOut">
              <a:rPr lang="en-GB" smtClean="0"/>
              <a:t>08/09/2021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59615360-1971-4779-96A1-21134D900455}" type="slidenum">
              <a:rPr lang="en-GB" smtClean="0"/>
              <a:t>‹#›</a:t>
            </a:fld>
            <a:endParaRPr lang="en-GB"/>
          </a:p>
        </p:txBody>
      </p:sp>
    </p:spTree>
    <p:extLst>
      <p:ext uri="{BB962C8B-B14F-4D97-AF65-F5344CB8AC3E}">
        <p14:creationId xmlns:p14="http://schemas.microsoft.com/office/powerpoint/2010/main" val="5516156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8E6B26B9-11E0-476A-A1C9-C3DB7C5C3069}" type="datetimeFigureOut">
              <a:rPr lang="en-GB" smtClean="0"/>
              <a:t>08/09/2021</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59615360-1971-4779-96A1-21134D900455}" type="slidenum">
              <a:rPr lang="en-GB" smtClean="0"/>
              <a:t>‹#›</a:t>
            </a:fld>
            <a:endParaRPr lang="en-GB"/>
          </a:p>
        </p:txBody>
      </p:sp>
    </p:spTree>
    <p:extLst>
      <p:ext uri="{BB962C8B-B14F-4D97-AF65-F5344CB8AC3E}">
        <p14:creationId xmlns:p14="http://schemas.microsoft.com/office/powerpoint/2010/main" val="107181386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8E6B26B9-11E0-476A-A1C9-C3DB7C5C3069}" type="datetimeFigureOut">
              <a:rPr lang="en-GB" smtClean="0"/>
              <a:t>08/09/2021</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59615360-1971-4779-96A1-21134D900455}" type="slidenum">
              <a:rPr lang="en-GB" smtClean="0"/>
              <a:t>‹#›</a:t>
            </a:fld>
            <a:endParaRPr lang="en-GB"/>
          </a:p>
        </p:txBody>
      </p:sp>
    </p:spTree>
    <p:extLst>
      <p:ext uri="{BB962C8B-B14F-4D97-AF65-F5344CB8AC3E}">
        <p14:creationId xmlns:p14="http://schemas.microsoft.com/office/powerpoint/2010/main" val="33717774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E6B26B9-11E0-476A-A1C9-C3DB7C5C3069}" type="datetimeFigureOut">
              <a:rPr lang="en-GB" smtClean="0"/>
              <a:t>08/09/2021</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59615360-1971-4779-96A1-21134D900455}" type="slidenum">
              <a:rPr lang="en-GB" smtClean="0"/>
              <a:t>‹#›</a:t>
            </a:fld>
            <a:endParaRPr lang="en-GB"/>
          </a:p>
        </p:txBody>
      </p:sp>
    </p:spTree>
    <p:extLst>
      <p:ext uri="{BB962C8B-B14F-4D97-AF65-F5344CB8AC3E}">
        <p14:creationId xmlns:p14="http://schemas.microsoft.com/office/powerpoint/2010/main" val="29616834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E6B26B9-11E0-476A-A1C9-C3DB7C5C3069}" type="datetimeFigureOut">
              <a:rPr lang="en-GB" smtClean="0"/>
              <a:t>08/09/2021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59615360-1971-4779-96A1-21134D900455}" type="slidenum">
              <a:rPr lang="en-GB" smtClean="0"/>
              <a:t>‹#›</a:t>
            </a:fld>
            <a:endParaRPr lang="en-GB"/>
          </a:p>
        </p:txBody>
      </p:sp>
    </p:spTree>
    <p:extLst>
      <p:ext uri="{BB962C8B-B14F-4D97-AF65-F5344CB8AC3E}">
        <p14:creationId xmlns:p14="http://schemas.microsoft.com/office/powerpoint/2010/main" val="374654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E6B26B9-11E0-476A-A1C9-C3DB7C5C3069}" type="datetimeFigureOut">
              <a:rPr lang="en-GB" smtClean="0"/>
              <a:t>08/09/2021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59615360-1971-4779-96A1-21134D900455}" type="slidenum">
              <a:rPr lang="en-GB" smtClean="0"/>
              <a:t>‹#›</a:t>
            </a:fld>
            <a:endParaRPr lang="en-GB"/>
          </a:p>
        </p:txBody>
      </p:sp>
    </p:spTree>
    <p:extLst>
      <p:ext uri="{BB962C8B-B14F-4D97-AF65-F5344CB8AC3E}">
        <p14:creationId xmlns:p14="http://schemas.microsoft.com/office/powerpoint/2010/main" val="282738064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3BA6A9"/>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E6B26B9-11E0-476A-A1C9-C3DB7C5C3069}" type="datetimeFigureOut">
              <a:rPr lang="en-GB" smtClean="0"/>
              <a:t>08/09/2021</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9615360-1971-4779-96A1-21134D900455}" type="slidenum">
              <a:rPr lang="en-GB" smtClean="0"/>
              <a:t>‹#›</a:t>
            </a:fld>
            <a:endParaRPr lang="en-GB"/>
          </a:p>
        </p:txBody>
      </p:sp>
    </p:spTree>
    <p:extLst>
      <p:ext uri="{BB962C8B-B14F-4D97-AF65-F5344CB8AC3E}">
        <p14:creationId xmlns:p14="http://schemas.microsoft.com/office/powerpoint/2010/main" val="341458187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hyperlink" Target="https://vocab.pixl.org.uk/" TargetMode="Externa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hyperlink" Target="https://timestable.pixl.org.uk/" TargetMode="Externa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3"/>
          <a:stretch>
            <a:fillRect/>
          </a:stretch>
        </p:blipFill>
        <p:spPr>
          <a:xfrm>
            <a:off x="3747751" y="999507"/>
            <a:ext cx="4078913" cy="3601049"/>
          </a:xfrm>
          <a:prstGeom prst="rect">
            <a:avLst/>
          </a:prstGeom>
        </p:spPr>
      </p:pic>
      <p:sp>
        <p:nvSpPr>
          <p:cNvPr id="8" name="TextBox 7"/>
          <p:cNvSpPr txBox="1"/>
          <p:nvPr/>
        </p:nvSpPr>
        <p:spPr>
          <a:xfrm>
            <a:off x="1208347" y="4764328"/>
            <a:ext cx="9157720" cy="923330"/>
          </a:xfrm>
          <a:prstGeom prst="rect">
            <a:avLst/>
          </a:prstGeom>
          <a:noFill/>
        </p:spPr>
        <p:txBody>
          <a:bodyPr wrap="square" rtlCol="0">
            <a:spAutoFit/>
          </a:bodyPr>
          <a:lstStyle/>
          <a:p>
            <a:pPr algn="ctr"/>
            <a:r>
              <a:rPr lang="en-GB" sz="5400" b="1" dirty="0"/>
              <a:t>Meet the Teacher</a:t>
            </a:r>
          </a:p>
        </p:txBody>
      </p:sp>
    </p:spTree>
    <p:extLst>
      <p:ext uri="{BB962C8B-B14F-4D97-AF65-F5344CB8AC3E}">
        <p14:creationId xmlns:p14="http://schemas.microsoft.com/office/powerpoint/2010/main" val="133398803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Home Learning</a:t>
            </a:r>
          </a:p>
        </p:txBody>
      </p:sp>
      <p:sp>
        <p:nvSpPr>
          <p:cNvPr id="3" name="Content Placeholder 2"/>
          <p:cNvSpPr>
            <a:spLocks noGrp="1"/>
          </p:cNvSpPr>
          <p:nvPr>
            <p:ph sz="half" idx="1"/>
          </p:nvPr>
        </p:nvSpPr>
        <p:spPr>
          <a:xfrm>
            <a:off x="838200" y="1401418"/>
            <a:ext cx="5181600" cy="4905113"/>
          </a:xfrm>
        </p:spPr>
        <p:txBody>
          <a:bodyPr>
            <a:normAutofit fontScale="77500" lnSpcReduction="20000"/>
          </a:bodyPr>
          <a:lstStyle/>
          <a:p>
            <a:pPr marL="0" indent="0">
              <a:buNone/>
            </a:pPr>
            <a:endParaRPr lang="en-GB" dirty="0"/>
          </a:p>
          <a:p>
            <a:pPr marL="0" indent="0">
              <a:buNone/>
            </a:pPr>
            <a:r>
              <a:rPr lang="en-GB" b="1" dirty="0"/>
              <a:t>Key Stage 2 (Years 3 – 6):  Write That Essay</a:t>
            </a:r>
          </a:p>
          <a:p>
            <a:pPr marL="0" indent="0">
              <a:buNone/>
            </a:pPr>
            <a:r>
              <a:rPr lang="en-GB" dirty="0"/>
              <a:t>We encourage all children to log into ‘write that essay’ daily to complete a short daily writing challenge (10 minutes).  </a:t>
            </a:r>
          </a:p>
          <a:p>
            <a:pPr marL="0" indent="0">
              <a:buNone/>
            </a:pPr>
            <a:r>
              <a:rPr lang="en-GB" dirty="0"/>
              <a:t>Children enjoy the platform, particularly the instant feedback and diagnostic tools.</a:t>
            </a:r>
          </a:p>
          <a:p>
            <a:pPr marL="0" indent="0">
              <a:buNone/>
            </a:pPr>
            <a:endParaRPr lang="en-GB" b="1" dirty="0"/>
          </a:p>
          <a:p>
            <a:pPr marL="0" indent="0">
              <a:buNone/>
            </a:pPr>
            <a:r>
              <a:rPr lang="en-GB" b="1" dirty="0"/>
              <a:t>Holiday Home Learning</a:t>
            </a:r>
            <a:endParaRPr lang="en-GB" dirty="0"/>
          </a:p>
          <a:p>
            <a:r>
              <a:rPr lang="en-GB" dirty="0"/>
              <a:t>We place great value on children having opportunities to spend time with their families, playing, talking and having fun so we will not set homework over school holidays. However, we do expect children to read or be read to every day. Children will also continue to be able to access fun learning activities online or via the Apps. </a:t>
            </a:r>
          </a:p>
          <a:p>
            <a:pPr marL="0" indent="0">
              <a:buNone/>
            </a:pPr>
            <a:endParaRPr lang="en-GB" dirty="0"/>
          </a:p>
        </p:txBody>
      </p:sp>
      <p:sp>
        <p:nvSpPr>
          <p:cNvPr id="4" name="Content Placeholder 3"/>
          <p:cNvSpPr>
            <a:spLocks noGrp="1"/>
          </p:cNvSpPr>
          <p:nvPr>
            <p:ph sz="half" idx="2"/>
          </p:nvPr>
        </p:nvSpPr>
        <p:spPr>
          <a:xfrm>
            <a:off x="6248400" y="223066"/>
            <a:ext cx="5181600" cy="5150211"/>
          </a:xfrm>
        </p:spPr>
        <p:txBody>
          <a:bodyPr>
            <a:noAutofit/>
          </a:bodyPr>
          <a:lstStyle/>
          <a:p>
            <a:pPr marL="0" indent="0">
              <a:buNone/>
            </a:pPr>
            <a:r>
              <a:rPr lang="en-GB" sz="1800" b="1" dirty="0"/>
              <a:t>Half Termly Creative Home Learning</a:t>
            </a:r>
            <a:endParaRPr lang="en-GB" sz="1800" dirty="0"/>
          </a:p>
          <a:p>
            <a:r>
              <a:rPr lang="en-GB" sz="1400" dirty="0"/>
              <a:t>Creative home learning is one of the fundamental principles that underpins our Home Learning Policy and an important way for us to build effective home school partnerships. This is because we believe that learning continues beyond the classroom.</a:t>
            </a:r>
          </a:p>
          <a:p>
            <a:r>
              <a:rPr lang="en-GB" sz="1400" dirty="0"/>
              <a:t>Children will be introduced to their new creative topic at the start of each half term.</a:t>
            </a:r>
          </a:p>
          <a:p>
            <a:r>
              <a:rPr lang="en-GB" sz="1400" dirty="0"/>
              <a:t>Creative home learning tasks all link directly to the topic being studied in class and will support the children’s learning by giving them opportunities to learn new knowledge around their topic, explore a particular area of interest in more depth or further develop their skills.  </a:t>
            </a:r>
          </a:p>
          <a:p>
            <a:r>
              <a:rPr lang="en-GB" sz="1400" dirty="0"/>
              <a:t>A selection of different tasks will be provided and displayed on the Year Group page at the start of each half term. Families and children are encouraged to choose one (or more) of these projects to work on together at home, so that parents and carers can share in and further enrich the learning that is taking place in class. </a:t>
            </a:r>
          </a:p>
          <a:p>
            <a:r>
              <a:rPr lang="en-GB" sz="1400" dirty="0"/>
              <a:t>At the end of each half term children should bring their creative home learning work in to school. </a:t>
            </a:r>
          </a:p>
          <a:p>
            <a:r>
              <a:rPr lang="en-GB" sz="1400" dirty="0"/>
              <a:t>At the end of each half term, parents will be invited to a Celebration of Learning open afternoon to give families an opportunity to celebrate the topic work their children have been completing in class and to see how this links to the projects they have worked on together at home.</a:t>
            </a:r>
          </a:p>
          <a:p>
            <a:r>
              <a:rPr lang="en-GB" sz="1400" dirty="0"/>
              <a:t>A selection of pieces will be put on display in shared year group areas, as well as in the school library and front office.</a:t>
            </a:r>
          </a:p>
        </p:txBody>
      </p:sp>
    </p:spTree>
    <p:extLst>
      <p:ext uri="{BB962C8B-B14F-4D97-AF65-F5344CB8AC3E}">
        <p14:creationId xmlns:p14="http://schemas.microsoft.com/office/powerpoint/2010/main" val="264424552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Home Learning</a:t>
            </a:r>
          </a:p>
        </p:txBody>
      </p:sp>
      <p:sp>
        <p:nvSpPr>
          <p:cNvPr id="3" name="Content Placeholder 2"/>
          <p:cNvSpPr>
            <a:spLocks noGrp="1"/>
          </p:cNvSpPr>
          <p:nvPr>
            <p:ph sz="half" idx="1"/>
          </p:nvPr>
        </p:nvSpPr>
        <p:spPr/>
        <p:txBody>
          <a:bodyPr>
            <a:normAutofit fontScale="55000" lnSpcReduction="20000"/>
          </a:bodyPr>
          <a:lstStyle/>
          <a:p>
            <a:pPr marL="0" indent="0">
              <a:buNone/>
            </a:pPr>
            <a:r>
              <a:rPr lang="en-GB" b="1" dirty="0"/>
              <a:t>WHOLE SCHOOL HOME LEARNING</a:t>
            </a:r>
          </a:p>
          <a:p>
            <a:r>
              <a:rPr lang="en-GB" dirty="0"/>
              <a:t>Sometimes, children are asked to contribute to an activity or concert by learning – words to a poem, play or song etc. Learning by heart in these situations helps children develop techniques for learning, contributes to their self-esteem by giving them an opportunity to experience success and participate fully in the activity. It also contributes to the whole school ethos, developing a sense of responsibility for team success. Families and children are encouraged to value this home learning so that it is done alongside any other home learning set by the class teacher.</a:t>
            </a:r>
          </a:p>
          <a:p>
            <a:pPr marL="0" indent="0">
              <a:buNone/>
            </a:pPr>
            <a:r>
              <a:rPr lang="en-GB" b="1" dirty="0"/>
              <a:t>MARKING</a:t>
            </a:r>
          </a:p>
          <a:p>
            <a:r>
              <a:rPr lang="en-GB" dirty="0"/>
              <a:t>All weekly written home learning will be marked.</a:t>
            </a:r>
          </a:p>
          <a:p>
            <a:r>
              <a:rPr lang="en-GB" dirty="0"/>
              <a:t>All online activities will be monitored by class teachers weekly.</a:t>
            </a:r>
          </a:p>
          <a:p>
            <a:r>
              <a:rPr lang="en-GB" dirty="0"/>
              <a:t>Creative home learning will be shared amongst the children’s peers and they will have the opportunity to receive peer and teacher written feedback, as well as completing some self-assessment. Families will be invited in to celebrate creative home learning projects half-termly.</a:t>
            </a:r>
          </a:p>
          <a:p>
            <a:endParaRPr lang="en-GB" dirty="0"/>
          </a:p>
        </p:txBody>
      </p:sp>
      <p:sp>
        <p:nvSpPr>
          <p:cNvPr id="4" name="Content Placeholder 3"/>
          <p:cNvSpPr>
            <a:spLocks noGrp="1"/>
          </p:cNvSpPr>
          <p:nvPr>
            <p:ph sz="half" idx="2"/>
          </p:nvPr>
        </p:nvSpPr>
        <p:spPr/>
        <p:txBody>
          <a:bodyPr>
            <a:normAutofit fontScale="55000" lnSpcReduction="20000"/>
          </a:bodyPr>
          <a:lstStyle/>
          <a:p>
            <a:pPr marL="0" indent="0">
              <a:buNone/>
            </a:pPr>
            <a:r>
              <a:rPr lang="en-GB" b="1" dirty="0"/>
              <a:t>Home learning that is not being completed</a:t>
            </a:r>
          </a:p>
          <a:p>
            <a:r>
              <a:rPr lang="en-GB" dirty="0"/>
              <a:t>Parents are encouraged to talk to their child’s class teacher if their child is unable or unwilling to complete home learning tasks independently. This is so that class teachers can provide additional support to families.</a:t>
            </a:r>
          </a:p>
          <a:p>
            <a:r>
              <a:rPr lang="en-GB" dirty="0"/>
              <a:t>We will also offer some after school homework clubs in the school library for parents to support their children in a friendly and hardworking atmosphere.  If you would like to attend any of these sessions, please speak to your child’s class teacher.</a:t>
            </a:r>
          </a:p>
          <a:p>
            <a:r>
              <a:rPr lang="en-GB" dirty="0"/>
              <a:t>Class teachers will discuss any concerns about home learning tasks initially with children and then parents in order to find out the reasons behind incomplete tasks.  Overall, the responsibility for ensuring children are doing their home learning rests with families, but teachers will offer support if needed.</a:t>
            </a:r>
          </a:p>
          <a:p>
            <a:endParaRPr lang="en-GB" dirty="0"/>
          </a:p>
        </p:txBody>
      </p:sp>
    </p:spTree>
    <p:extLst>
      <p:ext uri="{BB962C8B-B14F-4D97-AF65-F5344CB8AC3E}">
        <p14:creationId xmlns:p14="http://schemas.microsoft.com/office/powerpoint/2010/main" val="387414027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0" y="125992"/>
            <a:ext cx="10515600" cy="1325563"/>
          </a:xfrm>
        </p:spPr>
        <p:txBody>
          <a:bodyPr/>
          <a:lstStyle/>
          <a:p>
            <a:r>
              <a:rPr lang="en-GB" b="1" u="sng" dirty="0"/>
              <a:t>School Uniform</a:t>
            </a:r>
          </a:p>
        </p:txBody>
      </p:sp>
      <p:sp>
        <p:nvSpPr>
          <p:cNvPr id="3" name="Content Placeholder 2"/>
          <p:cNvSpPr>
            <a:spLocks noGrp="1"/>
          </p:cNvSpPr>
          <p:nvPr>
            <p:ph sz="half" idx="1"/>
          </p:nvPr>
        </p:nvSpPr>
        <p:spPr>
          <a:xfrm>
            <a:off x="838200" y="1371600"/>
            <a:ext cx="5181600" cy="4805363"/>
          </a:xfrm>
        </p:spPr>
        <p:txBody>
          <a:bodyPr>
            <a:normAutofit fontScale="70000" lnSpcReduction="20000"/>
          </a:bodyPr>
          <a:lstStyle/>
          <a:p>
            <a:r>
              <a:rPr lang="en-GB" dirty="0"/>
              <a:t>White short or long-sleeved </a:t>
            </a:r>
            <a:r>
              <a:rPr lang="en-GB" dirty="0" err="1"/>
              <a:t>logo’d</a:t>
            </a:r>
            <a:r>
              <a:rPr lang="en-GB" dirty="0"/>
              <a:t> polo shirt</a:t>
            </a:r>
          </a:p>
          <a:p>
            <a:r>
              <a:rPr lang="en-GB" dirty="0"/>
              <a:t>Grey </a:t>
            </a:r>
            <a:r>
              <a:rPr lang="en-GB" dirty="0" err="1"/>
              <a:t>logo’d</a:t>
            </a:r>
            <a:r>
              <a:rPr lang="en-GB" dirty="0"/>
              <a:t> ‘V’ neck cardigan or jumper with double gold stripe</a:t>
            </a:r>
          </a:p>
          <a:p>
            <a:r>
              <a:rPr lang="en-GB" dirty="0"/>
              <a:t>Plain grey trousers, shorts, skirt, pinafore or gingham dress (in summer)</a:t>
            </a:r>
          </a:p>
          <a:p>
            <a:r>
              <a:rPr lang="en-GB" dirty="0"/>
              <a:t>Plain long or short, grey, black or white socks or tights</a:t>
            </a:r>
          </a:p>
          <a:p>
            <a:r>
              <a:rPr lang="en-GB" dirty="0"/>
              <a:t>Sensible black flat shoes or boots (in winter) </a:t>
            </a:r>
          </a:p>
          <a:p>
            <a:r>
              <a:rPr lang="en-GB" dirty="0"/>
              <a:t>Black </a:t>
            </a:r>
            <a:r>
              <a:rPr lang="en-GB" dirty="0" err="1"/>
              <a:t>reversable</a:t>
            </a:r>
            <a:r>
              <a:rPr lang="en-GB" dirty="0"/>
              <a:t> </a:t>
            </a:r>
            <a:r>
              <a:rPr lang="en-GB" dirty="0" err="1"/>
              <a:t>logo’d</a:t>
            </a:r>
            <a:r>
              <a:rPr lang="en-GB" dirty="0"/>
              <a:t> school coat or plain black or navy coat (Winter is coming!)</a:t>
            </a:r>
          </a:p>
          <a:p>
            <a:r>
              <a:rPr lang="en-GB" dirty="0"/>
              <a:t>Grey or black scarf, hat and gloves</a:t>
            </a:r>
          </a:p>
          <a:p>
            <a:r>
              <a:rPr lang="en-GB" dirty="0"/>
              <a:t>Grey, black or white </a:t>
            </a:r>
            <a:r>
              <a:rPr lang="en-GB" dirty="0" err="1"/>
              <a:t>kippa</a:t>
            </a:r>
            <a:r>
              <a:rPr lang="en-GB" dirty="0"/>
              <a:t> or turban</a:t>
            </a:r>
          </a:p>
          <a:p>
            <a:r>
              <a:rPr lang="en-GB" dirty="0"/>
              <a:t>Grey, black, white or yellow hijab</a:t>
            </a:r>
          </a:p>
          <a:p>
            <a:r>
              <a:rPr lang="en-GB" dirty="0"/>
              <a:t>Plain grey, black, white or yellow hair accessories (shoulder length hair tied back)</a:t>
            </a:r>
          </a:p>
          <a:p>
            <a:r>
              <a:rPr lang="en-GB" dirty="0"/>
              <a:t>Black </a:t>
            </a:r>
            <a:r>
              <a:rPr lang="en-GB" dirty="0" err="1"/>
              <a:t>logo’d</a:t>
            </a:r>
            <a:r>
              <a:rPr lang="en-GB" dirty="0"/>
              <a:t> rucksack or plain black rucksack</a:t>
            </a:r>
          </a:p>
          <a:p>
            <a:endParaRPr lang="en-GB" dirty="0"/>
          </a:p>
        </p:txBody>
      </p:sp>
      <p:pic>
        <p:nvPicPr>
          <p:cNvPr id="5" name="Content Placeholder 4"/>
          <p:cNvPicPr>
            <a:picLocks noGrp="1" noChangeAspect="1"/>
          </p:cNvPicPr>
          <p:nvPr>
            <p:ph sz="half" idx="2"/>
          </p:nvPr>
        </p:nvPicPr>
        <p:blipFill>
          <a:blip r:embed="rId2" cstate="print">
            <a:extLst>
              <a:ext uri="{28A0092B-C50C-407E-A947-70E740481C1C}">
                <a14:useLocalDpi xmlns:a14="http://schemas.microsoft.com/office/drawing/2010/main" val="0"/>
              </a:ext>
            </a:extLst>
          </a:blip>
          <a:stretch>
            <a:fillRect/>
          </a:stretch>
        </p:blipFill>
        <p:spPr>
          <a:xfrm rot="5400000">
            <a:off x="5756849" y="1792574"/>
            <a:ext cx="6055734" cy="3406350"/>
          </a:xfrm>
        </p:spPr>
      </p:pic>
    </p:spTree>
    <p:extLst>
      <p:ext uri="{BB962C8B-B14F-4D97-AF65-F5344CB8AC3E}">
        <p14:creationId xmlns:p14="http://schemas.microsoft.com/office/powerpoint/2010/main" val="215878502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88609" y="210380"/>
            <a:ext cx="10515600" cy="1325563"/>
          </a:xfrm>
        </p:spPr>
        <p:txBody>
          <a:bodyPr/>
          <a:lstStyle/>
          <a:p>
            <a:r>
              <a:rPr lang="en-GB" b="1" u="sng" dirty="0"/>
              <a:t>PE Kit</a:t>
            </a:r>
            <a:br>
              <a:rPr lang="en-GB" b="1" u="sng" dirty="0"/>
            </a:br>
            <a:r>
              <a:rPr lang="en-GB" sz="2800" b="1" dirty="0">
                <a:solidFill>
                  <a:schemeClr val="bg1"/>
                </a:solidFill>
              </a:rPr>
              <a:t>PE Days: Monday and Fridays</a:t>
            </a:r>
            <a:endParaRPr lang="en-GB" b="1" u="sng" dirty="0">
              <a:solidFill>
                <a:schemeClr val="bg1"/>
              </a:solidFill>
            </a:endParaRPr>
          </a:p>
        </p:txBody>
      </p:sp>
      <p:sp>
        <p:nvSpPr>
          <p:cNvPr id="3" name="Content Placeholder 2"/>
          <p:cNvSpPr>
            <a:spLocks noGrp="1"/>
          </p:cNvSpPr>
          <p:nvPr>
            <p:ph sz="half" idx="1"/>
          </p:nvPr>
        </p:nvSpPr>
        <p:spPr>
          <a:xfrm>
            <a:off x="838200" y="1371600"/>
            <a:ext cx="5181600" cy="4805363"/>
          </a:xfrm>
        </p:spPr>
        <p:txBody>
          <a:bodyPr>
            <a:normAutofit fontScale="85000" lnSpcReduction="20000"/>
          </a:bodyPr>
          <a:lstStyle/>
          <a:p>
            <a:r>
              <a:rPr lang="en-GB" dirty="0"/>
              <a:t>White </a:t>
            </a:r>
            <a:r>
              <a:rPr lang="en-GB" dirty="0" err="1"/>
              <a:t>logo’d</a:t>
            </a:r>
            <a:r>
              <a:rPr lang="en-GB" dirty="0"/>
              <a:t> sports top with house coloured sleeves </a:t>
            </a:r>
          </a:p>
          <a:p>
            <a:r>
              <a:rPr lang="en-GB" dirty="0"/>
              <a:t>Black shorts</a:t>
            </a:r>
          </a:p>
          <a:p>
            <a:r>
              <a:rPr lang="en-GB" dirty="0"/>
              <a:t>Black </a:t>
            </a:r>
            <a:r>
              <a:rPr lang="en-GB" dirty="0" err="1"/>
              <a:t>logo’d</a:t>
            </a:r>
            <a:r>
              <a:rPr lang="en-GB" dirty="0"/>
              <a:t> hoodie with black tracksuit bottoms</a:t>
            </a:r>
          </a:p>
          <a:p>
            <a:r>
              <a:rPr lang="en-GB" dirty="0"/>
              <a:t>Trainers or plimsolls</a:t>
            </a:r>
          </a:p>
          <a:p>
            <a:pPr marL="0" indent="0">
              <a:buNone/>
            </a:pPr>
            <a:endParaRPr lang="en-GB" dirty="0"/>
          </a:p>
          <a:p>
            <a:pPr marL="0" indent="0">
              <a:buNone/>
            </a:pPr>
            <a:r>
              <a:rPr lang="en-GB" b="1" dirty="0">
                <a:solidFill>
                  <a:schemeClr val="bg1"/>
                </a:solidFill>
              </a:rPr>
              <a:t>Water bottles can be left in school</a:t>
            </a:r>
          </a:p>
          <a:p>
            <a:pPr marL="0" indent="0">
              <a:buNone/>
            </a:pPr>
            <a:endParaRPr lang="en-GB" dirty="0"/>
          </a:p>
          <a:p>
            <a:r>
              <a:rPr lang="en-GB" dirty="0"/>
              <a:t>Key Stage 1:  PE Kits should be in school every day. They will  be sent home half-termly.</a:t>
            </a:r>
          </a:p>
          <a:p>
            <a:r>
              <a:rPr lang="en-GB" dirty="0"/>
              <a:t>Key Stage 2:  Clean PE Kits should be brought in every Monday.</a:t>
            </a:r>
          </a:p>
        </p:txBody>
      </p:sp>
      <p:pic>
        <p:nvPicPr>
          <p:cNvPr id="5" name="Content Placeholder 4"/>
          <p:cNvPicPr>
            <a:picLocks noGrp="1" noChangeAspect="1"/>
          </p:cNvPicPr>
          <p:nvPr>
            <p:ph sz="half" idx="2"/>
          </p:nvPr>
        </p:nvPicPr>
        <p:blipFill>
          <a:blip r:embed="rId2" cstate="print">
            <a:extLst>
              <a:ext uri="{28A0092B-C50C-407E-A947-70E740481C1C}">
                <a14:useLocalDpi xmlns:a14="http://schemas.microsoft.com/office/drawing/2010/main" val="0"/>
              </a:ext>
            </a:extLst>
          </a:blip>
          <a:stretch>
            <a:fillRect/>
          </a:stretch>
        </p:blipFill>
        <p:spPr>
          <a:xfrm rot="5400000">
            <a:off x="5829640" y="1811524"/>
            <a:ext cx="5587762" cy="3143116"/>
          </a:xfrm>
        </p:spPr>
      </p:pic>
    </p:spTree>
    <p:extLst>
      <p:ext uri="{BB962C8B-B14F-4D97-AF65-F5344CB8AC3E}">
        <p14:creationId xmlns:p14="http://schemas.microsoft.com/office/powerpoint/2010/main" val="225071368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88609" y="210380"/>
            <a:ext cx="10515600" cy="1325563"/>
          </a:xfrm>
        </p:spPr>
        <p:txBody>
          <a:bodyPr>
            <a:normAutofit fontScale="90000"/>
          </a:bodyPr>
          <a:lstStyle/>
          <a:p>
            <a:pPr marL="571500" indent="-571500">
              <a:buFont typeface="Arial" panose="020B0604020202020204" pitchFamily="34" charset="0"/>
              <a:buChar char="•"/>
            </a:pPr>
            <a:r>
              <a:rPr lang="en-GB" b="1" u="sng" dirty="0"/>
              <a:t>Key Take </a:t>
            </a:r>
            <a:r>
              <a:rPr lang="en-GB" b="1" u="sng" dirty="0" err="1"/>
              <a:t>aways</a:t>
            </a:r>
            <a:br>
              <a:rPr lang="en-GB" b="1" u="sng" dirty="0"/>
            </a:br>
            <a:br>
              <a:rPr lang="en-GB" b="1" u="sng" dirty="0"/>
            </a:br>
            <a:endParaRPr lang="en-GB" b="1" u="sng" dirty="0">
              <a:solidFill>
                <a:schemeClr val="bg1"/>
              </a:solidFill>
            </a:endParaRPr>
          </a:p>
        </p:txBody>
      </p:sp>
      <p:sp>
        <p:nvSpPr>
          <p:cNvPr id="9" name="Content Placeholder 7">
            <a:extLst>
              <a:ext uri="{FF2B5EF4-FFF2-40B4-BE49-F238E27FC236}">
                <a16:creationId xmlns:a16="http://schemas.microsoft.com/office/drawing/2014/main" id="{48A27211-F563-4305-A049-00D3D8DB4F4F}"/>
              </a:ext>
            </a:extLst>
          </p:cNvPr>
          <p:cNvSpPr>
            <a:spLocks noGrp="1"/>
          </p:cNvSpPr>
          <p:nvPr>
            <p:ph sz="half" idx="1"/>
          </p:nvPr>
        </p:nvSpPr>
        <p:spPr>
          <a:xfrm>
            <a:off x="888608" y="1825625"/>
            <a:ext cx="5131191" cy="4351338"/>
          </a:xfrm>
        </p:spPr>
        <p:txBody>
          <a:bodyPr>
            <a:normAutofit/>
          </a:bodyPr>
          <a:lstStyle/>
          <a:p>
            <a:r>
              <a:rPr lang="en-GB" b="1" dirty="0">
                <a:solidFill>
                  <a:schemeClr val="bg1"/>
                </a:solidFill>
              </a:rPr>
              <a:t>PE Days: Monday and Fridays</a:t>
            </a:r>
          </a:p>
          <a:p>
            <a:r>
              <a:rPr lang="en-GB" b="1" dirty="0">
                <a:solidFill>
                  <a:schemeClr val="bg1"/>
                </a:solidFill>
              </a:rPr>
              <a:t>Each child needs a drink bottle</a:t>
            </a:r>
          </a:p>
          <a:p>
            <a:r>
              <a:rPr lang="en-GB" b="1" dirty="0">
                <a:solidFill>
                  <a:schemeClr val="bg1"/>
                </a:solidFill>
              </a:rPr>
              <a:t>Parents sign the planner every day</a:t>
            </a:r>
          </a:p>
          <a:p>
            <a:r>
              <a:rPr lang="en-GB" b="1" dirty="0">
                <a:solidFill>
                  <a:schemeClr val="bg1"/>
                </a:solidFill>
              </a:rPr>
              <a:t>Key communication through the planner please</a:t>
            </a:r>
          </a:p>
          <a:p>
            <a:r>
              <a:rPr lang="en-GB" b="1" dirty="0">
                <a:solidFill>
                  <a:schemeClr val="bg1"/>
                </a:solidFill>
              </a:rPr>
              <a:t>Be on time, important social interactions happen before and </a:t>
            </a:r>
            <a:r>
              <a:rPr lang="en-GB" b="1">
                <a:solidFill>
                  <a:schemeClr val="bg1"/>
                </a:solidFill>
              </a:rPr>
              <a:t>after school</a:t>
            </a:r>
            <a:endParaRPr lang="en-GB" b="1" dirty="0">
              <a:solidFill>
                <a:schemeClr val="bg1"/>
              </a:solidFill>
            </a:endParaRPr>
          </a:p>
        </p:txBody>
      </p:sp>
    </p:spTree>
    <p:extLst>
      <p:ext uri="{BB962C8B-B14F-4D97-AF65-F5344CB8AC3E}">
        <p14:creationId xmlns:p14="http://schemas.microsoft.com/office/powerpoint/2010/main" val="210461415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790360-87F7-4C2B-842C-40AC8DF9DF37}"/>
              </a:ext>
            </a:extLst>
          </p:cNvPr>
          <p:cNvSpPr>
            <a:spLocks noGrp="1"/>
          </p:cNvSpPr>
          <p:nvPr>
            <p:ph type="title"/>
          </p:nvPr>
        </p:nvSpPr>
        <p:spPr/>
        <p:txBody>
          <a:bodyPr/>
          <a:lstStyle/>
          <a:p>
            <a:r>
              <a:rPr lang="en-GB" dirty="0"/>
              <a:t>Morning routine</a:t>
            </a:r>
          </a:p>
        </p:txBody>
      </p:sp>
      <p:sp>
        <p:nvSpPr>
          <p:cNvPr id="3" name="Content Placeholder 2">
            <a:extLst>
              <a:ext uri="{FF2B5EF4-FFF2-40B4-BE49-F238E27FC236}">
                <a16:creationId xmlns:a16="http://schemas.microsoft.com/office/drawing/2014/main" id="{76EA803B-68B4-4E76-9CC8-1FA0D6A34451}"/>
              </a:ext>
            </a:extLst>
          </p:cNvPr>
          <p:cNvSpPr>
            <a:spLocks noGrp="1"/>
          </p:cNvSpPr>
          <p:nvPr>
            <p:ph idx="1"/>
          </p:nvPr>
        </p:nvSpPr>
        <p:spPr/>
        <p:txBody>
          <a:bodyPr/>
          <a:lstStyle/>
          <a:p>
            <a:r>
              <a:rPr lang="en-GB" dirty="0"/>
              <a:t>Arrive at the gate before 9am.</a:t>
            </a:r>
          </a:p>
          <a:p>
            <a:r>
              <a:rPr lang="en-GB" dirty="0"/>
              <a:t>Walk to the bottom of the Year 3 stairs and come straight up.</a:t>
            </a:r>
          </a:p>
          <a:p>
            <a:r>
              <a:rPr lang="en-GB" dirty="0"/>
              <a:t>Put my things in my box</a:t>
            </a:r>
          </a:p>
          <a:p>
            <a:r>
              <a:rPr lang="en-GB" dirty="0"/>
              <a:t>Choose my lunch</a:t>
            </a:r>
          </a:p>
          <a:p>
            <a:r>
              <a:rPr lang="en-GB" dirty="0"/>
              <a:t>Grab a whiteboard and pen</a:t>
            </a:r>
          </a:p>
          <a:p>
            <a:r>
              <a:rPr lang="en-GB" dirty="0"/>
              <a:t>Work on my Soft start activity</a:t>
            </a:r>
          </a:p>
          <a:p>
            <a:r>
              <a:rPr lang="en-GB" dirty="0"/>
              <a:t>Mrs Luciani will take the </a:t>
            </a:r>
            <a:r>
              <a:rPr lang="en-GB"/>
              <a:t>online register at 8:55am</a:t>
            </a:r>
            <a:endParaRPr lang="en-GB" dirty="0"/>
          </a:p>
          <a:p>
            <a:endParaRPr lang="en-GB" dirty="0"/>
          </a:p>
        </p:txBody>
      </p:sp>
    </p:spTree>
    <p:extLst>
      <p:ext uri="{BB962C8B-B14F-4D97-AF65-F5344CB8AC3E}">
        <p14:creationId xmlns:p14="http://schemas.microsoft.com/office/powerpoint/2010/main" val="326318162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b="1" dirty="0"/>
              <a:t>Communication</a:t>
            </a:r>
            <a:br>
              <a:rPr lang="en-GB" b="1" dirty="0"/>
            </a:br>
            <a:r>
              <a:rPr lang="en-GB" b="1" dirty="0"/>
              <a:t>The key to a successful working </a:t>
            </a:r>
            <a:r>
              <a:rPr lang="en-GB" sz="4800" b="1" dirty="0"/>
              <a:t>relationship</a:t>
            </a:r>
            <a:endParaRPr lang="en-GB" dirty="0"/>
          </a:p>
        </p:txBody>
      </p:sp>
      <p:sp>
        <p:nvSpPr>
          <p:cNvPr id="3" name="Content Placeholder 2"/>
          <p:cNvSpPr>
            <a:spLocks noGrp="1"/>
          </p:cNvSpPr>
          <p:nvPr>
            <p:ph sz="half" idx="1"/>
          </p:nvPr>
        </p:nvSpPr>
        <p:spPr>
          <a:xfrm>
            <a:off x="838200" y="1825625"/>
            <a:ext cx="10515600" cy="4351338"/>
          </a:xfrm>
        </p:spPr>
        <p:txBody>
          <a:bodyPr>
            <a:normAutofit fontScale="92500" lnSpcReduction="10000"/>
          </a:bodyPr>
          <a:lstStyle/>
          <a:p>
            <a:pPr marL="0" indent="0">
              <a:buNone/>
            </a:pPr>
            <a:r>
              <a:rPr lang="en-GB" b="1" u="sng" dirty="0"/>
              <a:t>FAMILIES (PARENTS &amp; CARERS)</a:t>
            </a:r>
          </a:p>
          <a:p>
            <a:r>
              <a:rPr lang="en-GB" dirty="0"/>
              <a:t>Check the Calendar of Events regularly</a:t>
            </a:r>
          </a:p>
          <a:p>
            <a:r>
              <a:rPr lang="en-GB" dirty="0"/>
              <a:t>Read the newsletter </a:t>
            </a:r>
          </a:p>
          <a:p>
            <a:r>
              <a:rPr lang="en-GB" dirty="0"/>
              <a:t>Check the Year Group Noticeboards weekly</a:t>
            </a:r>
          </a:p>
          <a:p>
            <a:r>
              <a:rPr lang="en-GB" dirty="0"/>
              <a:t>Attend parent teacher consultations</a:t>
            </a:r>
          </a:p>
          <a:p>
            <a:r>
              <a:rPr lang="en-GB" dirty="0"/>
              <a:t>Communicate effectively with the class teacher</a:t>
            </a:r>
          </a:p>
          <a:p>
            <a:r>
              <a:rPr lang="en-GB" dirty="0"/>
              <a:t>Notify the school of any issues of concerns which may affect a child’s well-being or learning as soon as possible</a:t>
            </a:r>
          </a:p>
          <a:p>
            <a:r>
              <a:rPr lang="en-GB" dirty="0"/>
              <a:t>Respond promptly to requests from the school for information regarding your child(</a:t>
            </a:r>
            <a:r>
              <a:rPr lang="en-GB" dirty="0" err="1"/>
              <a:t>ren</a:t>
            </a:r>
            <a:r>
              <a:rPr lang="en-GB" dirty="0"/>
              <a:t>)</a:t>
            </a:r>
          </a:p>
        </p:txBody>
      </p:sp>
    </p:spTree>
    <p:extLst>
      <p:ext uri="{BB962C8B-B14F-4D97-AF65-F5344CB8AC3E}">
        <p14:creationId xmlns:p14="http://schemas.microsoft.com/office/powerpoint/2010/main" val="67661842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Home Learning</a:t>
            </a:r>
          </a:p>
        </p:txBody>
      </p:sp>
      <p:sp>
        <p:nvSpPr>
          <p:cNvPr id="3" name="Content Placeholder 2"/>
          <p:cNvSpPr>
            <a:spLocks noGrp="1"/>
          </p:cNvSpPr>
          <p:nvPr>
            <p:ph sz="half" idx="1"/>
          </p:nvPr>
        </p:nvSpPr>
        <p:spPr/>
        <p:txBody>
          <a:bodyPr>
            <a:normAutofit fontScale="92500" lnSpcReduction="20000"/>
          </a:bodyPr>
          <a:lstStyle/>
          <a:p>
            <a:pPr marL="0" indent="0">
              <a:buNone/>
            </a:pPr>
            <a:r>
              <a:rPr lang="en-GB" dirty="0"/>
              <a:t>Traditional homework is scientifically proven to have very little impact on pupils learning</a:t>
            </a:r>
          </a:p>
          <a:p>
            <a:pPr marL="0" indent="0">
              <a:buNone/>
            </a:pPr>
            <a:endParaRPr lang="en-GB" dirty="0"/>
          </a:p>
          <a:p>
            <a:pPr marL="0" indent="0">
              <a:buNone/>
            </a:pPr>
            <a:r>
              <a:rPr lang="en-GB" dirty="0"/>
              <a:t>Research says that home learning which has the most impact on learning is practising basic skills through repetition and giving children ownership over what they are doing. </a:t>
            </a:r>
          </a:p>
          <a:p>
            <a:pPr marL="0" indent="0">
              <a:buNone/>
            </a:pPr>
            <a:r>
              <a:rPr lang="en-GB" dirty="0"/>
              <a:t> </a:t>
            </a:r>
          </a:p>
          <a:p>
            <a:endParaRPr lang="en-GB" dirty="0"/>
          </a:p>
          <a:p>
            <a:endParaRPr lang="en-GB" dirty="0"/>
          </a:p>
        </p:txBody>
      </p:sp>
      <p:sp>
        <p:nvSpPr>
          <p:cNvPr id="4" name="Content Placeholder 3"/>
          <p:cNvSpPr>
            <a:spLocks noGrp="1"/>
          </p:cNvSpPr>
          <p:nvPr>
            <p:ph sz="half" idx="2"/>
          </p:nvPr>
        </p:nvSpPr>
        <p:spPr/>
        <p:txBody>
          <a:bodyPr>
            <a:normAutofit fontScale="92500" lnSpcReduction="20000"/>
          </a:bodyPr>
          <a:lstStyle/>
          <a:p>
            <a:pPr marL="0" indent="0">
              <a:buNone/>
            </a:pPr>
            <a:r>
              <a:rPr lang="en-GB" b="1" dirty="0"/>
              <a:t>Aims of home learning </a:t>
            </a:r>
          </a:p>
          <a:p>
            <a:r>
              <a:rPr lang="en-GB" dirty="0"/>
              <a:t>To give children an opportunity to practice basic skills linked to learning in school.</a:t>
            </a:r>
          </a:p>
          <a:p>
            <a:r>
              <a:rPr lang="en-GB" dirty="0"/>
              <a:t>To engage all children in learning in a cross curricular manner.</a:t>
            </a:r>
          </a:p>
          <a:p>
            <a:r>
              <a:rPr lang="en-GB" dirty="0"/>
              <a:t>To allow children to shine in all subject areas </a:t>
            </a:r>
          </a:p>
          <a:p>
            <a:r>
              <a:rPr lang="en-GB" dirty="0"/>
              <a:t>To generate pride and excitement about what they are producing </a:t>
            </a:r>
          </a:p>
          <a:p>
            <a:r>
              <a:rPr lang="en-GB" dirty="0"/>
              <a:t>To be more open ended so children have more flexibility over what they are producing and how</a:t>
            </a:r>
          </a:p>
        </p:txBody>
      </p:sp>
    </p:spTree>
    <p:extLst>
      <p:ext uri="{BB962C8B-B14F-4D97-AF65-F5344CB8AC3E}">
        <p14:creationId xmlns:p14="http://schemas.microsoft.com/office/powerpoint/2010/main" val="86048383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id="{1F37BD8C-07EB-40D6-A85D-C65E31D4847A}"/>
              </a:ext>
            </a:extLst>
          </p:cNvPr>
          <p:cNvGraphicFramePr>
            <a:graphicFrameLocks noGrp="1"/>
          </p:cNvGraphicFramePr>
          <p:nvPr>
            <p:extLst>
              <p:ext uri="{D42A27DB-BD31-4B8C-83A1-F6EECF244321}">
                <p14:modId xmlns:p14="http://schemas.microsoft.com/office/powerpoint/2010/main" val="2453015056"/>
              </p:ext>
            </p:extLst>
          </p:nvPr>
        </p:nvGraphicFramePr>
        <p:xfrm>
          <a:off x="886265" y="478302"/>
          <a:ext cx="9774473" cy="5699249"/>
        </p:xfrm>
        <a:graphic>
          <a:graphicData uri="http://schemas.openxmlformats.org/drawingml/2006/table">
            <a:tbl>
              <a:tblPr firstRow="1" firstCol="1" bandRow="1">
                <a:tableStyleId>{5C22544A-7EE6-4342-B048-85BDC9FD1C3A}</a:tableStyleId>
              </a:tblPr>
              <a:tblGrid>
                <a:gridCol w="1882307">
                  <a:extLst>
                    <a:ext uri="{9D8B030D-6E8A-4147-A177-3AD203B41FA5}">
                      <a16:colId xmlns:a16="http://schemas.microsoft.com/office/drawing/2014/main" val="836707253"/>
                    </a:ext>
                  </a:extLst>
                </a:gridCol>
                <a:gridCol w="1525687">
                  <a:extLst>
                    <a:ext uri="{9D8B030D-6E8A-4147-A177-3AD203B41FA5}">
                      <a16:colId xmlns:a16="http://schemas.microsoft.com/office/drawing/2014/main" val="703374535"/>
                    </a:ext>
                  </a:extLst>
                </a:gridCol>
                <a:gridCol w="1471222">
                  <a:extLst>
                    <a:ext uri="{9D8B030D-6E8A-4147-A177-3AD203B41FA5}">
                      <a16:colId xmlns:a16="http://schemas.microsoft.com/office/drawing/2014/main" val="2245008277"/>
                    </a:ext>
                  </a:extLst>
                </a:gridCol>
                <a:gridCol w="1456308">
                  <a:extLst>
                    <a:ext uri="{9D8B030D-6E8A-4147-A177-3AD203B41FA5}">
                      <a16:colId xmlns:a16="http://schemas.microsoft.com/office/drawing/2014/main" val="101177854"/>
                    </a:ext>
                  </a:extLst>
                </a:gridCol>
                <a:gridCol w="1451120">
                  <a:extLst>
                    <a:ext uri="{9D8B030D-6E8A-4147-A177-3AD203B41FA5}">
                      <a16:colId xmlns:a16="http://schemas.microsoft.com/office/drawing/2014/main" val="3227032939"/>
                    </a:ext>
                  </a:extLst>
                </a:gridCol>
                <a:gridCol w="105522">
                  <a:extLst>
                    <a:ext uri="{9D8B030D-6E8A-4147-A177-3AD203B41FA5}">
                      <a16:colId xmlns:a16="http://schemas.microsoft.com/office/drawing/2014/main" val="2511438738"/>
                    </a:ext>
                  </a:extLst>
                </a:gridCol>
                <a:gridCol w="1882307">
                  <a:extLst>
                    <a:ext uri="{9D8B030D-6E8A-4147-A177-3AD203B41FA5}">
                      <a16:colId xmlns:a16="http://schemas.microsoft.com/office/drawing/2014/main" val="1692003000"/>
                    </a:ext>
                  </a:extLst>
                </a:gridCol>
              </a:tblGrid>
              <a:tr h="226005">
                <a:tc>
                  <a:txBody>
                    <a:bodyPr/>
                    <a:lstStyle/>
                    <a:p>
                      <a:pPr>
                        <a:spcAft>
                          <a:spcPts val="0"/>
                        </a:spcAft>
                      </a:pPr>
                      <a:r>
                        <a:rPr lang="en-GB" sz="1000">
                          <a:effectLst/>
                        </a:rPr>
                        <a:t> </a:t>
                      </a:r>
                      <a:endParaRPr lang="en-GB" sz="1100">
                        <a:effectLst/>
                        <a:latin typeface="Times New Roman" panose="02020603050405020304" pitchFamily="18" charset="0"/>
                        <a:ea typeface="Times New Roman" panose="02020603050405020304" pitchFamily="18" charset="0"/>
                      </a:endParaRPr>
                    </a:p>
                  </a:txBody>
                  <a:tcPr marL="65406" marR="65406" marT="0" marB="0"/>
                </a:tc>
                <a:tc>
                  <a:txBody>
                    <a:bodyPr/>
                    <a:lstStyle/>
                    <a:p>
                      <a:pPr>
                        <a:spcAft>
                          <a:spcPts val="0"/>
                        </a:spcAft>
                      </a:pPr>
                      <a:r>
                        <a:rPr lang="en-GB" sz="1000">
                          <a:effectLst/>
                        </a:rPr>
                        <a:t>Monday</a:t>
                      </a:r>
                      <a:endParaRPr lang="en-GB" sz="1100">
                        <a:effectLst/>
                        <a:latin typeface="Times New Roman" panose="02020603050405020304" pitchFamily="18" charset="0"/>
                        <a:ea typeface="Times New Roman" panose="02020603050405020304" pitchFamily="18" charset="0"/>
                      </a:endParaRPr>
                    </a:p>
                  </a:txBody>
                  <a:tcPr marL="65406" marR="65406" marT="0" marB="0"/>
                </a:tc>
                <a:tc>
                  <a:txBody>
                    <a:bodyPr/>
                    <a:lstStyle/>
                    <a:p>
                      <a:pPr>
                        <a:spcAft>
                          <a:spcPts val="0"/>
                        </a:spcAft>
                      </a:pPr>
                      <a:r>
                        <a:rPr lang="en-GB" sz="1000">
                          <a:effectLst/>
                        </a:rPr>
                        <a:t>Tuesday</a:t>
                      </a:r>
                      <a:endParaRPr lang="en-GB" sz="1100">
                        <a:effectLst/>
                        <a:latin typeface="Times New Roman" panose="02020603050405020304" pitchFamily="18" charset="0"/>
                        <a:ea typeface="Times New Roman" panose="02020603050405020304" pitchFamily="18" charset="0"/>
                      </a:endParaRPr>
                    </a:p>
                  </a:txBody>
                  <a:tcPr marL="65406" marR="65406" marT="0" marB="0"/>
                </a:tc>
                <a:tc>
                  <a:txBody>
                    <a:bodyPr/>
                    <a:lstStyle/>
                    <a:p>
                      <a:pPr>
                        <a:spcAft>
                          <a:spcPts val="0"/>
                        </a:spcAft>
                      </a:pPr>
                      <a:r>
                        <a:rPr lang="en-GB" sz="1000">
                          <a:effectLst/>
                        </a:rPr>
                        <a:t>Wednesday</a:t>
                      </a:r>
                      <a:endParaRPr lang="en-GB" sz="1100">
                        <a:effectLst/>
                        <a:latin typeface="Times New Roman" panose="02020603050405020304" pitchFamily="18" charset="0"/>
                        <a:ea typeface="Times New Roman" panose="02020603050405020304" pitchFamily="18" charset="0"/>
                      </a:endParaRPr>
                    </a:p>
                  </a:txBody>
                  <a:tcPr marL="65406" marR="65406" marT="0" marB="0"/>
                </a:tc>
                <a:tc gridSpan="2">
                  <a:txBody>
                    <a:bodyPr/>
                    <a:lstStyle/>
                    <a:p>
                      <a:pPr>
                        <a:spcAft>
                          <a:spcPts val="0"/>
                        </a:spcAft>
                      </a:pPr>
                      <a:r>
                        <a:rPr lang="en-GB" sz="1000">
                          <a:effectLst/>
                        </a:rPr>
                        <a:t>Thursday</a:t>
                      </a:r>
                      <a:endParaRPr lang="en-GB" sz="1100">
                        <a:effectLst/>
                        <a:latin typeface="Times New Roman" panose="02020603050405020304" pitchFamily="18" charset="0"/>
                        <a:ea typeface="Times New Roman" panose="02020603050405020304" pitchFamily="18" charset="0"/>
                      </a:endParaRPr>
                    </a:p>
                  </a:txBody>
                  <a:tcPr marL="65406" marR="65406" marT="0" marB="0"/>
                </a:tc>
                <a:tc hMerge="1">
                  <a:txBody>
                    <a:bodyPr/>
                    <a:lstStyle/>
                    <a:p>
                      <a:endParaRPr lang="en-GB"/>
                    </a:p>
                  </a:txBody>
                  <a:tcPr/>
                </a:tc>
                <a:tc>
                  <a:txBody>
                    <a:bodyPr/>
                    <a:lstStyle/>
                    <a:p>
                      <a:pPr>
                        <a:spcAft>
                          <a:spcPts val="0"/>
                        </a:spcAft>
                      </a:pPr>
                      <a:r>
                        <a:rPr lang="en-GB" sz="1000">
                          <a:effectLst/>
                        </a:rPr>
                        <a:t>Friday</a:t>
                      </a:r>
                      <a:endParaRPr lang="en-GB" sz="1100">
                        <a:effectLst/>
                        <a:latin typeface="Times New Roman" panose="02020603050405020304" pitchFamily="18" charset="0"/>
                        <a:ea typeface="Times New Roman" panose="02020603050405020304" pitchFamily="18" charset="0"/>
                      </a:endParaRPr>
                    </a:p>
                  </a:txBody>
                  <a:tcPr marL="65406" marR="65406" marT="0" marB="0"/>
                </a:tc>
                <a:extLst>
                  <a:ext uri="{0D108BD9-81ED-4DB2-BD59-A6C34878D82A}">
                    <a16:rowId xmlns:a16="http://schemas.microsoft.com/office/drawing/2014/main" val="3824532497"/>
                  </a:ext>
                </a:extLst>
              </a:tr>
              <a:tr h="209352">
                <a:tc>
                  <a:txBody>
                    <a:bodyPr/>
                    <a:lstStyle/>
                    <a:p>
                      <a:pPr>
                        <a:spcAft>
                          <a:spcPts val="0"/>
                        </a:spcAft>
                      </a:pPr>
                      <a:r>
                        <a:rPr lang="en-GB" sz="1000">
                          <a:effectLst/>
                        </a:rPr>
                        <a:t>0845</a:t>
                      </a:r>
                      <a:endParaRPr lang="en-GB" sz="1100">
                        <a:effectLst/>
                        <a:latin typeface="Times New Roman" panose="02020603050405020304" pitchFamily="18" charset="0"/>
                        <a:ea typeface="Times New Roman" panose="02020603050405020304" pitchFamily="18" charset="0"/>
                      </a:endParaRPr>
                    </a:p>
                  </a:txBody>
                  <a:tcPr marL="65406" marR="65406" marT="0" marB="0"/>
                </a:tc>
                <a:tc gridSpan="6">
                  <a:txBody>
                    <a:bodyPr/>
                    <a:lstStyle/>
                    <a:p>
                      <a:pPr>
                        <a:spcAft>
                          <a:spcPts val="0"/>
                        </a:spcAft>
                      </a:pPr>
                      <a:r>
                        <a:rPr lang="en-GB" sz="1000">
                          <a:effectLst/>
                        </a:rPr>
                        <a:t>Threshold – meet children at the classroom door</a:t>
                      </a:r>
                      <a:endParaRPr lang="en-GB" sz="1100">
                        <a:effectLst/>
                        <a:latin typeface="Times New Roman" panose="02020603050405020304" pitchFamily="18" charset="0"/>
                        <a:ea typeface="Times New Roman" panose="02020603050405020304" pitchFamily="18" charset="0"/>
                      </a:endParaRPr>
                    </a:p>
                  </a:txBody>
                  <a:tcPr marL="65406" marR="65406" marT="0" marB="0"/>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1248648840"/>
                  </a:ext>
                </a:extLst>
              </a:tr>
              <a:tr h="432978">
                <a:tc>
                  <a:txBody>
                    <a:bodyPr/>
                    <a:lstStyle/>
                    <a:p>
                      <a:pPr>
                        <a:spcAft>
                          <a:spcPts val="0"/>
                        </a:spcAft>
                      </a:pPr>
                      <a:r>
                        <a:rPr lang="en-GB" sz="1000">
                          <a:effectLst/>
                        </a:rPr>
                        <a:t>0845</a:t>
                      </a:r>
                      <a:endParaRPr lang="en-GB" sz="1100">
                        <a:effectLst/>
                        <a:latin typeface="Times New Roman" panose="02020603050405020304" pitchFamily="18" charset="0"/>
                        <a:ea typeface="Times New Roman" panose="02020603050405020304" pitchFamily="18" charset="0"/>
                      </a:endParaRPr>
                    </a:p>
                  </a:txBody>
                  <a:tcPr marL="65406" marR="65406" marT="0" marB="0"/>
                </a:tc>
                <a:tc gridSpan="6">
                  <a:txBody>
                    <a:bodyPr/>
                    <a:lstStyle/>
                    <a:p>
                      <a:pPr>
                        <a:spcAft>
                          <a:spcPts val="0"/>
                        </a:spcAft>
                      </a:pPr>
                      <a:r>
                        <a:rPr lang="en-GB" sz="1000">
                          <a:effectLst/>
                        </a:rPr>
                        <a:t>SOFTSTART:  Maths (Yesterday, Last Week, Last Half Term)</a:t>
                      </a:r>
                      <a:endParaRPr lang="en-GB" sz="1100">
                        <a:effectLst/>
                      </a:endParaRPr>
                    </a:p>
                    <a:p>
                      <a:pPr>
                        <a:spcAft>
                          <a:spcPts val="0"/>
                        </a:spcAft>
                      </a:pPr>
                      <a:r>
                        <a:rPr lang="en-GB" sz="1000">
                          <a:effectLst/>
                        </a:rPr>
                        <a:t>&amp; Registration AVRIL TO PLAN.  KATY TO REGISTER &amp; BE IN CLASS</a:t>
                      </a:r>
                      <a:endParaRPr lang="en-GB" sz="1100">
                        <a:effectLst/>
                        <a:latin typeface="Times New Roman" panose="02020603050405020304" pitchFamily="18" charset="0"/>
                        <a:ea typeface="Times New Roman" panose="02020603050405020304" pitchFamily="18" charset="0"/>
                      </a:endParaRPr>
                    </a:p>
                  </a:txBody>
                  <a:tcPr marL="65406" marR="65406" marT="0" marB="0"/>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2348573006"/>
                  </a:ext>
                </a:extLst>
              </a:tr>
              <a:tr h="226005">
                <a:tc>
                  <a:txBody>
                    <a:bodyPr/>
                    <a:lstStyle/>
                    <a:p>
                      <a:pPr>
                        <a:spcAft>
                          <a:spcPts val="0"/>
                        </a:spcAft>
                      </a:pPr>
                      <a:r>
                        <a:rPr lang="en-GB" sz="1000">
                          <a:effectLst/>
                        </a:rPr>
                        <a:t>0900</a:t>
                      </a:r>
                      <a:endParaRPr lang="en-GB" sz="1100">
                        <a:effectLst/>
                        <a:latin typeface="Times New Roman" panose="02020603050405020304" pitchFamily="18" charset="0"/>
                        <a:ea typeface="Times New Roman" panose="02020603050405020304" pitchFamily="18" charset="0"/>
                      </a:endParaRPr>
                    </a:p>
                  </a:txBody>
                  <a:tcPr marL="65406" marR="65406" marT="0" marB="0"/>
                </a:tc>
                <a:tc gridSpan="6">
                  <a:txBody>
                    <a:bodyPr/>
                    <a:lstStyle/>
                    <a:p>
                      <a:pPr algn="ctr">
                        <a:spcAft>
                          <a:spcPts val="0"/>
                        </a:spcAft>
                      </a:pPr>
                      <a:r>
                        <a:rPr lang="en-GB" sz="1000">
                          <a:effectLst/>
                        </a:rPr>
                        <a:t>English</a:t>
                      </a:r>
                      <a:endParaRPr lang="en-GB" sz="1100">
                        <a:effectLst/>
                        <a:latin typeface="Times New Roman" panose="02020603050405020304" pitchFamily="18" charset="0"/>
                        <a:ea typeface="Times New Roman" panose="02020603050405020304" pitchFamily="18" charset="0"/>
                      </a:endParaRPr>
                    </a:p>
                  </a:txBody>
                  <a:tcPr marL="65406" marR="65406" marT="0" marB="0"/>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1808033052"/>
                  </a:ext>
                </a:extLst>
              </a:tr>
              <a:tr h="243452">
                <a:tc>
                  <a:txBody>
                    <a:bodyPr/>
                    <a:lstStyle/>
                    <a:p>
                      <a:pPr>
                        <a:spcAft>
                          <a:spcPts val="0"/>
                        </a:spcAft>
                      </a:pPr>
                      <a:r>
                        <a:rPr lang="en-GB" sz="1000">
                          <a:effectLst/>
                        </a:rPr>
                        <a:t>0945</a:t>
                      </a:r>
                      <a:endParaRPr lang="en-GB" sz="1100">
                        <a:effectLst/>
                        <a:latin typeface="Times New Roman" panose="02020603050405020304" pitchFamily="18" charset="0"/>
                        <a:ea typeface="Times New Roman" panose="02020603050405020304" pitchFamily="18" charset="0"/>
                      </a:endParaRPr>
                    </a:p>
                  </a:txBody>
                  <a:tcPr marL="65406" marR="65406" marT="0" marB="0"/>
                </a:tc>
                <a:tc gridSpan="6">
                  <a:txBody>
                    <a:bodyPr/>
                    <a:lstStyle/>
                    <a:p>
                      <a:pPr algn="ctr">
                        <a:spcAft>
                          <a:spcPts val="0"/>
                        </a:spcAft>
                      </a:pPr>
                      <a:r>
                        <a:rPr lang="en-GB" sz="1000">
                          <a:effectLst/>
                        </a:rPr>
                        <a:t>Gratitude</a:t>
                      </a:r>
                      <a:endParaRPr lang="en-GB" sz="1100">
                        <a:effectLst/>
                        <a:latin typeface="Times New Roman" panose="02020603050405020304" pitchFamily="18" charset="0"/>
                        <a:ea typeface="Times New Roman" panose="02020603050405020304" pitchFamily="18" charset="0"/>
                      </a:endParaRPr>
                    </a:p>
                  </a:txBody>
                  <a:tcPr marL="65406" marR="65406" marT="0" marB="0"/>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3575440254"/>
                  </a:ext>
                </a:extLst>
              </a:tr>
              <a:tr h="243452">
                <a:tc>
                  <a:txBody>
                    <a:bodyPr/>
                    <a:lstStyle/>
                    <a:p>
                      <a:pPr>
                        <a:spcAft>
                          <a:spcPts val="0"/>
                        </a:spcAft>
                      </a:pPr>
                      <a:r>
                        <a:rPr lang="en-GB" sz="1000">
                          <a:effectLst/>
                        </a:rPr>
                        <a:t>0955</a:t>
                      </a:r>
                      <a:endParaRPr lang="en-GB" sz="1100">
                        <a:effectLst/>
                        <a:latin typeface="Times New Roman" panose="02020603050405020304" pitchFamily="18" charset="0"/>
                        <a:ea typeface="Times New Roman" panose="02020603050405020304" pitchFamily="18" charset="0"/>
                      </a:endParaRPr>
                    </a:p>
                  </a:txBody>
                  <a:tcPr marL="65406" marR="65406" marT="0" marB="0"/>
                </a:tc>
                <a:tc gridSpan="6">
                  <a:txBody>
                    <a:bodyPr/>
                    <a:lstStyle/>
                    <a:p>
                      <a:pPr algn="ctr">
                        <a:spcAft>
                          <a:spcPts val="0"/>
                        </a:spcAft>
                      </a:pPr>
                      <a:r>
                        <a:rPr lang="en-GB" sz="1000">
                          <a:effectLst/>
                        </a:rPr>
                        <a:t>Storytime (20 minutes)</a:t>
                      </a:r>
                      <a:endParaRPr lang="en-GB" sz="1100">
                        <a:effectLst/>
                        <a:latin typeface="Times New Roman" panose="02020603050405020304" pitchFamily="18" charset="0"/>
                        <a:ea typeface="Times New Roman" panose="02020603050405020304" pitchFamily="18" charset="0"/>
                      </a:endParaRPr>
                    </a:p>
                  </a:txBody>
                  <a:tcPr marL="65406" marR="65406" marT="0" marB="0"/>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1756986005"/>
                  </a:ext>
                </a:extLst>
              </a:tr>
              <a:tr h="640744">
                <a:tc>
                  <a:txBody>
                    <a:bodyPr/>
                    <a:lstStyle/>
                    <a:p>
                      <a:pPr>
                        <a:spcAft>
                          <a:spcPts val="0"/>
                        </a:spcAft>
                      </a:pPr>
                      <a:r>
                        <a:rPr lang="en-GB" sz="1000">
                          <a:effectLst/>
                        </a:rPr>
                        <a:t>1015</a:t>
                      </a:r>
                      <a:endParaRPr lang="en-GB" sz="1100">
                        <a:effectLst/>
                        <a:latin typeface="Times New Roman" panose="02020603050405020304" pitchFamily="18" charset="0"/>
                        <a:ea typeface="Times New Roman" panose="02020603050405020304" pitchFamily="18" charset="0"/>
                      </a:endParaRPr>
                    </a:p>
                  </a:txBody>
                  <a:tcPr marL="65406" marR="65406" marT="0" marB="0"/>
                </a:tc>
                <a:tc gridSpan="6">
                  <a:txBody>
                    <a:bodyPr/>
                    <a:lstStyle/>
                    <a:p>
                      <a:pPr>
                        <a:spcAft>
                          <a:spcPts val="0"/>
                        </a:spcAft>
                      </a:pPr>
                      <a:r>
                        <a:rPr lang="en-GB" sz="1000">
                          <a:effectLst/>
                        </a:rPr>
                        <a:t>WHOLE SCHOOL BREAK – Number Facts Practise when lining up</a:t>
                      </a:r>
                      <a:endParaRPr lang="en-GB" sz="1100">
                        <a:effectLst/>
                      </a:endParaRPr>
                    </a:p>
                    <a:p>
                      <a:pPr>
                        <a:spcAft>
                          <a:spcPts val="0"/>
                        </a:spcAft>
                      </a:pPr>
                      <a:r>
                        <a:rPr lang="en-GB" sz="1000">
                          <a:effectLst/>
                        </a:rPr>
                        <a:t>Adults to escort children to playground. Adults to be in playground by 1025 for whistle and lining up.</a:t>
                      </a:r>
                      <a:endParaRPr lang="en-GB" sz="1100">
                        <a:effectLst/>
                        <a:latin typeface="Times New Roman" panose="02020603050405020304" pitchFamily="18" charset="0"/>
                        <a:ea typeface="Times New Roman" panose="02020603050405020304" pitchFamily="18" charset="0"/>
                      </a:endParaRPr>
                    </a:p>
                  </a:txBody>
                  <a:tcPr marL="65406" marR="65406" marT="0" marB="0"/>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666176567"/>
                  </a:ext>
                </a:extLst>
              </a:tr>
              <a:tr h="432978">
                <a:tc>
                  <a:txBody>
                    <a:bodyPr/>
                    <a:lstStyle/>
                    <a:p>
                      <a:pPr>
                        <a:spcAft>
                          <a:spcPts val="0"/>
                        </a:spcAft>
                      </a:pPr>
                      <a:r>
                        <a:rPr lang="en-GB" sz="1000">
                          <a:effectLst/>
                        </a:rPr>
                        <a:t>1030</a:t>
                      </a:r>
                      <a:endParaRPr lang="en-GB" sz="1100">
                        <a:effectLst/>
                        <a:latin typeface="Times New Roman" panose="02020603050405020304" pitchFamily="18" charset="0"/>
                        <a:ea typeface="Times New Roman" panose="02020603050405020304" pitchFamily="18" charset="0"/>
                      </a:endParaRPr>
                    </a:p>
                  </a:txBody>
                  <a:tcPr marL="65406" marR="65406" marT="0" marB="0"/>
                </a:tc>
                <a:tc gridSpan="6">
                  <a:txBody>
                    <a:bodyPr/>
                    <a:lstStyle/>
                    <a:p>
                      <a:pPr algn="ctr">
                        <a:spcAft>
                          <a:spcPts val="0"/>
                        </a:spcAft>
                      </a:pPr>
                      <a:r>
                        <a:rPr lang="en-GB" sz="1000" dirty="0">
                          <a:effectLst/>
                        </a:rPr>
                        <a:t>Milk &amp; Fruit</a:t>
                      </a:r>
                      <a:endParaRPr lang="en-GB" sz="1100" dirty="0">
                        <a:effectLst/>
                      </a:endParaRPr>
                    </a:p>
                    <a:p>
                      <a:pPr algn="ctr">
                        <a:spcAft>
                          <a:spcPts val="0"/>
                        </a:spcAft>
                      </a:pPr>
                      <a:r>
                        <a:rPr lang="en-GB" sz="1000" dirty="0">
                          <a:effectLst/>
                        </a:rPr>
                        <a:t>MATHS  (AS)</a:t>
                      </a:r>
                      <a:endParaRPr lang="en-GB" sz="1100" dirty="0">
                        <a:effectLst/>
                        <a:latin typeface="Times New Roman" panose="02020603050405020304" pitchFamily="18" charset="0"/>
                        <a:ea typeface="Times New Roman" panose="02020603050405020304" pitchFamily="18" charset="0"/>
                      </a:endParaRPr>
                    </a:p>
                  </a:txBody>
                  <a:tcPr marL="65406" marR="65406" marT="0" marB="0"/>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4231807860"/>
                  </a:ext>
                </a:extLst>
              </a:tr>
              <a:tr h="418704">
                <a:tc>
                  <a:txBody>
                    <a:bodyPr/>
                    <a:lstStyle/>
                    <a:p>
                      <a:pPr>
                        <a:spcAft>
                          <a:spcPts val="0"/>
                        </a:spcAft>
                      </a:pPr>
                      <a:r>
                        <a:rPr lang="en-GB" sz="1000">
                          <a:effectLst/>
                        </a:rPr>
                        <a:t>1130</a:t>
                      </a:r>
                      <a:endParaRPr lang="en-GB" sz="1100">
                        <a:effectLst/>
                        <a:latin typeface="Times New Roman" panose="02020603050405020304" pitchFamily="18" charset="0"/>
                        <a:ea typeface="Times New Roman" panose="02020603050405020304" pitchFamily="18" charset="0"/>
                      </a:endParaRPr>
                    </a:p>
                  </a:txBody>
                  <a:tcPr marL="65406" marR="65406" marT="0" marB="0"/>
                </a:tc>
                <a:tc>
                  <a:txBody>
                    <a:bodyPr/>
                    <a:lstStyle/>
                    <a:p>
                      <a:pPr>
                        <a:spcAft>
                          <a:spcPts val="0"/>
                        </a:spcAft>
                      </a:pPr>
                      <a:r>
                        <a:rPr lang="en-GB" sz="1000" dirty="0" err="1">
                          <a:effectLst/>
                        </a:rPr>
                        <a:t>Timestables</a:t>
                      </a:r>
                      <a:endParaRPr lang="en-GB" sz="1100" dirty="0">
                        <a:effectLst/>
                      </a:endParaRPr>
                    </a:p>
                    <a:p>
                      <a:pPr>
                        <a:spcAft>
                          <a:spcPts val="0"/>
                        </a:spcAft>
                      </a:pPr>
                      <a:r>
                        <a:rPr lang="en-GB" sz="1000" dirty="0">
                          <a:effectLst/>
                        </a:rPr>
                        <a:t>(AS)</a:t>
                      </a:r>
                      <a:endParaRPr lang="en-GB" sz="1100" dirty="0">
                        <a:effectLst/>
                        <a:latin typeface="Times New Roman" panose="02020603050405020304" pitchFamily="18" charset="0"/>
                        <a:ea typeface="Times New Roman" panose="02020603050405020304" pitchFamily="18" charset="0"/>
                      </a:endParaRPr>
                    </a:p>
                  </a:txBody>
                  <a:tcPr marL="65406" marR="65406" marT="0" marB="0"/>
                </a:tc>
                <a:tc>
                  <a:txBody>
                    <a:bodyPr/>
                    <a:lstStyle/>
                    <a:p>
                      <a:pPr>
                        <a:spcAft>
                          <a:spcPts val="0"/>
                        </a:spcAft>
                      </a:pPr>
                      <a:r>
                        <a:rPr lang="en-GB" sz="1000" dirty="0">
                          <a:effectLst/>
                        </a:rPr>
                        <a:t>Handwriting</a:t>
                      </a:r>
                      <a:endParaRPr lang="en-GB" sz="1100" dirty="0">
                        <a:effectLst/>
                      </a:endParaRPr>
                    </a:p>
                    <a:p>
                      <a:pPr>
                        <a:spcAft>
                          <a:spcPts val="0"/>
                        </a:spcAft>
                      </a:pPr>
                      <a:r>
                        <a:rPr lang="en-GB" sz="1000" dirty="0">
                          <a:effectLst/>
                        </a:rPr>
                        <a:t>(AS)</a:t>
                      </a:r>
                      <a:endParaRPr lang="en-GB" sz="1100" dirty="0">
                        <a:effectLst/>
                        <a:latin typeface="Times New Roman" panose="02020603050405020304" pitchFamily="18" charset="0"/>
                        <a:ea typeface="Times New Roman" panose="02020603050405020304" pitchFamily="18" charset="0"/>
                      </a:endParaRPr>
                    </a:p>
                  </a:txBody>
                  <a:tcPr marL="65406" marR="65406" marT="0" marB="0"/>
                </a:tc>
                <a:tc>
                  <a:txBody>
                    <a:bodyPr/>
                    <a:lstStyle/>
                    <a:p>
                      <a:pPr>
                        <a:spcAft>
                          <a:spcPts val="0"/>
                        </a:spcAft>
                      </a:pPr>
                      <a:r>
                        <a:rPr lang="en-GB" sz="1000" dirty="0">
                          <a:effectLst/>
                        </a:rPr>
                        <a:t>Library (AS)</a:t>
                      </a:r>
                      <a:endParaRPr lang="en-GB" sz="1100" dirty="0">
                        <a:effectLst/>
                        <a:latin typeface="Times New Roman" panose="02020603050405020304" pitchFamily="18" charset="0"/>
                        <a:ea typeface="Times New Roman" panose="02020603050405020304" pitchFamily="18" charset="0"/>
                      </a:endParaRPr>
                    </a:p>
                  </a:txBody>
                  <a:tcPr marL="65406" marR="65406" marT="0" marB="0"/>
                </a:tc>
                <a:tc gridSpan="2">
                  <a:txBody>
                    <a:bodyPr/>
                    <a:lstStyle/>
                    <a:p>
                      <a:pPr>
                        <a:spcAft>
                          <a:spcPts val="0"/>
                        </a:spcAft>
                      </a:pPr>
                      <a:r>
                        <a:rPr lang="en-GB" sz="1000" dirty="0">
                          <a:effectLst/>
                        </a:rPr>
                        <a:t>Handwriting (AS)</a:t>
                      </a:r>
                      <a:endParaRPr lang="en-GB" sz="1100" dirty="0">
                        <a:effectLst/>
                        <a:latin typeface="Times New Roman" panose="02020603050405020304" pitchFamily="18" charset="0"/>
                        <a:ea typeface="Times New Roman" panose="02020603050405020304" pitchFamily="18" charset="0"/>
                      </a:endParaRPr>
                    </a:p>
                  </a:txBody>
                  <a:tcPr marL="65406" marR="65406" marT="0" marB="0"/>
                </a:tc>
                <a:tc hMerge="1">
                  <a:txBody>
                    <a:bodyPr/>
                    <a:lstStyle/>
                    <a:p>
                      <a:endParaRPr lang="en-GB"/>
                    </a:p>
                  </a:txBody>
                  <a:tcPr/>
                </a:tc>
                <a:tc>
                  <a:txBody>
                    <a:bodyPr/>
                    <a:lstStyle/>
                    <a:p>
                      <a:pPr>
                        <a:spcAft>
                          <a:spcPts val="0"/>
                        </a:spcAft>
                      </a:pPr>
                      <a:r>
                        <a:rPr lang="en-GB" sz="1000" dirty="0">
                          <a:effectLst/>
                        </a:rPr>
                        <a:t>ERIC</a:t>
                      </a:r>
                      <a:endParaRPr lang="en-GB" sz="1100" dirty="0">
                        <a:effectLst/>
                      </a:endParaRPr>
                    </a:p>
                    <a:p>
                      <a:pPr>
                        <a:spcAft>
                          <a:spcPts val="0"/>
                        </a:spcAft>
                      </a:pPr>
                      <a:r>
                        <a:rPr lang="en-GB" sz="1000" dirty="0">
                          <a:effectLst/>
                        </a:rPr>
                        <a:t>(AS)</a:t>
                      </a:r>
                      <a:endParaRPr lang="en-GB" sz="1100" dirty="0">
                        <a:effectLst/>
                        <a:latin typeface="Times New Roman" panose="02020603050405020304" pitchFamily="18" charset="0"/>
                        <a:ea typeface="Times New Roman" panose="02020603050405020304" pitchFamily="18" charset="0"/>
                      </a:endParaRPr>
                    </a:p>
                  </a:txBody>
                  <a:tcPr marL="65406" marR="65406" marT="0" marB="0"/>
                </a:tc>
                <a:extLst>
                  <a:ext uri="{0D108BD9-81ED-4DB2-BD59-A6C34878D82A}">
                    <a16:rowId xmlns:a16="http://schemas.microsoft.com/office/drawing/2014/main" val="2675496493"/>
                  </a:ext>
                </a:extLst>
              </a:tr>
              <a:tr h="226005">
                <a:tc>
                  <a:txBody>
                    <a:bodyPr/>
                    <a:lstStyle/>
                    <a:p>
                      <a:pPr>
                        <a:spcAft>
                          <a:spcPts val="0"/>
                        </a:spcAft>
                      </a:pPr>
                      <a:r>
                        <a:rPr lang="en-GB" sz="1000">
                          <a:effectLst/>
                        </a:rPr>
                        <a:t>1200</a:t>
                      </a:r>
                      <a:endParaRPr lang="en-GB" sz="1100">
                        <a:effectLst/>
                        <a:latin typeface="Times New Roman" panose="02020603050405020304" pitchFamily="18" charset="0"/>
                        <a:ea typeface="Times New Roman" panose="02020603050405020304" pitchFamily="18" charset="0"/>
                      </a:endParaRPr>
                    </a:p>
                  </a:txBody>
                  <a:tcPr marL="65406" marR="65406" marT="0" marB="0"/>
                </a:tc>
                <a:tc gridSpan="6">
                  <a:txBody>
                    <a:bodyPr/>
                    <a:lstStyle/>
                    <a:p>
                      <a:pPr>
                        <a:spcAft>
                          <a:spcPts val="0"/>
                        </a:spcAft>
                      </a:pPr>
                      <a:r>
                        <a:rPr lang="en-GB" sz="1000">
                          <a:effectLst/>
                        </a:rPr>
                        <a:t>WHOLE SCHOOL LUNCH </a:t>
                      </a:r>
                      <a:endParaRPr lang="en-GB" sz="1100">
                        <a:effectLst/>
                        <a:latin typeface="Times New Roman" panose="02020603050405020304" pitchFamily="18" charset="0"/>
                        <a:ea typeface="Times New Roman" panose="02020603050405020304" pitchFamily="18" charset="0"/>
                      </a:endParaRPr>
                    </a:p>
                  </a:txBody>
                  <a:tcPr marL="65406" marR="65406" marT="0" marB="0"/>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1738469270"/>
                  </a:ext>
                </a:extLst>
              </a:tr>
              <a:tr h="243452">
                <a:tc>
                  <a:txBody>
                    <a:bodyPr/>
                    <a:lstStyle/>
                    <a:p>
                      <a:pPr>
                        <a:spcAft>
                          <a:spcPts val="0"/>
                        </a:spcAft>
                      </a:pPr>
                      <a:r>
                        <a:rPr lang="en-GB" sz="1000">
                          <a:effectLst/>
                        </a:rPr>
                        <a:t>1300</a:t>
                      </a:r>
                      <a:endParaRPr lang="en-GB" sz="1100">
                        <a:effectLst/>
                        <a:latin typeface="Times New Roman" panose="02020603050405020304" pitchFamily="18" charset="0"/>
                        <a:ea typeface="Times New Roman" panose="02020603050405020304" pitchFamily="18" charset="0"/>
                      </a:endParaRPr>
                    </a:p>
                  </a:txBody>
                  <a:tcPr marL="65406" marR="65406" marT="0" marB="0"/>
                </a:tc>
                <a:tc gridSpan="3">
                  <a:txBody>
                    <a:bodyPr/>
                    <a:lstStyle/>
                    <a:p>
                      <a:pPr algn="ctr">
                        <a:spcAft>
                          <a:spcPts val="0"/>
                        </a:spcAft>
                      </a:pPr>
                      <a:r>
                        <a:rPr lang="en-GB" sz="1000">
                          <a:effectLst/>
                        </a:rPr>
                        <a:t>ORACY</a:t>
                      </a:r>
                      <a:endParaRPr lang="en-GB" sz="1100">
                        <a:effectLst/>
                        <a:latin typeface="Times New Roman" panose="02020603050405020304" pitchFamily="18" charset="0"/>
                        <a:ea typeface="Times New Roman" panose="02020603050405020304" pitchFamily="18" charset="0"/>
                      </a:endParaRPr>
                    </a:p>
                  </a:txBody>
                  <a:tcPr marL="65406" marR="65406" marT="0" marB="0"/>
                </a:tc>
                <a:tc hMerge="1">
                  <a:txBody>
                    <a:bodyPr/>
                    <a:lstStyle/>
                    <a:p>
                      <a:endParaRPr lang="en-GB"/>
                    </a:p>
                  </a:txBody>
                  <a:tcPr/>
                </a:tc>
                <a:tc hMerge="1">
                  <a:txBody>
                    <a:bodyPr/>
                    <a:lstStyle/>
                    <a:p>
                      <a:endParaRPr lang="en-GB"/>
                    </a:p>
                  </a:txBody>
                  <a:tcPr/>
                </a:tc>
                <a:tc rowSpan="2">
                  <a:txBody>
                    <a:bodyPr/>
                    <a:lstStyle/>
                    <a:p>
                      <a:pPr>
                        <a:spcAft>
                          <a:spcPts val="0"/>
                        </a:spcAft>
                      </a:pPr>
                      <a:r>
                        <a:rPr lang="en-GB" sz="1000">
                          <a:effectLst/>
                        </a:rPr>
                        <a:t>Spanish (Carolina)</a:t>
                      </a:r>
                      <a:endParaRPr lang="en-GB" sz="1100">
                        <a:effectLst/>
                      </a:endParaRPr>
                    </a:p>
                    <a:p>
                      <a:pPr>
                        <a:spcAft>
                          <a:spcPts val="0"/>
                        </a:spcAft>
                      </a:pPr>
                      <a:r>
                        <a:rPr lang="en-GB" sz="1000">
                          <a:effectLst/>
                        </a:rPr>
                        <a:t>1300-1345</a:t>
                      </a:r>
                      <a:endParaRPr lang="en-GB" sz="1100">
                        <a:effectLst/>
                        <a:latin typeface="Times New Roman" panose="02020603050405020304" pitchFamily="18" charset="0"/>
                        <a:ea typeface="Times New Roman" panose="02020603050405020304" pitchFamily="18" charset="0"/>
                      </a:endParaRPr>
                    </a:p>
                  </a:txBody>
                  <a:tcPr marL="65406" marR="65406" marT="0" marB="0"/>
                </a:tc>
                <a:tc gridSpan="2">
                  <a:txBody>
                    <a:bodyPr/>
                    <a:lstStyle/>
                    <a:p>
                      <a:pPr algn="ctr">
                        <a:spcAft>
                          <a:spcPts val="0"/>
                        </a:spcAft>
                      </a:pPr>
                      <a:r>
                        <a:rPr lang="en-GB" sz="1000">
                          <a:effectLst/>
                        </a:rPr>
                        <a:t> </a:t>
                      </a:r>
                      <a:endParaRPr lang="en-GB" sz="1100">
                        <a:effectLst/>
                        <a:latin typeface="Times New Roman" panose="02020603050405020304" pitchFamily="18" charset="0"/>
                        <a:ea typeface="Times New Roman" panose="02020603050405020304" pitchFamily="18" charset="0"/>
                      </a:endParaRPr>
                    </a:p>
                  </a:txBody>
                  <a:tcPr marL="65406" marR="65406" marT="0" marB="0"/>
                </a:tc>
                <a:tc hMerge="1">
                  <a:txBody>
                    <a:bodyPr/>
                    <a:lstStyle/>
                    <a:p>
                      <a:endParaRPr lang="en-GB"/>
                    </a:p>
                  </a:txBody>
                  <a:tcPr/>
                </a:tc>
                <a:extLst>
                  <a:ext uri="{0D108BD9-81ED-4DB2-BD59-A6C34878D82A}">
                    <a16:rowId xmlns:a16="http://schemas.microsoft.com/office/drawing/2014/main" val="4233512741"/>
                  </a:ext>
                </a:extLst>
              </a:tr>
              <a:tr h="659777">
                <a:tc>
                  <a:txBody>
                    <a:bodyPr/>
                    <a:lstStyle/>
                    <a:p>
                      <a:pPr>
                        <a:spcAft>
                          <a:spcPts val="0"/>
                        </a:spcAft>
                      </a:pPr>
                      <a:r>
                        <a:rPr lang="en-GB" sz="1000">
                          <a:effectLst/>
                        </a:rPr>
                        <a:t>1315</a:t>
                      </a:r>
                      <a:endParaRPr lang="en-GB" sz="1100">
                        <a:effectLst/>
                        <a:latin typeface="Times New Roman" panose="02020603050405020304" pitchFamily="18" charset="0"/>
                        <a:ea typeface="Times New Roman" panose="02020603050405020304" pitchFamily="18" charset="0"/>
                      </a:endParaRPr>
                    </a:p>
                  </a:txBody>
                  <a:tcPr marL="65406" marR="65406" marT="0" marB="0"/>
                </a:tc>
                <a:tc>
                  <a:txBody>
                    <a:bodyPr/>
                    <a:lstStyle/>
                    <a:p>
                      <a:pPr>
                        <a:spcAft>
                          <a:spcPts val="0"/>
                        </a:spcAft>
                      </a:pPr>
                      <a:r>
                        <a:rPr lang="en-GB" sz="1000">
                          <a:effectLst/>
                        </a:rPr>
                        <a:t>PE (KL)</a:t>
                      </a:r>
                      <a:endParaRPr lang="en-GB" sz="1100">
                        <a:effectLst/>
                        <a:latin typeface="Times New Roman" panose="02020603050405020304" pitchFamily="18" charset="0"/>
                        <a:ea typeface="Times New Roman" panose="02020603050405020304" pitchFamily="18" charset="0"/>
                      </a:endParaRPr>
                    </a:p>
                  </a:txBody>
                  <a:tcPr marL="65406" marR="65406" marT="0" marB="0"/>
                </a:tc>
                <a:tc>
                  <a:txBody>
                    <a:bodyPr/>
                    <a:lstStyle/>
                    <a:p>
                      <a:pPr>
                        <a:spcAft>
                          <a:spcPts val="0"/>
                        </a:spcAft>
                      </a:pPr>
                      <a:r>
                        <a:rPr lang="en-GB" sz="1000">
                          <a:effectLst/>
                        </a:rPr>
                        <a:t>RE (KL)</a:t>
                      </a:r>
                      <a:endParaRPr lang="en-GB" sz="1100">
                        <a:effectLst/>
                        <a:latin typeface="Times New Roman" panose="02020603050405020304" pitchFamily="18" charset="0"/>
                        <a:ea typeface="Times New Roman" panose="02020603050405020304" pitchFamily="18" charset="0"/>
                      </a:endParaRPr>
                    </a:p>
                  </a:txBody>
                  <a:tcPr marL="65406" marR="65406" marT="0" marB="0"/>
                </a:tc>
                <a:tc>
                  <a:txBody>
                    <a:bodyPr/>
                    <a:lstStyle/>
                    <a:p>
                      <a:pPr>
                        <a:spcAft>
                          <a:spcPts val="0"/>
                        </a:spcAft>
                      </a:pPr>
                      <a:r>
                        <a:rPr lang="en-GB" sz="1000">
                          <a:effectLst/>
                        </a:rPr>
                        <a:t>PSHE (KL)</a:t>
                      </a:r>
                      <a:endParaRPr lang="en-GB" sz="1100">
                        <a:effectLst/>
                        <a:latin typeface="Times New Roman" panose="02020603050405020304" pitchFamily="18" charset="0"/>
                        <a:ea typeface="Times New Roman" panose="02020603050405020304" pitchFamily="18" charset="0"/>
                      </a:endParaRPr>
                    </a:p>
                  </a:txBody>
                  <a:tcPr marL="65406" marR="65406" marT="0" marB="0"/>
                </a:tc>
                <a:tc vMerge="1">
                  <a:txBody>
                    <a:bodyPr/>
                    <a:lstStyle/>
                    <a:p>
                      <a:endParaRPr lang="en-GB"/>
                    </a:p>
                  </a:txBody>
                  <a:tcPr/>
                </a:tc>
                <a:tc gridSpan="2">
                  <a:txBody>
                    <a:bodyPr/>
                    <a:lstStyle/>
                    <a:p>
                      <a:pPr>
                        <a:spcAft>
                          <a:spcPts val="0"/>
                        </a:spcAft>
                      </a:pPr>
                      <a:r>
                        <a:rPr lang="en-GB" sz="1000">
                          <a:effectLst/>
                        </a:rPr>
                        <a:t>Celebration Assembly 1.15 – 1.45</a:t>
                      </a:r>
                      <a:endParaRPr lang="en-GB" sz="1100">
                        <a:effectLst/>
                        <a:latin typeface="Times New Roman" panose="02020603050405020304" pitchFamily="18" charset="0"/>
                        <a:ea typeface="Times New Roman" panose="02020603050405020304" pitchFamily="18" charset="0"/>
                      </a:endParaRPr>
                    </a:p>
                  </a:txBody>
                  <a:tcPr marL="65406" marR="65406" marT="0" marB="0"/>
                </a:tc>
                <a:tc hMerge="1">
                  <a:txBody>
                    <a:bodyPr/>
                    <a:lstStyle/>
                    <a:p>
                      <a:endParaRPr lang="en-GB"/>
                    </a:p>
                  </a:txBody>
                  <a:tcPr/>
                </a:tc>
                <a:extLst>
                  <a:ext uri="{0D108BD9-81ED-4DB2-BD59-A6C34878D82A}">
                    <a16:rowId xmlns:a16="http://schemas.microsoft.com/office/drawing/2014/main" val="343676966"/>
                  </a:ext>
                </a:extLst>
              </a:tr>
              <a:tr h="418704">
                <a:tc>
                  <a:txBody>
                    <a:bodyPr/>
                    <a:lstStyle/>
                    <a:p>
                      <a:pPr>
                        <a:spcAft>
                          <a:spcPts val="0"/>
                        </a:spcAft>
                      </a:pPr>
                      <a:r>
                        <a:rPr lang="en-GB" sz="1000">
                          <a:effectLst/>
                        </a:rPr>
                        <a:t>1400</a:t>
                      </a:r>
                      <a:endParaRPr lang="en-GB" sz="1100">
                        <a:effectLst/>
                        <a:latin typeface="Times New Roman" panose="02020603050405020304" pitchFamily="18" charset="0"/>
                        <a:ea typeface="Times New Roman" panose="02020603050405020304" pitchFamily="18" charset="0"/>
                      </a:endParaRPr>
                    </a:p>
                  </a:txBody>
                  <a:tcPr marL="65406" marR="65406" marT="0" marB="0"/>
                </a:tc>
                <a:tc>
                  <a:txBody>
                    <a:bodyPr/>
                    <a:lstStyle/>
                    <a:p>
                      <a:pPr>
                        <a:spcAft>
                          <a:spcPts val="0"/>
                        </a:spcAft>
                      </a:pPr>
                      <a:r>
                        <a:rPr lang="en-GB" sz="1000">
                          <a:effectLst/>
                        </a:rPr>
                        <a:t>Comprehension KL</a:t>
                      </a:r>
                      <a:endParaRPr lang="en-GB" sz="1100">
                        <a:effectLst/>
                        <a:latin typeface="Times New Roman" panose="02020603050405020304" pitchFamily="18" charset="0"/>
                        <a:ea typeface="Times New Roman" panose="02020603050405020304" pitchFamily="18" charset="0"/>
                      </a:endParaRPr>
                    </a:p>
                  </a:txBody>
                  <a:tcPr marL="65406" marR="65406" marT="0" marB="0"/>
                </a:tc>
                <a:tc rowSpan="3">
                  <a:txBody>
                    <a:bodyPr/>
                    <a:lstStyle/>
                    <a:p>
                      <a:pPr>
                        <a:spcAft>
                          <a:spcPts val="0"/>
                        </a:spcAft>
                      </a:pPr>
                      <a:r>
                        <a:rPr lang="en-GB" sz="1000">
                          <a:effectLst/>
                        </a:rPr>
                        <a:t>SCIENCE (AS)</a:t>
                      </a:r>
                      <a:endParaRPr lang="en-GB" sz="1100">
                        <a:effectLst/>
                      </a:endParaRPr>
                    </a:p>
                    <a:p>
                      <a:pPr>
                        <a:spcAft>
                          <a:spcPts val="0"/>
                        </a:spcAft>
                      </a:pPr>
                      <a:r>
                        <a:rPr lang="en-GB" sz="1000">
                          <a:effectLst/>
                        </a:rPr>
                        <a:t>Daily Mile Break in the Middle</a:t>
                      </a:r>
                      <a:endParaRPr lang="en-GB" sz="1100">
                        <a:effectLst/>
                        <a:latin typeface="Times New Roman" panose="02020603050405020304" pitchFamily="18" charset="0"/>
                        <a:ea typeface="Times New Roman" panose="02020603050405020304" pitchFamily="18" charset="0"/>
                      </a:endParaRPr>
                    </a:p>
                  </a:txBody>
                  <a:tcPr marL="65406" marR="65406" marT="0" marB="0"/>
                </a:tc>
                <a:tc rowSpan="3">
                  <a:txBody>
                    <a:bodyPr/>
                    <a:lstStyle/>
                    <a:p>
                      <a:pPr>
                        <a:spcAft>
                          <a:spcPts val="0"/>
                        </a:spcAft>
                      </a:pPr>
                      <a:r>
                        <a:rPr lang="en-GB" sz="1000">
                          <a:effectLst/>
                        </a:rPr>
                        <a:t>ART (AS) </a:t>
                      </a:r>
                      <a:endParaRPr lang="en-GB" sz="1100">
                        <a:effectLst/>
                      </a:endParaRPr>
                    </a:p>
                    <a:p>
                      <a:pPr>
                        <a:spcAft>
                          <a:spcPts val="0"/>
                        </a:spcAft>
                      </a:pPr>
                      <a:r>
                        <a:rPr lang="en-GB" sz="1000">
                          <a:effectLst/>
                        </a:rPr>
                        <a:t>Daily Mile Break in the Middle</a:t>
                      </a:r>
                      <a:endParaRPr lang="en-GB" sz="1100">
                        <a:effectLst/>
                        <a:latin typeface="Times New Roman" panose="02020603050405020304" pitchFamily="18" charset="0"/>
                        <a:ea typeface="Times New Roman" panose="02020603050405020304" pitchFamily="18" charset="0"/>
                      </a:endParaRPr>
                    </a:p>
                  </a:txBody>
                  <a:tcPr marL="65406" marR="65406" marT="0" marB="0"/>
                </a:tc>
                <a:tc gridSpan="2">
                  <a:txBody>
                    <a:bodyPr/>
                    <a:lstStyle/>
                    <a:p>
                      <a:pPr>
                        <a:spcAft>
                          <a:spcPts val="0"/>
                        </a:spcAft>
                      </a:pPr>
                      <a:r>
                        <a:rPr lang="en-GB" sz="1000">
                          <a:effectLst/>
                        </a:rPr>
                        <a:t>Singing </a:t>
                      </a:r>
                      <a:endParaRPr lang="en-GB" sz="1100">
                        <a:effectLst/>
                      </a:endParaRPr>
                    </a:p>
                    <a:p>
                      <a:pPr>
                        <a:spcAft>
                          <a:spcPts val="0"/>
                        </a:spcAft>
                      </a:pPr>
                      <a:r>
                        <a:rPr lang="en-GB" sz="1000">
                          <a:effectLst/>
                        </a:rPr>
                        <a:t>1345-1430</a:t>
                      </a:r>
                      <a:endParaRPr lang="en-GB" sz="1100">
                        <a:effectLst/>
                        <a:latin typeface="Times New Roman" panose="02020603050405020304" pitchFamily="18" charset="0"/>
                        <a:ea typeface="Times New Roman" panose="02020603050405020304" pitchFamily="18" charset="0"/>
                      </a:endParaRPr>
                    </a:p>
                  </a:txBody>
                  <a:tcPr marL="65406" marR="65406" marT="0" marB="0"/>
                </a:tc>
                <a:tc hMerge="1">
                  <a:txBody>
                    <a:bodyPr/>
                    <a:lstStyle/>
                    <a:p>
                      <a:endParaRPr lang="en-GB"/>
                    </a:p>
                  </a:txBody>
                  <a:tcPr/>
                </a:tc>
                <a:tc rowSpan="2">
                  <a:txBody>
                    <a:bodyPr/>
                    <a:lstStyle/>
                    <a:p>
                      <a:pPr>
                        <a:spcAft>
                          <a:spcPts val="0"/>
                        </a:spcAft>
                      </a:pPr>
                      <a:r>
                        <a:rPr lang="en-GB" sz="1000">
                          <a:effectLst/>
                        </a:rPr>
                        <a:t>PE (KL) 1.45 – 2.45 </a:t>
                      </a:r>
                      <a:endParaRPr lang="en-GB" sz="1100">
                        <a:effectLst/>
                      </a:endParaRPr>
                    </a:p>
                    <a:p>
                      <a:pPr>
                        <a:spcAft>
                          <a:spcPts val="0"/>
                        </a:spcAft>
                      </a:pPr>
                      <a:r>
                        <a:rPr lang="en-GB" sz="1000">
                          <a:effectLst/>
                        </a:rPr>
                        <a:t> </a:t>
                      </a:r>
                      <a:endParaRPr lang="en-GB" sz="1100">
                        <a:effectLst/>
                        <a:latin typeface="Times New Roman" panose="02020603050405020304" pitchFamily="18" charset="0"/>
                        <a:ea typeface="Times New Roman" panose="02020603050405020304" pitchFamily="18" charset="0"/>
                      </a:endParaRPr>
                    </a:p>
                  </a:txBody>
                  <a:tcPr marL="65406" marR="65406" marT="0" marB="0"/>
                </a:tc>
                <a:extLst>
                  <a:ext uri="{0D108BD9-81ED-4DB2-BD59-A6C34878D82A}">
                    <a16:rowId xmlns:a16="http://schemas.microsoft.com/office/drawing/2014/main" val="1839144620"/>
                  </a:ext>
                </a:extLst>
              </a:tr>
              <a:tr h="33259">
                <a:tc rowSpan="2">
                  <a:txBody>
                    <a:bodyPr/>
                    <a:lstStyle/>
                    <a:p>
                      <a:pPr>
                        <a:spcAft>
                          <a:spcPts val="0"/>
                        </a:spcAft>
                      </a:pPr>
                      <a:r>
                        <a:rPr lang="en-GB" sz="1000">
                          <a:effectLst/>
                        </a:rPr>
                        <a:t>1445</a:t>
                      </a:r>
                      <a:endParaRPr lang="en-GB" sz="1100">
                        <a:effectLst/>
                        <a:latin typeface="Times New Roman" panose="02020603050405020304" pitchFamily="18" charset="0"/>
                        <a:ea typeface="Times New Roman" panose="02020603050405020304" pitchFamily="18" charset="0"/>
                      </a:endParaRPr>
                    </a:p>
                  </a:txBody>
                  <a:tcPr marL="65406" marR="65406" marT="0" marB="0"/>
                </a:tc>
                <a:tc rowSpan="2">
                  <a:txBody>
                    <a:bodyPr/>
                    <a:lstStyle/>
                    <a:p>
                      <a:pPr>
                        <a:spcAft>
                          <a:spcPts val="0"/>
                        </a:spcAft>
                      </a:pPr>
                      <a:r>
                        <a:rPr lang="en-GB" sz="1000">
                          <a:effectLst/>
                        </a:rPr>
                        <a:t>COMPUTING (KL)</a:t>
                      </a:r>
                      <a:endParaRPr lang="en-GB" sz="1100">
                        <a:effectLst/>
                        <a:latin typeface="Times New Roman" panose="02020603050405020304" pitchFamily="18" charset="0"/>
                        <a:ea typeface="Times New Roman" panose="02020603050405020304" pitchFamily="18" charset="0"/>
                      </a:endParaRPr>
                    </a:p>
                  </a:txBody>
                  <a:tcPr marL="65406" marR="65406" marT="0" marB="0"/>
                </a:tc>
                <a:tc vMerge="1">
                  <a:txBody>
                    <a:bodyPr/>
                    <a:lstStyle/>
                    <a:p>
                      <a:endParaRPr lang="en-GB"/>
                    </a:p>
                  </a:txBody>
                  <a:tcPr/>
                </a:tc>
                <a:tc vMerge="1">
                  <a:txBody>
                    <a:bodyPr/>
                    <a:lstStyle/>
                    <a:p>
                      <a:endParaRPr lang="en-GB"/>
                    </a:p>
                  </a:txBody>
                  <a:tcPr/>
                </a:tc>
                <a:tc rowSpan="2" gridSpan="2">
                  <a:txBody>
                    <a:bodyPr/>
                    <a:lstStyle/>
                    <a:p>
                      <a:pPr>
                        <a:spcAft>
                          <a:spcPts val="0"/>
                        </a:spcAft>
                      </a:pPr>
                      <a:r>
                        <a:rPr lang="en-GB" sz="1000">
                          <a:effectLst/>
                        </a:rPr>
                        <a:t>Comprehension (KL)</a:t>
                      </a:r>
                      <a:endParaRPr lang="en-GB" sz="1100">
                        <a:effectLst/>
                        <a:latin typeface="Times New Roman" panose="02020603050405020304" pitchFamily="18" charset="0"/>
                        <a:ea typeface="Times New Roman" panose="02020603050405020304" pitchFamily="18" charset="0"/>
                      </a:endParaRPr>
                    </a:p>
                  </a:txBody>
                  <a:tcPr marL="65406" marR="65406" marT="0" marB="0"/>
                </a:tc>
                <a:tc rowSpan="2" hMerge="1">
                  <a:txBody>
                    <a:bodyPr/>
                    <a:lstStyle/>
                    <a:p>
                      <a:endParaRPr lang="en-GB"/>
                    </a:p>
                  </a:txBody>
                  <a:tcPr/>
                </a:tc>
                <a:tc vMerge="1">
                  <a:txBody>
                    <a:bodyPr/>
                    <a:lstStyle/>
                    <a:p>
                      <a:endParaRPr lang="en-GB"/>
                    </a:p>
                  </a:txBody>
                  <a:tcPr/>
                </a:tc>
                <a:extLst>
                  <a:ext uri="{0D108BD9-81ED-4DB2-BD59-A6C34878D82A}">
                    <a16:rowId xmlns:a16="http://schemas.microsoft.com/office/drawing/2014/main" val="3039621601"/>
                  </a:ext>
                </a:extLst>
              </a:tr>
              <a:tr h="177633">
                <a:tc vMerge="1">
                  <a:txBody>
                    <a:bodyPr/>
                    <a:lstStyle/>
                    <a:p>
                      <a:endParaRPr lang="en-GB"/>
                    </a:p>
                  </a:txBody>
                  <a:tcPr/>
                </a:tc>
                <a:tc vMerge="1">
                  <a:txBody>
                    <a:bodyPr/>
                    <a:lstStyle/>
                    <a:p>
                      <a:endParaRPr lang="en-GB"/>
                    </a:p>
                  </a:txBody>
                  <a:tcPr/>
                </a:tc>
                <a:tc vMerge="1">
                  <a:txBody>
                    <a:bodyPr/>
                    <a:lstStyle/>
                    <a:p>
                      <a:endParaRPr lang="en-GB"/>
                    </a:p>
                  </a:txBody>
                  <a:tcPr/>
                </a:tc>
                <a:tc vMerge="1">
                  <a:txBody>
                    <a:bodyPr/>
                    <a:lstStyle/>
                    <a:p>
                      <a:endParaRPr lang="en-GB"/>
                    </a:p>
                  </a:txBody>
                  <a:tcPr/>
                </a:tc>
                <a:tc gridSpan="2" vMerge="1">
                  <a:txBody>
                    <a:bodyPr/>
                    <a:lstStyle/>
                    <a:p>
                      <a:endParaRPr lang="en-GB"/>
                    </a:p>
                  </a:txBody>
                  <a:tcPr/>
                </a:tc>
                <a:tc hMerge="1" vMerge="1">
                  <a:txBody>
                    <a:bodyPr/>
                    <a:lstStyle/>
                    <a:p>
                      <a:endParaRPr lang="en-GB"/>
                    </a:p>
                  </a:txBody>
                  <a:tcPr/>
                </a:tc>
                <a:tc rowSpan="2">
                  <a:txBody>
                    <a:bodyPr/>
                    <a:lstStyle/>
                    <a:p>
                      <a:pPr>
                        <a:spcAft>
                          <a:spcPts val="0"/>
                        </a:spcAft>
                      </a:pPr>
                      <a:r>
                        <a:rPr lang="en-GB" sz="1000">
                          <a:effectLst/>
                        </a:rPr>
                        <a:t>Comprehension (KL)</a:t>
                      </a:r>
                      <a:endParaRPr lang="en-GB" sz="1100">
                        <a:effectLst/>
                        <a:latin typeface="Times New Roman" panose="02020603050405020304" pitchFamily="18" charset="0"/>
                        <a:ea typeface="Times New Roman" panose="02020603050405020304" pitchFamily="18" charset="0"/>
                      </a:endParaRPr>
                    </a:p>
                  </a:txBody>
                  <a:tcPr marL="65406" marR="65406" marT="0" marB="0"/>
                </a:tc>
                <a:extLst>
                  <a:ext uri="{0D108BD9-81ED-4DB2-BD59-A6C34878D82A}">
                    <a16:rowId xmlns:a16="http://schemas.microsoft.com/office/drawing/2014/main" val="2175292142"/>
                  </a:ext>
                </a:extLst>
              </a:tr>
              <a:tr h="640744">
                <a:tc>
                  <a:txBody>
                    <a:bodyPr/>
                    <a:lstStyle/>
                    <a:p>
                      <a:pPr>
                        <a:spcAft>
                          <a:spcPts val="0"/>
                        </a:spcAft>
                      </a:pPr>
                      <a:r>
                        <a:rPr lang="en-GB" sz="1000">
                          <a:effectLst/>
                        </a:rPr>
                        <a:t>1515</a:t>
                      </a:r>
                      <a:endParaRPr lang="en-GB" sz="1100">
                        <a:effectLst/>
                        <a:latin typeface="Times New Roman" panose="02020603050405020304" pitchFamily="18" charset="0"/>
                        <a:ea typeface="Times New Roman" panose="02020603050405020304" pitchFamily="18" charset="0"/>
                      </a:endParaRPr>
                    </a:p>
                  </a:txBody>
                  <a:tcPr marL="65406" marR="65406" marT="0" marB="0"/>
                </a:tc>
                <a:tc>
                  <a:txBody>
                    <a:bodyPr/>
                    <a:lstStyle/>
                    <a:p>
                      <a:pPr>
                        <a:spcAft>
                          <a:spcPts val="0"/>
                        </a:spcAft>
                      </a:pPr>
                      <a:r>
                        <a:rPr lang="en-GB" sz="1000">
                          <a:effectLst/>
                        </a:rPr>
                        <a:t>Whole School Assembly</a:t>
                      </a:r>
                      <a:endParaRPr lang="en-GB" sz="1100">
                        <a:effectLst/>
                        <a:latin typeface="Times New Roman" panose="02020603050405020304" pitchFamily="18" charset="0"/>
                        <a:ea typeface="Times New Roman" panose="02020603050405020304" pitchFamily="18" charset="0"/>
                      </a:endParaRPr>
                    </a:p>
                  </a:txBody>
                  <a:tcPr marL="65406" marR="65406" marT="0" marB="0"/>
                </a:tc>
                <a:tc>
                  <a:txBody>
                    <a:bodyPr/>
                    <a:lstStyle/>
                    <a:p>
                      <a:pPr>
                        <a:spcAft>
                          <a:spcPts val="0"/>
                        </a:spcAft>
                      </a:pPr>
                      <a:r>
                        <a:rPr lang="en-GB" sz="1000">
                          <a:effectLst/>
                        </a:rPr>
                        <a:t>Spelling Test (KL)</a:t>
                      </a:r>
                      <a:endParaRPr lang="en-GB" sz="1100">
                        <a:effectLst/>
                        <a:latin typeface="Times New Roman" panose="02020603050405020304" pitchFamily="18" charset="0"/>
                        <a:ea typeface="Times New Roman" panose="02020603050405020304" pitchFamily="18" charset="0"/>
                      </a:endParaRPr>
                    </a:p>
                  </a:txBody>
                  <a:tcPr marL="65406" marR="65406" marT="0" marB="0"/>
                </a:tc>
                <a:tc>
                  <a:txBody>
                    <a:bodyPr/>
                    <a:lstStyle/>
                    <a:p>
                      <a:pPr>
                        <a:spcAft>
                          <a:spcPts val="0"/>
                        </a:spcAft>
                      </a:pPr>
                      <a:r>
                        <a:rPr lang="en-GB" sz="1000">
                          <a:effectLst/>
                        </a:rPr>
                        <a:t>Spelling lesson (KL)</a:t>
                      </a:r>
                      <a:endParaRPr lang="en-GB" sz="1100">
                        <a:effectLst/>
                        <a:latin typeface="Times New Roman" panose="02020603050405020304" pitchFamily="18" charset="0"/>
                        <a:ea typeface="Times New Roman" panose="02020603050405020304" pitchFamily="18" charset="0"/>
                      </a:endParaRPr>
                    </a:p>
                  </a:txBody>
                  <a:tcPr marL="65406" marR="65406" marT="0" marB="0"/>
                </a:tc>
                <a:tc gridSpan="2">
                  <a:txBody>
                    <a:bodyPr/>
                    <a:lstStyle/>
                    <a:p>
                      <a:pPr>
                        <a:spcAft>
                          <a:spcPts val="0"/>
                        </a:spcAft>
                      </a:pPr>
                      <a:r>
                        <a:rPr lang="en-GB" sz="1000">
                          <a:effectLst/>
                        </a:rPr>
                        <a:t>Spelling </a:t>
                      </a:r>
                      <a:endParaRPr lang="en-GB" sz="1100">
                        <a:effectLst/>
                      </a:endParaRPr>
                    </a:p>
                    <a:p>
                      <a:pPr>
                        <a:spcAft>
                          <a:spcPts val="0"/>
                        </a:spcAft>
                      </a:pPr>
                      <a:r>
                        <a:rPr lang="en-GB" sz="1000">
                          <a:effectLst/>
                        </a:rPr>
                        <a:t>Practice  (KL)</a:t>
                      </a:r>
                      <a:endParaRPr lang="en-GB" sz="1100">
                        <a:effectLst/>
                        <a:latin typeface="Times New Roman" panose="02020603050405020304" pitchFamily="18" charset="0"/>
                        <a:ea typeface="Times New Roman" panose="02020603050405020304" pitchFamily="18" charset="0"/>
                      </a:endParaRPr>
                    </a:p>
                  </a:txBody>
                  <a:tcPr marL="65406" marR="65406" marT="0" marB="0"/>
                </a:tc>
                <a:tc hMerge="1">
                  <a:txBody>
                    <a:bodyPr/>
                    <a:lstStyle/>
                    <a:p>
                      <a:endParaRPr lang="en-GB"/>
                    </a:p>
                  </a:txBody>
                  <a:tcPr/>
                </a:tc>
                <a:tc vMerge="1">
                  <a:txBody>
                    <a:bodyPr/>
                    <a:lstStyle/>
                    <a:p>
                      <a:endParaRPr lang="en-GB"/>
                    </a:p>
                  </a:txBody>
                  <a:tcPr/>
                </a:tc>
                <a:extLst>
                  <a:ext uri="{0D108BD9-81ED-4DB2-BD59-A6C34878D82A}">
                    <a16:rowId xmlns:a16="http://schemas.microsoft.com/office/drawing/2014/main" val="1232208556"/>
                  </a:ext>
                </a:extLst>
              </a:tr>
              <a:tr h="226005">
                <a:tc>
                  <a:txBody>
                    <a:bodyPr/>
                    <a:lstStyle/>
                    <a:p>
                      <a:pPr>
                        <a:spcAft>
                          <a:spcPts val="0"/>
                        </a:spcAft>
                      </a:pPr>
                      <a:r>
                        <a:rPr lang="en-GB" sz="1000">
                          <a:effectLst/>
                        </a:rPr>
                        <a:t>1530</a:t>
                      </a:r>
                      <a:endParaRPr lang="en-GB" sz="1100">
                        <a:effectLst/>
                        <a:latin typeface="Times New Roman" panose="02020603050405020304" pitchFamily="18" charset="0"/>
                        <a:ea typeface="Times New Roman" panose="02020603050405020304" pitchFamily="18" charset="0"/>
                      </a:endParaRPr>
                    </a:p>
                  </a:txBody>
                  <a:tcPr marL="65406" marR="65406" marT="0" marB="0"/>
                </a:tc>
                <a:tc gridSpan="6">
                  <a:txBody>
                    <a:bodyPr/>
                    <a:lstStyle/>
                    <a:p>
                      <a:pPr>
                        <a:spcAft>
                          <a:spcPts val="0"/>
                        </a:spcAft>
                      </a:pPr>
                      <a:r>
                        <a:rPr lang="en-GB" sz="1000" dirty="0">
                          <a:effectLst/>
                        </a:rPr>
                        <a:t>DISMISS CLASS / HOMETIME</a:t>
                      </a:r>
                      <a:endParaRPr lang="en-GB" sz="1100" dirty="0">
                        <a:effectLst/>
                        <a:latin typeface="Times New Roman" panose="02020603050405020304" pitchFamily="18" charset="0"/>
                        <a:ea typeface="Times New Roman" panose="02020603050405020304" pitchFamily="18" charset="0"/>
                      </a:endParaRPr>
                    </a:p>
                  </a:txBody>
                  <a:tcPr marL="65406" marR="65406" marT="0" marB="0"/>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392159345"/>
                  </a:ext>
                </a:extLst>
              </a:tr>
            </a:tbl>
          </a:graphicData>
        </a:graphic>
      </p:graphicFrame>
    </p:spTree>
    <p:extLst>
      <p:ext uri="{BB962C8B-B14F-4D97-AF65-F5344CB8AC3E}">
        <p14:creationId xmlns:p14="http://schemas.microsoft.com/office/powerpoint/2010/main" val="363366383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94942722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777875"/>
          </a:xfrm>
        </p:spPr>
        <p:txBody>
          <a:bodyPr/>
          <a:lstStyle/>
          <a:p>
            <a:r>
              <a:rPr lang="en-GB" b="1" dirty="0"/>
              <a:t>Home Learning</a:t>
            </a:r>
          </a:p>
        </p:txBody>
      </p:sp>
      <p:sp>
        <p:nvSpPr>
          <p:cNvPr id="3" name="Content Placeholder 2"/>
          <p:cNvSpPr>
            <a:spLocks noGrp="1"/>
          </p:cNvSpPr>
          <p:nvPr>
            <p:ph sz="half" idx="1"/>
          </p:nvPr>
        </p:nvSpPr>
        <p:spPr>
          <a:xfrm>
            <a:off x="838200" y="1009651"/>
            <a:ext cx="10344150" cy="4564340"/>
          </a:xfrm>
        </p:spPr>
        <p:txBody>
          <a:bodyPr>
            <a:normAutofit/>
          </a:bodyPr>
          <a:lstStyle/>
          <a:p>
            <a:pPr marL="0" indent="0">
              <a:buNone/>
            </a:pPr>
            <a:r>
              <a:rPr lang="en-GB" b="1" u="sng" dirty="0"/>
              <a:t>Reading </a:t>
            </a:r>
          </a:p>
          <a:p>
            <a:pPr marL="0" indent="0">
              <a:buNone/>
            </a:pPr>
            <a:r>
              <a:rPr lang="en-GB" sz="1800" dirty="0"/>
              <a:t>Reading at home, whether to an adult, with an adult, or being read to by an adult is the most important form of homework.</a:t>
            </a:r>
          </a:p>
          <a:p>
            <a:pPr marL="0" indent="0">
              <a:buNone/>
            </a:pPr>
            <a:r>
              <a:rPr lang="en-GB" sz="1800" dirty="0"/>
              <a:t>Children are encouraged to read regularly for their own development and also for enjoyment.</a:t>
            </a:r>
          </a:p>
          <a:p>
            <a:pPr marL="0" indent="0">
              <a:buNone/>
            </a:pPr>
            <a:r>
              <a:rPr lang="en-GB" sz="1800" dirty="0"/>
              <a:t>The frequency that books are taken home from school varies with age.</a:t>
            </a:r>
          </a:p>
          <a:p>
            <a:pPr marL="0" indent="0">
              <a:buNone/>
            </a:pPr>
            <a:endParaRPr lang="en-GB" dirty="0"/>
          </a:p>
          <a:p>
            <a:pPr marL="0" indent="0">
              <a:buNone/>
            </a:pPr>
            <a:endParaRPr lang="en-GB" dirty="0"/>
          </a:p>
          <a:p>
            <a:pPr marL="0" indent="0">
              <a:buNone/>
            </a:pPr>
            <a:endParaRPr lang="en-GB" dirty="0"/>
          </a:p>
          <a:p>
            <a:pPr marL="0" indent="0">
              <a:buNone/>
            </a:pPr>
            <a:endParaRPr lang="en-GB" dirty="0"/>
          </a:p>
          <a:p>
            <a:pPr marL="0" indent="0">
              <a:buNone/>
            </a:pPr>
            <a:endParaRPr lang="en-GB" dirty="0"/>
          </a:p>
          <a:p>
            <a:pPr marL="0" indent="0">
              <a:buNone/>
            </a:pPr>
            <a:endParaRPr lang="en-GB" dirty="0"/>
          </a:p>
          <a:p>
            <a:pPr marL="0" indent="0">
              <a:buNone/>
            </a:pPr>
            <a:endParaRPr lang="en-GB" dirty="0"/>
          </a:p>
          <a:p>
            <a:pPr marL="0" indent="0">
              <a:buNone/>
            </a:pPr>
            <a:endParaRPr lang="en-GB" dirty="0"/>
          </a:p>
          <a:p>
            <a:pPr marL="0" indent="0">
              <a:buNone/>
            </a:pPr>
            <a:endParaRPr lang="en-GB" dirty="0"/>
          </a:p>
          <a:p>
            <a:pPr marL="0" indent="0">
              <a:buNone/>
            </a:pPr>
            <a:endParaRPr lang="en-GB" dirty="0"/>
          </a:p>
        </p:txBody>
      </p:sp>
      <p:graphicFrame>
        <p:nvGraphicFramePr>
          <p:cNvPr id="6" name="Content Placeholder 5"/>
          <p:cNvGraphicFramePr>
            <a:graphicFrameLocks noGrp="1"/>
          </p:cNvGraphicFramePr>
          <p:nvPr>
            <p:ph sz="half" idx="2"/>
            <p:extLst>
              <p:ext uri="{D42A27DB-BD31-4B8C-83A1-F6EECF244321}">
                <p14:modId xmlns:p14="http://schemas.microsoft.com/office/powerpoint/2010/main" val="1072197797"/>
              </p:ext>
            </p:extLst>
          </p:nvPr>
        </p:nvGraphicFramePr>
        <p:xfrm>
          <a:off x="947737" y="2922230"/>
          <a:ext cx="10101264" cy="2194560"/>
        </p:xfrm>
        <a:graphic>
          <a:graphicData uri="http://schemas.openxmlformats.org/drawingml/2006/table">
            <a:tbl>
              <a:tblPr firstRow="1" firstCol="1" bandRow="1">
                <a:tableStyleId>{5C22544A-7EE6-4342-B048-85BDC9FD1C3A}</a:tableStyleId>
              </a:tblPr>
              <a:tblGrid>
                <a:gridCol w="1710897">
                  <a:extLst>
                    <a:ext uri="{9D8B030D-6E8A-4147-A177-3AD203B41FA5}">
                      <a16:colId xmlns:a16="http://schemas.microsoft.com/office/drawing/2014/main" val="20000"/>
                    </a:ext>
                  </a:extLst>
                </a:gridCol>
                <a:gridCol w="8390367">
                  <a:extLst>
                    <a:ext uri="{9D8B030D-6E8A-4147-A177-3AD203B41FA5}">
                      <a16:colId xmlns:a16="http://schemas.microsoft.com/office/drawing/2014/main" val="20001"/>
                    </a:ext>
                  </a:extLst>
                </a:gridCol>
              </a:tblGrid>
              <a:tr h="345909">
                <a:tc>
                  <a:txBody>
                    <a:bodyPr/>
                    <a:lstStyle/>
                    <a:p>
                      <a:pPr>
                        <a:spcBef>
                          <a:spcPts val="600"/>
                        </a:spcBef>
                        <a:spcAft>
                          <a:spcPts val="0"/>
                        </a:spcAft>
                      </a:pPr>
                      <a:r>
                        <a:rPr lang="en-GB" sz="1800" dirty="0">
                          <a:effectLst/>
                        </a:rPr>
                        <a:t>Nursery &amp; Reception</a:t>
                      </a:r>
                      <a:endParaRPr lang="en-GB" sz="1800" dirty="0">
                        <a:effectLst/>
                        <a:latin typeface="Arial" panose="020B0604020202020204" pitchFamily="34" charset="0"/>
                        <a:ea typeface="MS Mincho" panose="02020609040205080304" pitchFamily="49" charset="-128"/>
                        <a:cs typeface="Times New Roman" panose="02020603050405020304" pitchFamily="18" charset="0"/>
                      </a:endParaRPr>
                    </a:p>
                  </a:txBody>
                  <a:tcPr marL="56825" marR="56825" marT="0" marB="0"/>
                </a:tc>
                <a:tc>
                  <a:txBody>
                    <a:bodyPr/>
                    <a:lstStyle/>
                    <a:p>
                      <a:pPr>
                        <a:spcBef>
                          <a:spcPts val="600"/>
                        </a:spcBef>
                        <a:spcAft>
                          <a:spcPts val="0"/>
                        </a:spcAft>
                      </a:pPr>
                      <a:r>
                        <a:rPr lang="en-GB" sz="1800" dirty="0">
                          <a:effectLst/>
                        </a:rPr>
                        <a:t>Children will take home 2 books a week. One levelled book and one choice book that parents can read and share with them at home.  We encourage books to be re-read several times as the evidence shows this has a positive impact on children’s learning.   </a:t>
                      </a:r>
                      <a:endParaRPr lang="en-GB" sz="1800" dirty="0">
                        <a:effectLst/>
                        <a:latin typeface="Arial" panose="020B0604020202020204" pitchFamily="34" charset="0"/>
                        <a:ea typeface="MS Mincho" panose="02020609040205080304" pitchFamily="49" charset="-128"/>
                        <a:cs typeface="Times New Roman" panose="02020603050405020304" pitchFamily="18" charset="0"/>
                      </a:endParaRPr>
                    </a:p>
                  </a:txBody>
                  <a:tcPr marL="56825" marR="56825" marT="0" marB="0"/>
                </a:tc>
                <a:extLst>
                  <a:ext uri="{0D108BD9-81ED-4DB2-BD59-A6C34878D82A}">
                    <a16:rowId xmlns:a16="http://schemas.microsoft.com/office/drawing/2014/main" val="10001"/>
                  </a:ext>
                </a:extLst>
              </a:tr>
              <a:tr h="131481">
                <a:tc>
                  <a:txBody>
                    <a:bodyPr/>
                    <a:lstStyle/>
                    <a:p>
                      <a:pPr>
                        <a:spcBef>
                          <a:spcPts val="600"/>
                        </a:spcBef>
                        <a:spcAft>
                          <a:spcPts val="0"/>
                        </a:spcAft>
                      </a:pPr>
                      <a:r>
                        <a:rPr lang="en-GB" sz="1800" dirty="0">
                          <a:effectLst/>
                        </a:rPr>
                        <a:t>Years 1 &amp; 2</a:t>
                      </a:r>
                      <a:endParaRPr lang="en-GB" sz="1800" dirty="0">
                        <a:effectLst/>
                        <a:latin typeface="Arial" panose="020B0604020202020204" pitchFamily="34" charset="0"/>
                        <a:ea typeface="MS Mincho" panose="02020609040205080304" pitchFamily="49" charset="-128"/>
                        <a:cs typeface="Times New Roman" panose="02020603050405020304" pitchFamily="18" charset="0"/>
                      </a:endParaRPr>
                    </a:p>
                  </a:txBody>
                  <a:tcPr marL="56825" marR="56825" marT="0" marB="0"/>
                </a:tc>
                <a:tc>
                  <a:txBody>
                    <a:bodyPr/>
                    <a:lstStyle/>
                    <a:p>
                      <a:pPr>
                        <a:spcBef>
                          <a:spcPts val="600"/>
                        </a:spcBef>
                        <a:spcAft>
                          <a:spcPts val="0"/>
                        </a:spcAft>
                      </a:pPr>
                      <a:r>
                        <a:rPr lang="en-GB" sz="1800" dirty="0">
                          <a:effectLst/>
                        </a:rPr>
                        <a:t>Children will take home 2 levelled books a week, plus one choice book that parents can read and share with them at home.  In Year 1, children</a:t>
                      </a:r>
                      <a:r>
                        <a:rPr lang="en-GB" sz="1800" baseline="0" dirty="0">
                          <a:effectLst/>
                        </a:rPr>
                        <a:t> will also take home their RWI book / pack.</a:t>
                      </a:r>
                      <a:endParaRPr lang="en-GB" sz="1800" dirty="0">
                        <a:effectLst/>
                        <a:latin typeface="Arial" panose="020B0604020202020204" pitchFamily="34" charset="0"/>
                        <a:ea typeface="MS Mincho" panose="02020609040205080304" pitchFamily="49" charset="-128"/>
                        <a:cs typeface="Times New Roman" panose="02020603050405020304" pitchFamily="18" charset="0"/>
                      </a:endParaRPr>
                    </a:p>
                  </a:txBody>
                  <a:tcPr marL="56825" marR="56825" marT="0" marB="0"/>
                </a:tc>
                <a:extLst>
                  <a:ext uri="{0D108BD9-81ED-4DB2-BD59-A6C34878D82A}">
                    <a16:rowId xmlns:a16="http://schemas.microsoft.com/office/drawing/2014/main" val="10002"/>
                  </a:ext>
                </a:extLst>
              </a:tr>
              <a:tr h="131481">
                <a:tc>
                  <a:txBody>
                    <a:bodyPr/>
                    <a:lstStyle/>
                    <a:p>
                      <a:pPr>
                        <a:spcBef>
                          <a:spcPts val="600"/>
                        </a:spcBef>
                        <a:spcAft>
                          <a:spcPts val="0"/>
                        </a:spcAft>
                      </a:pPr>
                      <a:r>
                        <a:rPr lang="en-GB" sz="1800" dirty="0">
                          <a:effectLst/>
                        </a:rPr>
                        <a:t>Years 3 - 6</a:t>
                      </a:r>
                      <a:endParaRPr lang="en-GB" sz="1800" dirty="0">
                        <a:effectLst/>
                        <a:latin typeface="Arial" panose="020B0604020202020204" pitchFamily="34" charset="0"/>
                        <a:ea typeface="MS Mincho" panose="02020609040205080304" pitchFamily="49" charset="-128"/>
                        <a:cs typeface="Times New Roman" panose="02020603050405020304" pitchFamily="18" charset="0"/>
                      </a:endParaRPr>
                    </a:p>
                  </a:txBody>
                  <a:tcPr marL="56825" marR="56825" marT="0" marB="0"/>
                </a:tc>
                <a:tc>
                  <a:txBody>
                    <a:bodyPr/>
                    <a:lstStyle/>
                    <a:p>
                      <a:pPr>
                        <a:spcBef>
                          <a:spcPts val="600"/>
                        </a:spcBef>
                        <a:spcAft>
                          <a:spcPts val="0"/>
                        </a:spcAft>
                      </a:pPr>
                      <a:r>
                        <a:rPr lang="en-GB" sz="1800" dirty="0">
                          <a:effectLst/>
                        </a:rPr>
                        <a:t>Children will independently choose a new home book. These are to be brought in daily and changed when completed.</a:t>
                      </a:r>
                      <a:endParaRPr lang="en-GB" sz="1800" dirty="0">
                        <a:effectLst/>
                        <a:latin typeface="Arial" panose="020B0604020202020204" pitchFamily="34" charset="0"/>
                        <a:ea typeface="MS Mincho" panose="02020609040205080304" pitchFamily="49" charset="-128"/>
                        <a:cs typeface="Times New Roman" panose="02020603050405020304" pitchFamily="18" charset="0"/>
                      </a:endParaRPr>
                    </a:p>
                  </a:txBody>
                  <a:tcPr marL="56825" marR="56825" marT="0" marB="0"/>
                </a:tc>
                <a:extLst>
                  <a:ext uri="{0D108BD9-81ED-4DB2-BD59-A6C34878D82A}">
                    <a16:rowId xmlns:a16="http://schemas.microsoft.com/office/drawing/2014/main" val="10003"/>
                  </a:ext>
                </a:extLst>
              </a:tr>
            </a:tbl>
          </a:graphicData>
        </a:graphic>
      </p:graphicFrame>
      <p:sp>
        <p:nvSpPr>
          <p:cNvPr id="8" name="Rectangle 1"/>
          <p:cNvSpPr>
            <a:spLocks noChangeArrowheads="1"/>
          </p:cNvSpPr>
          <p:nvPr/>
        </p:nvSpPr>
        <p:spPr bwMode="auto">
          <a:xfrm>
            <a:off x="0" y="105490"/>
            <a:ext cx="511679" cy="24622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GB" altLang="en-US" sz="1000" b="0" i="0" u="none" strike="noStrike" cap="none" normalizeH="0" baseline="0" dirty="0">
                <a:ln>
                  <a:noFill/>
                </a:ln>
                <a:solidFill>
                  <a:schemeClr val="tx1"/>
                </a:solidFill>
                <a:effectLst/>
                <a:latin typeface="Arial" panose="020B0604020202020204" pitchFamily="34" charset="0"/>
                <a:ea typeface="MS Mincho" panose="02020609040205080304" pitchFamily="49" charset="-128"/>
                <a:cs typeface="Arial" panose="020B0604020202020204" pitchFamily="34" charset="0"/>
              </a:rPr>
              <a:t>Every</a:t>
            </a:r>
            <a:endParaRPr kumimoji="0" lang="en-GB" altLang="en-US" sz="800" b="0" i="0" u="none" strike="noStrike" cap="none" normalizeH="0" baseline="0" dirty="0">
              <a:ln>
                <a:noFill/>
              </a:ln>
              <a:solidFill>
                <a:schemeClr val="tx1"/>
              </a:solidFill>
              <a:effectLst/>
            </a:endParaRPr>
          </a:p>
        </p:txBody>
      </p:sp>
    </p:spTree>
    <p:extLst>
      <p:ext uri="{BB962C8B-B14F-4D97-AF65-F5344CB8AC3E}">
        <p14:creationId xmlns:p14="http://schemas.microsoft.com/office/powerpoint/2010/main" val="276014020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1353800" cy="504887"/>
          </a:xfrm>
        </p:spPr>
        <p:txBody>
          <a:bodyPr>
            <a:normAutofit fontScale="90000"/>
          </a:bodyPr>
          <a:lstStyle/>
          <a:p>
            <a:r>
              <a:rPr lang="en-GB" b="1" dirty="0"/>
              <a:t>Home Learning: posted on Google Classroom</a:t>
            </a:r>
            <a:endParaRPr lang="en-GB" dirty="0"/>
          </a:p>
        </p:txBody>
      </p:sp>
      <p:sp>
        <p:nvSpPr>
          <p:cNvPr id="3" name="Content Placeholder 2"/>
          <p:cNvSpPr>
            <a:spLocks noGrp="1"/>
          </p:cNvSpPr>
          <p:nvPr>
            <p:ph sz="half" idx="1"/>
          </p:nvPr>
        </p:nvSpPr>
        <p:spPr>
          <a:xfrm>
            <a:off x="838200" y="1404594"/>
            <a:ext cx="5181600" cy="4772369"/>
          </a:xfrm>
        </p:spPr>
        <p:txBody>
          <a:bodyPr>
            <a:normAutofit fontScale="55000" lnSpcReduction="20000"/>
          </a:bodyPr>
          <a:lstStyle/>
          <a:p>
            <a:pPr marL="0" indent="0">
              <a:buNone/>
            </a:pPr>
            <a:r>
              <a:rPr lang="en-GB" sz="3300" b="1" u="sng" dirty="0"/>
              <a:t>PUPIL PLANNERS</a:t>
            </a:r>
          </a:p>
          <a:p>
            <a:r>
              <a:rPr lang="en-GB" sz="3300" dirty="0"/>
              <a:t>Every child has a Pupil Planner with a dedicated space to record children’s reading at home. </a:t>
            </a:r>
          </a:p>
          <a:p>
            <a:r>
              <a:rPr lang="en-GB" sz="3300" dirty="0"/>
              <a:t>Should be filled in when children read or are read to. </a:t>
            </a:r>
          </a:p>
          <a:p>
            <a:r>
              <a:rPr lang="en-GB" sz="3300" dirty="0"/>
              <a:t>Enables us to see how much reading is being done at home. </a:t>
            </a:r>
          </a:p>
          <a:p>
            <a:r>
              <a:rPr lang="en-GB" sz="3300" dirty="0"/>
              <a:t>Each entry needs:</a:t>
            </a:r>
          </a:p>
          <a:p>
            <a:pPr lvl="1"/>
            <a:r>
              <a:rPr lang="en-GB" sz="3300" dirty="0"/>
              <a:t>the date, </a:t>
            </a:r>
          </a:p>
          <a:p>
            <a:pPr lvl="1"/>
            <a:r>
              <a:rPr lang="en-GB" sz="3300" dirty="0"/>
              <a:t>the book being read, </a:t>
            </a:r>
          </a:p>
          <a:p>
            <a:pPr lvl="1"/>
            <a:r>
              <a:rPr lang="en-GB" sz="3300" dirty="0"/>
              <a:t>how much was read and </a:t>
            </a:r>
          </a:p>
          <a:p>
            <a:pPr lvl="1"/>
            <a:r>
              <a:rPr lang="en-GB" sz="3300" dirty="0"/>
              <a:t>any comments about how they got on. </a:t>
            </a:r>
          </a:p>
          <a:p>
            <a:r>
              <a:rPr lang="en-GB" sz="3300" dirty="0"/>
              <a:t>Pupil Planners should be brought in daily to be checked in class.</a:t>
            </a:r>
          </a:p>
          <a:p>
            <a:r>
              <a:rPr lang="en-GB" sz="3300" dirty="0"/>
              <a:t>Pupil Planners will be signed at least weekly by the class teacher.</a:t>
            </a:r>
          </a:p>
          <a:p>
            <a:endParaRPr lang="en-GB" dirty="0"/>
          </a:p>
        </p:txBody>
      </p:sp>
      <p:sp>
        <p:nvSpPr>
          <p:cNvPr id="4" name="Content Placeholder 3"/>
          <p:cNvSpPr>
            <a:spLocks noGrp="1"/>
          </p:cNvSpPr>
          <p:nvPr>
            <p:ph sz="half" idx="2"/>
          </p:nvPr>
        </p:nvSpPr>
        <p:spPr>
          <a:xfrm>
            <a:off x="6172200" y="1404594"/>
            <a:ext cx="5181600" cy="4772369"/>
          </a:xfrm>
        </p:spPr>
        <p:txBody>
          <a:bodyPr>
            <a:noAutofit/>
          </a:bodyPr>
          <a:lstStyle/>
          <a:p>
            <a:pPr marL="0" indent="0">
              <a:buNone/>
            </a:pPr>
            <a:r>
              <a:rPr lang="en-GB" sz="1800" b="1" u="sng" dirty="0"/>
              <a:t>SPELLING</a:t>
            </a:r>
            <a:endParaRPr lang="en-GB" sz="1800" u="sng" dirty="0"/>
          </a:p>
          <a:p>
            <a:r>
              <a:rPr lang="en-GB" sz="1800" dirty="0"/>
              <a:t>Spellings / phonic patterns will be sent home weekly. </a:t>
            </a:r>
          </a:p>
          <a:p>
            <a:r>
              <a:rPr lang="en-GB" sz="1800" dirty="0"/>
              <a:t>Research indicates that the best way for children to learn the spelling of more complex words is to use them in the correct context. </a:t>
            </a:r>
          </a:p>
          <a:p>
            <a:r>
              <a:rPr lang="en-GB" sz="1800" dirty="0"/>
              <a:t>Children’s understanding of the meaning and spelling of these words or of the phonic pattern will be checked through a dictated passage on a weekly basis. </a:t>
            </a:r>
          </a:p>
          <a:p>
            <a:r>
              <a:rPr lang="en-GB" sz="1800" dirty="0"/>
              <a:t>Year Group Noticeboards (website) will give ideas for different ways to make spelling practice fun.  </a:t>
            </a:r>
          </a:p>
          <a:p>
            <a:r>
              <a:rPr lang="en-GB" sz="1800" dirty="0"/>
              <a:t>Children have personal log-ins to access vocabulary and spelling activities via the </a:t>
            </a:r>
            <a:r>
              <a:rPr lang="en-GB" sz="1800" dirty="0" err="1"/>
              <a:t>PiXL</a:t>
            </a:r>
            <a:r>
              <a:rPr lang="en-GB" sz="1800" dirty="0"/>
              <a:t> Vocab App (free download from the App Store, Google Play, Amazon App) and Doodle</a:t>
            </a:r>
          </a:p>
          <a:p>
            <a:r>
              <a:rPr lang="en-GB" sz="1800" u="sng" dirty="0">
                <a:hlinkClick r:id="rId2"/>
              </a:rPr>
              <a:t>https://vocab.pixl.org.uk/</a:t>
            </a:r>
            <a:endParaRPr lang="en-GB" sz="1800" dirty="0"/>
          </a:p>
          <a:p>
            <a:endParaRPr lang="en-GB" sz="1800" dirty="0"/>
          </a:p>
        </p:txBody>
      </p:sp>
    </p:spTree>
    <p:extLst>
      <p:ext uri="{BB962C8B-B14F-4D97-AF65-F5344CB8AC3E}">
        <p14:creationId xmlns:p14="http://schemas.microsoft.com/office/powerpoint/2010/main" val="94670382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747238"/>
          </a:xfrm>
        </p:spPr>
        <p:txBody>
          <a:bodyPr/>
          <a:lstStyle/>
          <a:p>
            <a:r>
              <a:rPr lang="en-GB" b="1" dirty="0"/>
              <a:t>Home Learning</a:t>
            </a:r>
            <a:endParaRPr lang="en-GB" dirty="0"/>
          </a:p>
        </p:txBody>
      </p:sp>
      <p:sp>
        <p:nvSpPr>
          <p:cNvPr id="3" name="Content Placeholder 2"/>
          <p:cNvSpPr>
            <a:spLocks noGrp="1"/>
          </p:cNvSpPr>
          <p:nvPr>
            <p:ph sz="half" idx="1"/>
          </p:nvPr>
        </p:nvSpPr>
        <p:spPr>
          <a:xfrm>
            <a:off x="838200" y="1244338"/>
            <a:ext cx="5181600" cy="4932625"/>
          </a:xfrm>
        </p:spPr>
        <p:txBody>
          <a:bodyPr>
            <a:normAutofit fontScale="62500" lnSpcReduction="20000"/>
          </a:bodyPr>
          <a:lstStyle/>
          <a:p>
            <a:pPr marL="0" indent="0">
              <a:buNone/>
            </a:pPr>
            <a:r>
              <a:rPr lang="en-GB" b="1" dirty="0"/>
              <a:t>Multiplication Tables</a:t>
            </a:r>
            <a:endParaRPr lang="en-GB" dirty="0"/>
          </a:p>
          <a:p>
            <a:r>
              <a:rPr lang="en-GB" dirty="0"/>
              <a:t>National Curriculum expectation:  all children know a range of multiplication tables and facts (at least up to 12 x 12) by the end of Year 4. </a:t>
            </a:r>
          </a:p>
          <a:p>
            <a:r>
              <a:rPr lang="en-GB" dirty="0"/>
              <a:t>To support this, children will note their Challenge Level weekly in their pupil planners.</a:t>
            </a:r>
          </a:p>
          <a:p>
            <a:r>
              <a:rPr lang="en-GB" dirty="0"/>
              <a:t>Children in Years 3 – 6 can use their personal logins to access the </a:t>
            </a:r>
            <a:r>
              <a:rPr lang="en-GB" dirty="0" err="1"/>
              <a:t>PiXL</a:t>
            </a:r>
            <a:r>
              <a:rPr lang="en-GB" dirty="0"/>
              <a:t> Times Table App (free download from the App Store, Google Play, Amazon App Store). </a:t>
            </a:r>
            <a:r>
              <a:rPr lang="en-GB" dirty="0">
                <a:hlinkClick r:id="rId2"/>
              </a:rPr>
              <a:t>https://timestable.pixl.org.uk</a:t>
            </a:r>
            <a:endParaRPr lang="en-GB" dirty="0"/>
          </a:p>
          <a:p>
            <a:r>
              <a:rPr lang="en-GB" dirty="0"/>
              <a:t>All children can also access Times Tables practice activities using their individual logins to Doodle Maths.</a:t>
            </a:r>
          </a:p>
          <a:p>
            <a:r>
              <a:rPr lang="en-GB" dirty="0"/>
              <a:t>The practice children complete at home will help to prepare them for a timed test in class. It will also help them substantially with their written methods and mathematical problem solving, as they will be able to focus on their reasoning rather than calculations that need to be known by heart.</a:t>
            </a:r>
          </a:p>
          <a:p>
            <a:endParaRPr lang="en-GB" dirty="0"/>
          </a:p>
        </p:txBody>
      </p:sp>
      <p:sp>
        <p:nvSpPr>
          <p:cNvPr id="4" name="Content Placeholder 3"/>
          <p:cNvSpPr>
            <a:spLocks noGrp="1"/>
          </p:cNvSpPr>
          <p:nvPr>
            <p:ph sz="half" idx="2"/>
          </p:nvPr>
        </p:nvSpPr>
        <p:spPr>
          <a:xfrm>
            <a:off x="6172200" y="1244338"/>
            <a:ext cx="5181600" cy="4932625"/>
          </a:xfrm>
        </p:spPr>
        <p:txBody>
          <a:bodyPr>
            <a:normAutofit fontScale="62500" lnSpcReduction="20000"/>
          </a:bodyPr>
          <a:lstStyle/>
          <a:p>
            <a:pPr marL="0" indent="0">
              <a:buNone/>
            </a:pPr>
            <a:r>
              <a:rPr lang="en-GB" b="1" dirty="0"/>
              <a:t>Mathematics</a:t>
            </a:r>
            <a:endParaRPr lang="en-GB" dirty="0"/>
          </a:p>
          <a:p>
            <a:r>
              <a:rPr lang="en-GB" dirty="0"/>
              <a:t>Years 1 – 6: children use the online learning platform of </a:t>
            </a:r>
            <a:r>
              <a:rPr lang="en-GB" dirty="0" err="1"/>
              <a:t>MyMaths</a:t>
            </a:r>
            <a:r>
              <a:rPr lang="en-GB" dirty="0"/>
              <a:t> (or Doodle Maths) to build on their maths learning in class.  My Maths includes tutorials to support children and parents with methods.</a:t>
            </a:r>
          </a:p>
          <a:p>
            <a:endParaRPr lang="en-GB" dirty="0"/>
          </a:p>
          <a:p>
            <a:r>
              <a:rPr lang="en-GB" dirty="0"/>
              <a:t>In Years 1 – 4, My Maths or Doodle Maths will form the main Maths home learning. There will be 3 tasks set weekly on a Thursday. These tasks will help the children to practice and consolidate in-class learning.</a:t>
            </a:r>
          </a:p>
          <a:p>
            <a:pPr marL="0" indent="0">
              <a:buNone/>
            </a:pPr>
            <a:endParaRPr lang="en-GB" dirty="0"/>
          </a:p>
          <a:p>
            <a:pPr marL="0" indent="0">
              <a:buNone/>
            </a:pPr>
            <a:endParaRPr lang="en-GB" dirty="0"/>
          </a:p>
        </p:txBody>
      </p:sp>
    </p:spTree>
    <p:extLst>
      <p:ext uri="{BB962C8B-B14F-4D97-AF65-F5344CB8AC3E}">
        <p14:creationId xmlns:p14="http://schemas.microsoft.com/office/powerpoint/2010/main" val="357778344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2868</TotalTime>
  <Words>2042</Words>
  <Application>Microsoft Office PowerPoint</Application>
  <PresentationFormat>Widescreen</PresentationFormat>
  <Paragraphs>201</Paragraphs>
  <Slides>14</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14</vt:i4>
      </vt:variant>
    </vt:vector>
  </HeadingPairs>
  <TitlesOfParts>
    <vt:vector size="20" baseType="lpstr">
      <vt:lpstr>MS Mincho</vt:lpstr>
      <vt:lpstr>Arial</vt:lpstr>
      <vt:lpstr>Calibri</vt:lpstr>
      <vt:lpstr>Calibri Light</vt:lpstr>
      <vt:lpstr>Times New Roman</vt:lpstr>
      <vt:lpstr>Office Theme</vt:lpstr>
      <vt:lpstr>PowerPoint Presentation</vt:lpstr>
      <vt:lpstr>Morning routine</vt:lpstr>
      <vt:lpstr>Communication The key to a successful working relationship</vt:lpstr>
      <vt:lpstr>Home Learning</vt:lpstr>
      <vt:lpstr>PowerPoint Presentation</vt:lpstr>
      <vt:lpstr>PowerPoint Presentation</vt:lpstr>
      <vt:lpstr>Home Learning</vt:lpstr>
      <vt:lpstr>Home Learning: posted on Google Classroom</vt:lpstr>
      <vt:lpstr>Home Learning</vt:lpstr>
      <vt:lpstr>Home Learning</vt:lpstr>
      <vt:lpstr>Home Learning</vt:lpstr>
      <vt:lpstr>School Uniform</vt:lpstr>
      <vt:lpstr>PE Kit PE Days: Monday and Fridays</vt:lpstr>
      <vt:lpstr>Key Take aways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Avril Stockley</dc:creator>
  <cp:lastModifiedBy>Katy Luciani</cp:lastModifiedBy>
  <cp:revision>70</cp:revision>
  <cp:lastPrinted>2019-09-11T13:59:17Z</cp:lastPrinted>
  <dcterms:created xsi:type="dcterms:W3CDTF">2017-02-19T11:10:48Z</dcterms:created>
  <dcterms:modified xsi:type="dcterms:W3CDTF">2021-09-08T09:59:23Z</dcterms:modified>
</cp:coreProperties>
</file>