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7" r:id="rId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99"/>
    <a:srgbClr val="CFD5EA"/>
    <a:srgbClr val="E200E2"/>
    <a:srgbClr val="00B050"/>
    <a:srgbClr val="33CCCB"/>
    <a:srgbClr val="2FA2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25" d="100"/>
          <a:sy n="125" d="100"/>
        </p:scale>
        <p:origin x="60" y="-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llum ELLIS" userId="c1bdd515-e126-4bb5-8604-1fc2403240f9" providerId="ADAL" clId="{1D0AAA9D-679D-435B-9462-584DE781627A}"/>
    <pc:docChg chg="modSld">
      <pc:chgData name="Callum ELLIS" userId="c1bdd515-e126-4bb5-8604-1fc2403240f9" providerId="ADAL" clId="{1D0AAA9D-679D-435B-9462-584DE781627A}" dt="2023-11-30T14:34:31.234" v="105" actId="1076"/>
      <pc:docMkLst>
        <pc:docMk/>
      </pc:docMkLst>
      <pc:sldChg chg="addSp modSp mod">
        <pc:chgData name="Callum ELLIS" userId="c1bdd515-e126-4bb5-8604-1fc2403240f9" providerId="ADAL" clId="{1D0AAA9D-679D-435B-9462-584DE781627A}" dt="2023-11-30T14:34:31.234" v="105" actId="1076"/>
        <pc:sldMkLst>
          <pc:docMk/>
          <pc:sldMk cId="3535548492" sldId="257"/>
        </pc:sldMkLst>
        <pc:spChg chg="mod">
          <ac:chgData name="Callum ELLIS" userId="c1bdd515-e126-4bb5-8604-1fc2403240f9" providerId="ADAL" clId="{1D0AAA9D-679D-435B-9462-584DE781627A}" dt="2023-11-30T14:28:36.266" v="86" actId="20577"/>
          <ac:spMkLst>
            <pc:docMk/>
            <pc:sldMk cId="3535548492" sldId="257"/>
            <ac:spMk id="4" creationId="{56F7B741-E7C4-FF4F-9B37-86E243B3DAC7}"/>
          </ac:spMkLst>
        </pc:spChg>
        <pc:spChg chg="mod">
          <ac:chgData name="Callum ELLIS" userId="c1bdd515-e126-4bb5-8604-1fc2403240f9" providerId="ADAL" clId="{1D0AAA9D-679D-435B-9462-584DE781627A}" dt="2023-11-30T14:01:07.582" v="9" actId="404"/>
          <ac:spMkLst>
            <pc:docMk/>
            <pc:sldMk cId="3535548492" sldId="257"/>
            <ac:spMk id="6" creationId="{E74D1236-0767-4865-97EB-6B2FFC76D178}"/>
          </ac:spMkLst>
        </pc:spChg>
        <pc:spChg chg="mod">
          <ac:chgData name="Callum ELLIS" userId="c1bdd515-e126-4bb5-8604-1fc2403240f9" providerId="ADAL" clId="{1D0AAA9D-679D-435B-9462-584DE781627A}" dt="2023-11-30T14:01:04.456" v="7" actId="404"/>
          <ac:spMkLst>
            <pc:docMk/>
            <pc:sldMk cId="3535548492" sldId="257"/>
            <ac:spMk id="25" creationId="{D530E97B-32CC-49A8-8B17-2D8BE974B0AC}"/>
          </ac:spMkLst>
        </pc:spChg>
        <pc:spChg chg="mod">
          <ac:chgData name="Callum ELLIS" userId="c1bdd515-e126-4bb5-8604-1fc2403240f9" providerId="ADAL" clId="{1D0AAA9D-679D-435B-9462-584DE781627A}" dt="2023-11-30T14:01:24.627" v="14" actId="404"/>
          <ac:spMkLst>
            <pc:docMk/>
            <pc:sldMk cId="3535548492" sldId="257"/>
            <ac:spMk id="26" creationId="{A7B04A1E-D53D-4B3C-ADCC-7EC43403FC15}"/>
          </ac:spMkLst>
        </pc:spChg>
        <pc:spChg chg="mod">
          <ac:chgData name="Callum ELLIS" userId="c1bdd515-e126-4bb5-8604-1fc2403240f9" providerId="ADAL" clId="{1D0AAA9D-679D-435B-9462-584DE781627A}" dt="2023-11-30T14:01:52.406" v="21" actId="403"/>
          <ac:spMkLst>
            <pc:docMk/>
            <pc:sldMk cId="3535548492" sldId="257"/>
            <ac:spMk id="27" creationId="{C3598269-83ED-46CA-9102-DFD289824CA4}"/>
          </ac:spMkLst>
        </pc:spChg>
        <pc:spChg chg="mod">
          <ac:chgData name="Callum ELLIS" userId="c1bdd515-e126-4bb5-8604-1fc2403240f9" providerId="ADAL" clId="{1D0AAA9D-679D-435B-9462-584DE781627A}" dt="2023-11-30T14:02:10.491" v="26" actId="404"/>
          <ac:spMkLst>
            <pc:docMk/>
            <pc:sldMk cId="3535548492" sldId="257"/>
            <ac:spMk id="28" creationId="{08C9D3C8-40EB-4CAB-AFE6-6F2DAE760386}"/>
          </ac:spMkLst>
        </pc:spChg>
        <pc:spChg chg="mod">
          <ac:chgData name="Callum ELLIS" userId="c1bdd515-e126-4bb5-8604-1fc2403240f9" providerId="ADAL" clId="{1D0AAA9D-679D-435B-9462-584DE781627A}" dt="2023-11-30T14:02:24.650" v="31" actId="404"/>
          <ac:spMkLst>
            <pc:docMk/>
            <pc:sldMk cId="3535548492" sldId="257"/>
            <ac:spMk id="29" creationId="{A39BCE6B-8A32-409D-BA62-2EFC20292FD5}"/>
          </ac:spMkLst>
        </pc:spChg>
        <pc:picChg chg="add mod">
          <ac:chgData name="Callum ELLIS" userId="c1bdd515-e126-4bb5-8604-1fc2403240f9" providerId="ADAL" clId="{1D0AAA9D-679D-435B-9462-584DE781627A}" dt="2023-11-30T14:31:40.465" v="91" actId="1076"/>
          <ac:picMkLst>
            <pc:docMk/>
            <pc:sldMk cId="3535548492" sldId="257"/>
            <ac:picMk id="7" creationId="{EB2952EB-0364-460D-900E-722846F538F1}"/>
          </ac:picMkLst>
        </pc:picChg>
        <pc:picChg chg="add mod">
          <ac:chgData name="Callum ELLIS" userId="c1bdd515-e126-4bb5-8604-1fc2403240f9" providerId="ADAL" clId="{1D0AAA9D-679D-435B-9462-584DE781627A}" dt="2023-11-30T14:32:20.301" v="95" actId="1076"/>
          <ac:picMkLst>
            <pc:docMk/>
            <pc:sldMk cId="3535548492" sldId="257"/>
            <ac:picMk id="10" creationId="{84B5925F-D487-41F9-B910-C1F96AF88123}"/>
          </ac:picMkLst>
        </pc:picChg>
        <pc:picChg chg="add mod">
          <ac:chgData name="Callum ELLIS" userId="c1bdd515-e126-4bb5-8604-1fc2403240f9" providerId="ADAL" clId="{1D0AAA9D-679D-435B-9462-584DE781627A}" dt="2023-11-30T14:33:48.875" v="100" actId="1076"/>
          <ac:picMkLst>
            <pc:docMk/>
            <pc:sldMk cId="3535548492" sldId="257"/>
            <ac:picMk id="12" creationId="{B82AEB44-27EC-4923-9BAB-8877D4AF05B5}"/>
          </ac:picMkLst>
        </pc:picChg>
        <pc:picChg chg="add mod">
          <ac:chgData name="Callum ELLIS" userId="c1bdd515-e126-4bb5-8604-1fc2403240f9" providerId="ADAL" clId="{1D0AAA9D-679D-435B-9462-584DE781627A}" dt="2023-11-30T14:34:31.234" v="105" actId="1076"/>
          <ac:picMkLst>
            <pc:docMk/>
            <pc:sldMk cId="3535548492" sldId="257"/>
            <ac:picMk id="30" creationId="{F65A2B82-FF64-45D6-8065-EE1CB2B6AFDD}"/>
          </ac:picMkLst>
        </pc:picChg>
      </pc:sldChg>
    </pc:docChg>
  </pc:docChgLst>
  <pc:docChgLst>
    <pc:chgData name="Callum ELLIS" userId="c1bdd515-e126-4bb5-8604-1fc2403240f9" providerId="ADAL" clId="{48E463B7-04ED-4B80-BD74-3385EF67782E}"/>
    <pc:docChg chg="custSel modSld">
      <pc:chgData name="Callum ELLIS" userId="c1bdd515-e126-4bb5-8604-1fc2403240f9" providerId="ADAL" clId="{48E463B7-04ED-4B80-BD74-3385EF67782E}" dt="2024-02-01T09:29:27.364" v="465" actId="20577"/>
      <pc:docMkLst>
        <pc:docMk/>
      </pc:docMkLst>
      <pc:sldChg chg="modSp mod">
        <pc:chgData name="Callum ELLIS" userId="c1bdd515-e126-4bb5-8604-1fc2403240f9" providerId="ADAL" clId="{48E463B7-04ED-4B80-BD74-3385EF67782E}" dt="2024-02-01T09:29:27.364" v="465" actId="20577"/>
        <pc:sldMkLst>
          <pc:docMk/>
          <pc:sldMk cId="3535548492" sldId="257"/>
        </pc:sldMkLst>
        <pc:graphicFrameChg chg="mod modGraphic">
          <ac:chgData name="Callum ELLIS" userId="c1bdd515-e126-4bb5-8604-1fc2403240f9" providerId="ADAL" clId="{48E463B7-04ED-4B80-BD74-3385EF67782E}" dt="2024-02-01T09:29:27.364" v="465" actId="20577"/>
          <ac:graphicFrameMkLst>
            <pc:docMk/>
            <pc:sldMk cId="3535548492" sldId="257"/>
            <ac:graphicFrameMk id="9" creationId="{BBBBDA32-63C6-B04E-9408-14FF1278A35D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01/02/2024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935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01/02/2024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9467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01/02/2024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719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01/02/2024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8624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01/02/2024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440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01/02/2024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1850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01/02/2024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4275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01/02/2024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2243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01/02/2024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2454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01/02/2024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545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01/02/2024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6330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A00B35-C84F-0E4D-8DBF-872E66F5C97E}" type="datetimeFigureOut">
              <a:rPr lang="en-GB" smtClean="0"/>
              <a:t>01/02/2024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826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56F7B741-E7C4-FF4F-9B37-86E243B3DAC7}"/>
              </a:ext>
            </a:extLst>
          </p:cNvPr>
          <p:cNvSpPr/>
          <p:nvPr/>
        </p:nvSpPr>
        <p:spPr>
          <a:xfrm>
            <a:off x="3637052" y="71021"/>
            <a:ext cx="3027943" cy="577049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500" b="1" dirty="0">
                <a:solidFill>
                  <a:schemeClr val="bg1"/>
                </a:solidFill>
                <a:latin typeface="Comic Sans MS"/>
              </a:rPr>
              <a:t>Y5 Autumn Term Mechanisms</a:t>
            </a:r>
          </a:p>
          <a:p>
            <a:pPr algn="ctr"/>
            <a:r>
              <a:rPr lang="en-GB" sz="1500" b="1" dirty="0">
                <a:solidFill>
                  <a:schemeClr val="bg1"/>
                </a:solidFill>
                <a:latin typeface="Comic Sans MS"/>
              </a:rPr>
              <a:t>Pulleys &amp; Gears (Design)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BBBBDA32-63C6-B04E-9408-14FF1278A3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664805"/>
              </p:ext>
            </p:extLst>
          </p:nvPr>
        </p:nvGraphicFramePr>
        <p:xfrm>
          <a:off x="68414" y="88443"/>
          <a:ext cx="3172592" cy="53199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5987">
                  <a:extLst>
                    <a:ext uri="{9D8B030D-6E8A-4147-A177-3AD203B41FA5}">
                      <a16:colId xmlns:a16="http://schemas.microsoft.com/office/drawing/2014/main" val="2519945507"/>
                    </a:ext>
                  </a:extLst>
                </a:gridCol>
                <a:gridCol w="2036605">
                  <a:extLst>
                    <a:ext uri="{9D8B030D-6E8A-4147-A177-3AD203B41FA5}">
                      <a16:colId xmlns:a16="http://schemas.microsoft.com/office/drawing/2014/main" val="3895209344"/>
                    </a:ext>
                  </a:extLst>
                </a:gridCol>
              </a:tblGrid>
              <a:tr h="353762">
                <a:tc gridSpan="2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Comic Sans MS"/>
                        </a:rPr>
                        <a:t>Key Vocabulary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9910194"/>
                  </a:ext>
                </a:extLst>
              </a:tr>
              <a:tr h="222809">
                <a:tc>
                  <a:txBody>
                    <a:bodyPr/>
                    <a:lstStyle/>
                    <a:p>
                      <a:pPr algn="ctr"/>
                      <a:r>
                        <a:rPr lang="en-GB" sz="900" b="1">
                          <a:latin typeface="+mj-lt"/>
                        </a:rPr>
                        <a:t>Key Word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>
                          <a:latin typeface="+mj-lt"/>
                        </a:rPr>
                        <a:t>Definition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7522093"/>
                  </a:ext>
                </a:extLst>
              </a:tr>
              <a:tr h="222809"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j-lt"/>
                        </a:rPr>
                        <a:t>Pulley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j-lt"/>
                        </a:rPr>
                        <a:t>A grooved wheel over which a drive belt can run.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1929711"/>
                  </a:ext>
                </a:extLst>
              </a:tr>
              <a:tr h="222809"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j-lt"/>
                        </a:rPr>
                        <a:t>Drive belt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j-lt"/>
                        </a:rPr>
                        <a:t>The belt which connects and transfers movement between two pulleys.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7841574"/>
                  </a:ext>
                </a:extLst>
              </a:tr>
              <a:tr h="222809"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j-lt"/>
                        </a:rPr>
                        <a:t>Spindle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j-lt"/>
                        </a:rPr>
                        <a:t>A round stick with tapered ends used to form and twist a pulley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325140"/>
                  </a:ext>
                </a:extLst>
              </a:tr>
              <a:tr h="222809"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j-lt"/>
                        </a:rPr>
                        <a:t>Driver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j-lt"/>
                        </a:rPr>
                        <a:t>The gear or pulley that provides the input movement to the system.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938081"/>
                  </a:ext>
                </a:extLst>
              </a:tr>
              <a:tr h="222809"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j-lt"/>
                        </a:rPr>
                        <a:t>Follower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j-lt"/>
                        </a:rPr>
                        <a:t>The gear or pulley that provides the output movement to the system.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522235"/>
                  </a:ext>
                </a:extLst>
              </a:tr>
              <a:tr h="222809"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j-lt"/>
                        </a:rPr>
                        <a:t>Ratio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j-lt"/>
                        </a:rPr>
                        <a:t>A relationship between two things when it is expressed in numbers or amounts.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3087217"/>
                  </a:ext>
                </a:extLst>
              </a:tr>
              <a:tr h="222809"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j-lt"/>
                        </a:rPr>
                        <a:t>Transmit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j-lt"/>
                        </a:rPr>
                        <a:t>Cause (something) to pass on from one person or place to another.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9749216"/>
                  </a:ext>
                </a:extLst>
              </a:tr>
              <a:tr h="222809"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j-lt"/>
                        </a:rPr>
                        <a:t>Circuit diagram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j-lt"/>
                        </a:rPr>
                        <a:t>Drawing of the connections and components of a circuit through lines and symbols.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8223354"/>
                  </a:ext>
                </a:extLst>
              </a:tr>
              <a:tr h="222809"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j-lt"/>
                        </a:rPr>
                        <a:t>Annotated drawings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j-lt"/>
                        </a:rPr>
                        <a:t>Drawings that combine text and sketches to illustrate ideas.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0223776"/>
                  </a:ext>
                </a:extLst>
              </a:tr>
              <a:tr h="222809"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j-lt"/>
                        </a:rPr>
                        <a:t>Exploded diagrams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j-lt"/>
                        </a:rPr>
                        <a:t>Drawings that show how a product can be assembled and how the separate parts fit together.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3668094"/>
                  </a:ext>
                </a:extLst>
              </a:tr>
              <a:tr h="222809"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j-lt"/>
                        </a:rPr>
                        <a:t>Innovation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j-lt"/>
                        </a:rPr>
                        <a:t>A new idea, design or product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0912138"/>
                  </a:ext>
                </a:extLst>
              </a:tr>
              <a:tr h="222809"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j-lt"/>
                        </a:rPr>
                        <a:t>Authentic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j-lt"/>
                        </a:rPr>
                        <a:t>Something that is original, not false or </a:t>
                      </a:r>
                      <a:r>
                        <a:rPr lang="en-GB" sz="900">
                          <a:latin typeface="+mj-lt"/>
                        </a:rPr>
                        <a:t>an imitation</a:t>
                      </a:r>
                      <a:endParaRPr lang="en-GB" sz="900" dirty="0">
                        <a:latin typeface="+mj-lt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2630035"/>
                  </a:ext>
                </a:extLst>
              </a:tr>
            </a:tbl>
          </a:graphicData>
        </a:graphic>
      </p:graphicFrame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21698D1E-7B5B-A14D-8F95-13D5270ECE87}"/>
              </a:ext>
            </a:extLst>
          </p:cNvPr>
          <p:cNvSpPr/>
          <p:nvPr/>
        </p:nvSpPr>
        <p:spPr>
          <a:xfrm>
            <a:off x="3329126" y="719091"/>
            <a:ext cx="3604334" cy="5801855"/>
          </a:xfrm>
          <a:prstGeom prst="roundRect">
            <a:avLst>
              <a:gd name="adj" fmla="val 0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63">
              <a:latin typeface="Sassoon Primary" pitchFamily="50" charset="0"/>
            </a:endParaRP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28773529-A8C8-E644-96E9-434F63E3AA95}"/>
              </a:ext>
            </a:extLst>
          </p:cNvPr>
          <p:cNvSpPr/>
          <p:nvPr/>
        </p:nvSpPr>
        <p:spPr>
          <a:xfrm>
            <a:off x="7011097" y="88443"/>
            <a:ext cx="2826489" cy="417584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600" b="1">
                <a:latin typeface="Comic Sans MS"/>
              </a:rPr>
              <a:t>Learning Sequence </a:t>
            </a:r>
            <a:endParaRPr lang="en-GB" sz="1625" b="1">
              <a:latin typeface="Sassoon Primary" pitchFamily="50" charset="0"/>
            </a:endParaRPr>
          </a:p>
        </p:txBody>
      </p:sp>
      <p:sp>
        <p:nvSpPr>
          <p:cNvPr id="2" name="Arrow: Chevron 1">
            <a:extLst>
              <a:ext uri="{FF2B5EF4-FFF2-40B4-BE49-F238E27FC236}">
                <a16:creationId xmlns:a16="http://schemas.microsoft.com/office/drawing/2014/main" id="{048BEA37-8E27-4D28-AA02-9D99119637FD}"/>
              </a:ext>
            </a:extLst>
          </p:cNvPr>
          <p:cNvSpPr/>
          <p:nvPr/>
        </p:nvSpPr>
        <p:spPr>
          <a:xfrm rot="5400000">
            <a:off x="6709950" y="1934682"/>
            <a:ext cx="1159304" cy="536708"/>
          </a:xfrm>
          <a:prstGeom prst="chevron">
            <a:avLst/>
          </a:prstGeom>
          <a:solidFill>
            <a:srgbClr val="00B0F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solidFill>
                <a:schemeClr val="tx1"/>
              </a:solidFill>
              <a:latin typeface="Sassoon Primary" pitchFamily="50" charset="0"/>
            </a:endParaRPr>
          </a:p>
        </p:txBody>
      </p:sp>
      <p:sp>
        <p:nvSpPr>
          <p:cNvPr id="14" name="Arrow: Chevron 13">
            <a:extLst>
              <a:ext uri="{FF2B5EF4-FFF2-40B4-BE49-F238E27FC236}">
                <a16:creationId xmlns:a16="http://schemas.microsoft.com/office/drawing/2014/main" id="{94AEA13C-E136-411D-90E1-FA08CC96FC84}"/>
              </a:ext>
            </a:extLst>
          </p:cNvPr>
          <p:cNvSpPr/>
          <p:nvPr/>
        </p:nvSpPr>
        <p:spPr>
          <a:xfrm rot="5400000">
            <a:off x="6709950" y="2929133"/>
            <a:ext cx="1159304" cy="536708"/>
          </a:xfrm>
          <a:prstGeom prst="chevron">
            <a:avLst/>
          </a:prstGeom>
          <a:solidFill>
            <a:srgbClr val="00B0F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solidFill>
                <a:schemeClr val="tx1"/>
              </a:solidFill>
              <a:latin typeface="Sassoon Primary" pitchFamily="50" charset="0"/>
            </a:endParaRPr>
          </a:p>
        </p:txBody>
      </p:sp>
      <p:sp>
        <p:nvSpPr>
          <p:cNvPr id="15" name="Arrow: Chevron 14">
            <a:extLst>
              <a:ext uri="{FF2B5EF4-FFF2-40B4-BE49-F238E27FC236}">
                <a16:creationId xmlns:a16="http://schemas.microsoft.com/office/drawing/2014/main" id="{632FB9C2-8F93-4CF9-8368-46CE5ADC0839}"/>
              </a:ext>
            </a:extLst>
          </p:cNvPr>
          <p:cNvSpPr/>
          <p:nvPr/>
        </p:nvSpPr>
        <p:spPr>
          <a:xfrm rot="5400000">
            <a:off x="6699807" y="3923584"/>
            <a:ext cx="1159304" cy="536708"/>
          </a:xfrm>
          <a:prstGeom prst="chevron">
            <a:avLst/>
          </a:prstGeom>
          <a:solidFill>
            <a:srgbClr val="00B0F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solidFill>
                <a:schemeClr val="tx1"/>
              </a:solidFill>
              <a:latin typeface="Sassoon Primary" pitchFamily="50" charset="0"/>
            </a:endParaRPr>
          </a:p>
        </p:txBody>
      </p:sp>
      <p:sp>
        <p:nvSpPr>
          <p:cNvPr id="16" name="Arrow: Chevron 15">
            <a:extLst>
              <a:ext uri="{FF2B5EF4-FFF2-40B4-BE49-F238E27FC236}">
                <a16:creationId xmlns:a16="http://schemas.microsoft.com/office/drawing/2014/main" id="{5FC259B5-7DD0-43CB-9B34-DC8EC8BC9578}"/>
              </a:ext>
            </a:extLst>
          </p:cNvPr>
          <p:cNvSpPr/>
          <p:nvPr/>
        </p:nvSpPr>
        <p:spPr>
          <a:xfrm rot="5400000">
            <a:off x="6699807" y="4918035"/>
            <a:ext cx="1159304" cy="536708"/>
          </a:xfrm>
          <a:prstGeom prst="chevron">
            <a:avLst/>
          </a:prstGeom>
          <a:solidFill>
            <a:srgbClr val="00B0F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solidFill>
                <a:schemeClr val="tx1"/>
              </a:solidFill>
              <a:latin typeface="Sassoon Primary" pitchFamily="50" charset="0"/>
            </a:endParaRPr>
          </a:p>
        </p:txBody>
      </p:sp>
      <p:sp>
        <p:nvSpPr>
          <p:cNvPr id="17" name="Arrow: Chevron 16">
            <a:extLst>
              <a:ext uri="{FF2B5EF4-FFF2-40B4-BE49-F238E27FC236}">
                <a16:creationId xmlns:a16="http://schemas.microsoft.com/office/drawing/2014/main" id="{4178B442-9645-4A09-A80D-99A7B8215FE7}"/>
              </a:ext>
            </a:extLst>
          </p:cNvPr>
          <p:cNvSpPr/>
          <p:nvPr/>
        </p:nvSpPr>
        <p:spPr>
          <a:xfrm rot="5400000">
            <a:off x="6699799" y="5921551"/>
            <a:ext cx="1159304" cy="536708"/>
          </a:xfrm>
          <a:prstGeom prst="chevron">
            <a:avLst/>
          </a:prstGeom>
          <a:solidFill>
            <a:srgbClr val="00B0F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solidFill>
                <a:schemeClr val="tx1"/>
              </a:solidFill>
              <a:latin typeface="Sassoon Primary" pitchFamily="50" charset="0"/>
            </a:endParaRPr>
          </a:p>
        </p:txBody>
      </p:sp>
      <p:sp>
        <p:nvSpPr>
          <p:cNvPr id="18" name="Arrow: Chevron 17">
            <a:extLst>
              <a:ext uri="{FF2B5EF4-FFF2-40B4-BE49-F238E27FC236}">
                <a16:creationId xmlns:a16="http://schemas.microsoft.com/office/drawing/2014/main" id="{60D36E53-68FA-4C94-99BB-056832ED9DBD}"/>
              </a:ext>
            </a:extLst>
          </p:cNvPr>
          <p:cNvSpPr/>
          <p:nvPr/>
        </p:nvSpPr>
        <p:spPr>
          <a:xfrm rot="5400000">
            <a:off x="6714994" y="940231"/>
            <a:ext cx="1159304" cy="536708"/>
          </a:xfrm>
          <a:prstGeom prst="chevron">
            <a:avLst/>
          </a:prstGeom>
          <a:solidFill>
            <a:srgbClr val="00B0F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solidFill>
                <a:schemeClr val="tx1"/>
              </a:solidFill>
              <a:latin typeface="Sassoon Primary" pitchFamily="50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04F3C6-23C8-411D-A828-9F4D12C7EE53}"/>
              </a:ext>
            </a:extLst>
          </p:cNvPr>
          <p:cNvSpPr txBox="1"/>
          <p:nvPr/>
        </p:nvSpPr>
        <p:spPr>
          <a:xfrm>
            <a:off x="7161201" y="991696"/>
            <a:ext cx="2568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b="1">
                <a:solidFill>
                  <a:schemeClr val="bg1"/>
                </a:solidFill>
                <a:latin typeface="Sassoon Primary" pitchFamily="50" charset="0"/>
              </a:rPr>
              <a:t>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3153274-4706-4875-9964-46797FD988E9}"/>
              </a:ext>
            </a:extLst>
          </p:cNvPr>
          <p:cNvSpPr txBox="1"/>
          <p:nvPr/>
        </p:nvSpPr>
        <p:spPr>
          <a:xfrm>
            <a:off x="7151050" y="1995212"/>
            <a:ext cx="256802" cy="261610"/>
          </a:xfrm>
          <a:prstGeom prst="rect">
            <a:avLst/>
          </a:prstGeom>
          <a:solidFill>
            <a:srgbClr val="00B0F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1100" b="1">
                <a:solidFill>
                  <a:schemeClr val="bg1"/>
                </a:solidFill>
                <a:latin typeface="Sassoon Primary" pitchFamily="50" charset="0"/>
              </a:rPr>
              <a:t>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2623EF4-1AB8-48A9-9FCC-4B2774AA9E50}"/>
              </a:ext>
            </a:extLst>
          </p:cNvPr>
          <p:cNvSpPr txBox="1"/>
          <p:nvPr/>
        </p:nvSpPr>
        <p:spPr>
          <a:xfrm>
            <a:off x="7156064" y="2989663"/>
            <a:ext cx="2568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b="1">
                <a:solidFill>
                  <a:schemeClr val="bg1"/>
                </a:solidFill>
                <a:latin typeface="Sassoon Primary" pitchFamily="50" charset="0"/>
              </a:rPr>
              <a:t>3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A0D6A9E-035B-4888-BB32-B2B70A635E73}"/>
              </a:ext>
            </a:extLst>
          </p:cNvPr>
          <p:cNvSpPr txBox="1"/>
          <p:nvPr/>
        </p:nvSpPr>
        <p:spPr>
          <a:xfrm>
            <a:off x="7151049" y="3968875"/>
            <a:ext cx="25680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b="1">
                <a:solidFill>
                  <a:schemeClr val="bg1"/>
                </a:solidFill>
                <a:latin typeface="Sassoon Primary" pitchFamily="50" charset="0"/>
              </a:rPr>
              <a:t>4</a:t>
            </a:r>
          </a:p>
          <a:p>
            <a:pPr algn="ctr"/>
            <a:endParaRPr lang="en-GB" sz="1100" b="1">
              <a:solidFill>
                <a:schemeClr val="bg1"/>
              </a:solidFill>
              <a:latin typeface="Sassoon Primary" pitchFamily="50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15DB5F2-C7BD-4271-BCDC-08E68EA5CAB0}"/>
              </a:ext>
            </a:extLst>
          </p:cNvPr>
          <p:cNvSpPr txBox="1"/>
          <p:nvPr/>
        </p:nvSpPr>
        <p:spPr>
          <a:xfrm>
            <a:off x="7151050" y="4963217"/>
            <a:ext cx="25680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b="1">
                <a:solidFill>
                  <a:schemeClr val="bg1"/>
                </a:solidFill>
                <a:latin typeface="Sassoon Primary" pitchFamily="50" charset="0"/>
              </a:rPr>
              <a:t>5</a:t>
            </a:r>
          </a:p>
          <a:p>
            <a:pPr algn="ctr"/>
            <a:endParaRPr lang="en-GB" sz="1100" b="1">
              <a:solidFill>
                <a:schemeClr val="bg1"/>
              </a:solidFill>
              <a:latin typeface="Sassoon Primary" pitchFamily="50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6D8E028-F892-445D-910A-DF343E03D670}"/>
              </a:ext>
            </a:extLst>
          </p:cNvPr>
          <p:cNvSpPr txBox="1"/>
          <p:nvPr/>
        </p:nvSpPr>
        <p:spPr>
          <a:xfrm>
            <a:off x="7147188" y="5967717"/>
            <a:ext cx="25680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b="1">
                <a:solidFill>
                  <a:schemeClr val="bg1"/>
                </a:solidFill>
                <a:latin typeface="Sassoon Primary" pitchFamily="50" charset="0"/>
              </a:rPr>
              <a:t>6</a:t>
            </a:r>
          </a:p>
          <a:p>
            <a:pPr algn="ctr"/>
            <a:endParaRPr lang="en-GB" sz="1100" b="1">
              <a:solidFill>
                <a:schemeClr val="bg1"/>
              </a:solidFill>
              <a:latin typeface="Sassoon Primary" pitchFamily="50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74D1236-0767-4865-97EB-6B2FFC76D178}"/>
              </a:ext>
            </a:extLst>
          </p:cNvPr>
          <p:cNvSpPr/>
          <p:nvPr/>
        </p:nvSpPr>
        <p:spPr>
          <a:xfrm>
            <a:off x="7620843" y="620055"/>
            <a:ext cx="2215615" cy="9069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4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Explore a range of existing products to generate ideas</a:t>
            </a:r>
            <a:endParaRPr lang="en-GB" sz="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530E97B-32CC-49A8-8B17-2D8BE974B0AC}"/>
              </a:ext>
            </a:extLst>
          </p:cNvPr>
          <p:cNvSpPr/>
          <p:nvPr/>
        </p:nvSpPr>
        <p:spPr>
          <a:xfrm>
            <a:off x="7601815" y="1654305"/>
            <a:ext cx="2215615" cy="9069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4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Select materials, components and kits according to their function with support</a:t>
            </a:r>
            <a:endParaRPr lang="en-GB" sz="10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7B04A1E-D53D-4B3C-ADCC-7EC43403FC15}"/>
              </a:ext>
            </a:extLst>
          </p:cNvPr>
          <p:cNvSpPr/>
          <p:nvPr/>
        </p:nvSpPr>
        <p:spPr>
          <a:xfrm>
            <a:off x="7613445" y="2617835"/>
            <a:ext cx="2215615" cy="9069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4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Generate a range of design ideas</a:t>
            </a:r>
            <a:endParaRPr lang="en-GB" sz="10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3598269-83ED-46CA-9102-DFD289824CA4}"/>
              </a:ext>
            </a:extLst>
          </p:cNvPr>
          <p:cNvSpPr/>
          <p:nvPr/>
        </p:nvSpPr>
        <p:spPr>
          <a:xfrm>
            <a:off x="7622323" y="3612286"/>
            <a:ext cx="2215615" cy="9069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defRPr/>
            </a:pPr>
            <a:r>
              <a:rPr lang="en-GB" sz="14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Use annotated drawings/diagrams to communicate ideas</a:t>
            </a:r>
            <a:endParaRPr lang="en-GB" sz="7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8C9D3C8-40EB-4CAB-AFE6-6F2DAE760386}"/>
              </a:ext>
            </a:extLst>
          </p:cNvPr>
          <p:cNvSpPr/>
          <p:nvPr/>
        </p:nvSpPr>
        <p:spPr>
          <a:xfrm>
            <a:off x="7613445" y="4606737"/>
            <a:ext cx="2215615" cy="9069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defRPr/>
            </a:pPr>
            <a:r>
              <a:rPr lang="en-GB" sz="14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Make a step-by-step plan as a guide to making</a:t>
            </a:r>
            <a:endParaRPr lang="en-GB" sz="7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39BCE6B-8A32-409D-BA62-2EFC20292FD5}"/>
              </a:ext>
            </a:extLst>
          </p:cNvPr>
          <p:cNvSpPr/>
          <p:nvPr/>
        </p:nvSpPr>
        <p:spPr>
          <a:xfrm>
            <a:off x="7613445" y="5614044"/>
            <a:ext cx="2215615" cy="9069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4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Critically evaluate my design with support of others</a:t>
            </a:r>
            <a:endParaRPr lang="en-GB" sz="1000" b="1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B2952EB-0364-460D-900E-722846F538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5336" y="781270"/>
            <a:ext cx="3455264" cy="107051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4B5925F-D487-41F9-B910-C1F96AF881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6058" y="1928280"/>
            <a:ext cx="1890713" cy="253841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82AEB44-27EC-4923-9BAB-8877D4AF05B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86914" y="2378859"/>
            <a:ext cx="1599995" cy="202696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F65A2B82-FF64-45D6-8065-EE1CB2B6AFD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77517" y="4634493"/>
            <a:ext cx="2921556" cy="1758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55484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omic Sa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32DF1DEA4AD2B4DBEE279FA00C5A04C" ma:contentTypeVersion="14" ma:contentTypeDescription="Create a new document." ma:contentTypeScope="" ma:versionID="af75e65c8223420d0523a04354c61c25">
  <xsd:schema xmlns:xsd="http://www.w3.org/2001/XMLSchema" xmlns:xs="http://www.w3.org/2001/XMLSchema" xmlns:p="http://schemas.microsoft.com/office/2006/metadata/properties" xmlns:ns2="39990a53-05bd-4fa5-ac05-04ac866397c2" xmlns:ns3="27028db7-bbb6-46ab-8b78-18b01295f3d9" targetNamespace="http://schemas.microsoft.com/office/2006/metadata/properties" ma:root="true" ma:fieldsID="b56c73a957d9be41ad45942b0df7be82" ns2:_="" ns3:_="">
    <xsd:import namespace="39990a53-05bd-4fa5-ac05-04ac866397c2"/>
    <xsd:import namespace="27028db7-bbb6-46ab-8b78-18b01295f3d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990a53-05bd-4fa5-ac05-04ac866397c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9f2d7258-bf35-44e4-bc36-52e0ecd75c28}" ma:internalName="TaxCatchAll" ma:showField="CatchAllData" ma:web="39990a53-05bd-4fa5-ac05-04ac866397c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028db7-bbb6-46ab-8b78-18b01295f3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c55e06ae-8cb1-41c6-a470-875edd1f607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9990a53-05bd-4fa5-ac05-04ac866397c2" xsi:nil="true"/>
    <lcf76f155ced4ddcb4097134ff3c332f xmlns="27028db7-bbb6-46ab-8b78-18b01295f3d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CC60775-E959-478E-9939-90BE91DEA6B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9FEC3E7-C9EA-4612-B4C7-52CE389B6C9F}"/>
</file>

<file path=customXml/itemProps3.xml><?xml version="1.0" encoding="utf-8"?>
<ds:datastoreItem xmlns:ds="http://schemas.openxmlformats.org/officeDocument/2006/customXml" ds:itemID="{D85D6B31-3A38-4D04-B047-9F850DCC7E73}">
  <ds:schemaRefs>
    <ds:schemaRef ds:uri="33bb1c96-9e37-4a7f-b9f3-36be60426c83"/>
    <ds:schemaRef ds:uri="b3485008-b90c-4508-9c4a-75c9b439d152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148</TotalTime>
  <Words>239</Words>
  <Application>Microsoft Office PowerPoint</Application>
  <PresentationFormat>A4 Paper (210x297 mm)</PresentationFormat>
  <Paragraphs>42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Comic Sans MS</vt:lpstr>
      <vt:lpstr>Sassoon Primary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Usher</dc:creator>
  <cp:lastModifiedBy>Callum ELLIS</cp:lastModifiedBy>
  <cp:revision>6</cp:revision>
  <cp:lastPrinted>2019-04-05T13:47:03Z</cp:lastPrinted>
  <dcterms:created xsi:type="dcterms:W3CDTF">2019-03-22T07:10:13Z</dcterms:created>
  <dcterms:modified xsi:type="dcterms:W3CDTF">2024-02-01T09:29:35Z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0x010100332DF1DEA4AD2B4DBEE279FA00C5A04C</vt:lpwstr>
  </property>
</Properties>
</file>