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58" r:id="rId5"/>
    <p:sldId id="267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78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76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2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63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9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8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46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5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948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221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117C86-D239-46A6-9625-4A51C0D58F43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9949B8-74FC-46D8-A4F6-840F130EE0B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266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851B-92C7-4DD1-B0B4-9B06A8C9F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english</a:t>
            </a:r>
            <a:endParaRPr lang="en-GB" sz="11500" dirty="0">
              <a:solidFill>
                <a:schemeClr val="tx1">
                  <a:lumMod val="95000"/>
                  <a:lumOff val="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CCC69-E76D-4457-8A5C-BC922A18E6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Induction Day!</a:t>
            </a:r>
          </a:p>
        </p:txBody>
      </p:sp>
      <p:pic>
        <p:nvPicPr>
          <p:cNvPr id="5" name="English">
            <a:hlinkClick r:id="" action="ppaction://media"/>
            <a:extLst>
              <a:ext uri="{FF2B5EF4-FFF2-40B4-BE49-F238E27FC236}">
                <a16:creationId xmlns:a16="http://schemas.microsoft.com/office/drawing/2014/main" id="{9E294905-4A0F-4AA4-BFD8-F4EEA46B0A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139C-7966-4A71-BA21-2E9D773E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97" y="423176"/>
            <a:ext cx="10604205" cy="1371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Lucida Calligraphy" panose="03010101010101010101" pitchFamily="66" charset="0"/>
              </a:rPr>
              <a:t>Reading competition: read as many of the titles listed below as you can!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25AA6-95BB-4B5F-9AFF-845C8D01B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" y="1988288"/>
            <a:ext cx="11100391" cy="4338084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latin typeface="Trebuchet MS" panose="020B0603020202020204" pitchFamily="34" charset="0"/>
              </a:rPr>
              <a:t>Tamarind and the Star of Ishita by </a:t>
            </a:r>
            <a:r>
              <a:rPr lang="en-GB" sz="2000" dirty="0" err="1">
                <a:latin typeface="Trebuchet MS" panose="020B0603020202020204" pitchFamily="34" charset="0"/>
              </a:rPr>
              <a:t>Jasbinder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</a:rPr>
              <a:t>Bilan</a:t>
            </a:r>
            <a:endParaRPr lang="en-GB" sz="2000" dirty="0">
              <a:latin typeface="Trebuchet MS" panose="020B0603020202020204" pitchFamily="34" charset="0"/>
            </a:endParaRP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The </a:t>
            </a:r>
            <a:r>
              <a:rPr lang="en-GB" sz="2000" dirty="0" err="1">
                <a:latin typeface="Trebuchet MS" panose="020B0603020202020204" pitchFamily="34" charset="0"/>
              </a:rPr>
              <a:t>Unadoptables</a:t>
            </a:r>
            <a:r>
              <a:rPr lang="en-GB" sz="2000" dirty="0">
                <a:latin typeface="Trebuchet MS" panose="020B0603020202020204" pitchFamily="34" charset="0"/>
              </a:rPr>
              <a:t> by Hana Tooke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When Stars are Scattered by Victoria Jamieson and Omar Mohamed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Face the Music by Marianne Levy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Wink by Robert Harrell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Macbeth United by Michael Rosen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Stories for South Asian </a:t>
            </a:r>
            <a:r>
              <a:rPr lang="en-GB" sz="2000" dirty="0" err="1">
                <a:latin typeface="Trebuchet MS" panose="020B0603020202020204" pitchFamily="34" charset="0"/>
              </a:rPr>
              <a:t>Supergirls</a:t>
            </a:r>
            <a:r>
              <a:rPr lang="en-GB" sz="2000" dirty="0">
                <a:latin typeface="Trebuchet MS" panose="020B0603020202020204" pitchFamily="34" charset="0"/>
              </a:rPr>
              <a:t> by Raj Kaur </a:t>
            </a:r>
            <a:r>
              <a:rPr lang="en-GB" sz="2000" dirty="0" err="1">
                <a:latin typeface="Trebuchet MS" panose="020B0603020202020204" pitchFamily="34" charset="0"/>
              </a:rPr>
              <a:t>Khaira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Amari and the Night Brothers by </a:t>
            </a:r>
            <a:r>
              <a:rPr lang="en-GB" sz="2000" dirty="0" err="1">
                <a:latin typeface="Trebuchet MS" panose="020B0603020202020204" pitchFamily="34" charset="0"/>
              </a:rPr>
              <a:t>B.B.Alston</a:t>
            </a:r>
            <a:endParaRPr lang="en-GB" sz="2000" dirty="0">
              <a:latin typeface="Trebuchet MS" panose="020B0603020202020204" pitchFamily="34" charset="0"/>
            </a:endParaRP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When Secrets Set Sail by Sita Brahmachari 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The Perfect parent Project by Stewart Foster </a:t>
            </a:r>
          </a:p>
          <a:p>
            <a:pPr algn="ctr"/>
            <a:endParaRPr lang="en-GB" sz="200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13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897D-B8CC-44DC-A4A6-7A19D09A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4" y="732358"/>
            <a:ext cx="10905688" cy="1348112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>
                <a:latin typeface="Lucida Calligraphy" panose="03010101010101010101" pitchFamily="66" charset="0"/>
              </a:rPr>
              <a:t>Welcome to English! Meet the department!</a:t>
            </a:r>
            <a:br>
              <a:rPr lang="en-GB" sz="4400" b="1" dirty="0">
                <a:latin typeface="Lucida Calligraphy" panose="03010101010101010101" pitchFamily="66" charset="0"/>
              </a:rPr>
            </a:br>
            <a:endParaRPr lang="en-GB" sz="4400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2BE17-DDFE-49EB-BC79-067DD7E66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41" y="1963024"/>
            <a:ext cx="10964411" cy="4072016"/>
          </a:xfrm>
        </p:spPr>
        <p:txBody>
          <a:bodyPr numCol="2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300" b="1" dirty="0">
                <a:solidFill>
                  <a:srgbClr val="7030A0"/>
                </a:solidFill>
                <a:latin typeface="Trebuchet MS" panose="020B0603020202020204" pitchFamily="34" charset="0"/>
              </a:rPr>
              <a:t>Mr Edwards </a:t>
            </a:r>
            <a:r>
              <a:rPr lang="en-GB" sz="3300" b="1" dirty="0">
                <a:latin typeface="Trebuchet MS" panose="020B0603020202020204" pitchFamily="34" charset="0"/>
              </a:rPr>
              <a:t>– Head of Department</a:t>
            </a:r>
          </a:p>
          <a:p>
            <a:pPr marL="0" indent="0" algn="ctr">
              <a:buNone/>
            </a:pPr>
            <a:endParaRPr lang="en-GB" sz="3300" b="1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GB" sz="3300" b="1" dirty="0">
                <a:solidFill>
                  <a:srgbClr val="7030A0"/>
                </a:solidFill>
                <a:latin typeface="Trebuchet MS" panose="020B0603020202020204" pitchFamily="34" charset="0"/>
              </a:rPr>
              <a:t>Mrs Jagpal </a:t>
            </a:r>
            <a:r>
              <a:rPr lang="en-GB" sz="3300" b="1" dirty="0">
                <a:latin typeface="Trebuchet MS" panose="020B0603020202020204" pitchFamily="34" charset="0"/>
              </a:rPr>
              <a:t>– Second in Department</a:t>
            </a:r>
          </a:p>
          <a:p>
            <a:pPr marL="0" indent="0" algn="ctr">
              <a:buNone/>
            </a:pPr>
            <a:endParaRPr lang="en-GB" sz="3300" b="1" dirty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GB" sz="3300" b="1" dirty="0">
                <a:solidFill>
                  <a:srgbClr val="7030A0"/>
                </a:solidFill>
                <a:latin typeface="Trebuchet MS" panose="020B0603020202020204" pitchFamily="34" charset="0"/>
              </a:rPr>
              <a:t>Miss Mahmood </a:t>
            </a:r>
            <a:r>
              <a:rPr lang="en-GB" sz="3300" b="1" dirty="0">
                <a:latin typeface="Trebuchet MS" panose="020B0603020202020204" pitchFamily="34" charset="0"/>
              </a:rPr>
              <a:t>– Third in Department </a:t>
            </a:r>
          </a:p>
          <a:p>
            <a:pPr marL="0" indent="0" algn="ctr">
              <a:buNone/>
            </a:pPr>
            <a:endParaRPr lang="en-GB" sz="3300" b="1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GB" sz="3300" b="1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GB" sz="3300" b="1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GB" sz="3300" b="1" dirty="0">
                <a:latin typeface="Trebuchet MS" panose="020B0603020202020204" pitchFamily="34" charset="0"/>
              </a:rPr>
              <a:t>Ms </a:t>
            </a:r>
            <a:r>
              <a:rPr lang="en-GB" sz="3300" b="1" dirty="0" err="1">
                <a:latin typeface="Trebuchet MS" panose="020B0603020202020204" pitchFamily="34" charset="0"/>
              </a:rPr>
              <a:t>Sadique</a:t>
            </a:r>
            <a:endParaRPr lang="en-GB" sz="3300" b="1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GB" sz="3300" b="1" dirty="0">
                <a:latin typeface="Trebuchet MS" panose="020B0603020202020204" pitchFamily="34" charset="0"/>
              </a:rPr>
              <a:t>Mr Harrison</a:t>
            </a:r>
          </a:p>
          <a:p>
            <a:pPr marL="0" indent="0" algn="ctr">
              <a:buNone/>
            </a:pPr>
            <a:r>
              <a:rPr lang="en-GB" sz="3300" b="1" dirty="0">
                <a:latin typeface="Trebuchet MS" panose="020B0603020202020204" pitchFamily="34" charset="0"/>
              </a:rPr>
              <a:t>Mrs Rahman</a:t>
            </a:r>
          </a:p>
          <a:p>
            <a:pPr marL="0" indent="0" algn="ctr">
              <a:buNone/>
            </a:pPr>
            <a:r>
              <a:rPr lang="en-GB" sz="3300" b="1" dirty="0">
                <a:latin typeface="Trebuchet MS" panose="020B0603020202020204" pitchFamily="34" charset="0"/>
              </a:rPr>
              <a:t>Miss Begum</a:t>
            </a:r>
          </a:p>
          <a:p>
            <a:pPr marL="0" indent="0" algn="ctr">
              <a:buNone/>
            </a:pPr>
            <a:r>
              <a:rPr lang="en-GB" sz="3300" b="1" dirty="0">
                <a:latin typeface="Trebuchet MS" panose="020B0603020202020204" pitchFamily="34" charset="0"/>
              </a:rPr>
              <a:t>Mrs Ali</a:t>
            </a:r>
          </a:p>
          <a:p>
            <a:pPr marL="0" indent="0" algn="ctr">
              <a:buNone/>
            </a:pPr>
            <a:r>
              <a:rPr lang="en-GB" sz="3300" b="1" dirty="0">
                <a:latin typeface="Trebuchet MS" panose="020B0603020202020204" pitchFamily="34" charset="0"/>
              </a:rPr>
              <a:t>Miss Hunter </a:t>
            </a:r>
          </a:p>
          <a:p>
            <a:pPr marL="0" indent="0" algn="ctr">
              <a:buNone/>
            </a:pPr>
            <a:r>
              <a:rPr lang="en-GB" sz="3300" b="1" dirty="0">
                <a:latin typeface="Trebuchet MS" panose="020B0603020202020204" pitchFamily="34" charset="0"/>
              </a:rPr>
              <a:t>Miss </a:t>
            </a:r>
            <a:r>
              <a:rPr lang="en-GB" sz="3300" b="1" dirty="0" err="1">
                <a:latin typeface="Trebuchet MS" panose="020B0603020202020204" pitchFamily="34" charset="0"/>
              </a:rPr>
              <a:t>Saiyed</a:t>
            </a:r>
            <a:endParaRPr lang="en-GB" sz="3300" b="1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GB" sz="3300" b="1" dirty="0">
                <a:latin typeface="Trebuchet MS" panose="020B0603020202020204" pitchFamily="34" charset="0"/>
              </a:rPr>
              <a:t>Miss Sutcliffe</a:t>
            </a:r>
          </a:p>
          <a:p>
            <a:pPr marL="0" indent="0" algn="ctr">
              <a:buNone/>
            </a:pPr>
            <a:r>
              <a:rPr lang="en-GB" sz="3300" b="1" dirty="0">
                <a:latin typeface="Trebuchet MS" panose="020B0603020202020204" pitchFamily="34" charset="0"/>
              </a:rPr>
              <a:t>Miss Mohammed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FEAC3F-DCAC-4031-A25E-58067325B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717343-A017-4D8D-A43E-F33ED288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9062"/>
            <a:ext cx="12122092" cy="6619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3EB4D-C632-4A59-B11F-41231ABC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3203"/>
            <a:ext cx="10058400" cy="1051982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Lucida Calligraphy" panose="03010101010101010101" pitchFamily="66" charset="0"/>
              </a:rPr>
              <a:t>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8E844-268A-433D-8F08-FD3204D43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5" y="1694576"/>
            <a:ext cx="10872132" cy="4340464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Berlin Sans FB" panose="020E0602020502020306" pitchFamily="34" charset="0"/>
              </a:rPr>
              <a:t>You will need to have a </a:t>
            </a:r>
            <a:r>
              <a:rPr lang="en-GB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reading book </a:t>
            </a:r>
            <a:r>
              <a:rPr lang="en-GB" sz="3600" dirty="0">
                <a:latin typeface="Berlin Sans FB" panose="020E0602020502020306" pitchFamily="34" charset="0"/>
              </a:rPr>
              <a:t>at all times – we will expect you to read silently for the </a:t>
            </a:r>
            <a:r>
              <a:rPr lang="en-GB" sz="3600" dirty="0">
                <a:solidFill>
                  <a:srgbClr val="7030A0"/>
                </a:solidFill>
                <a:latin typeface="Berlin Sans FB" panose="020E0602020502020306" pitchFamily="34" charset="0"/>
              </a:rPr>
              <a:t>first 5 minutes </a:t>
            </a:r>
            <a:r>
              <a:rPr lang="en-GB" sz="3600" dirty="0">
                <a:latin typeface="Berlin Sans FB" panose="020E0602020502020306" pitchFamily="34" charset="0"/>
              </a:rPr>
              <a:t>of every lesson.</a:t>
            </a:r>
          </a:p>
          <a:p>
            <a:pPr marL="0" indent="0">
              <a:buNone/>
            </a:pPr>
            <a:endParaRPr lang="en-GB" sz="3600" dirty="0">
              <a:latin typeface="Berlin Sans FB" panose="020E0602020502020306" pitchFamily="34" charset="0"/>
            </a:endParaRPr>
          </a:p>
          <a:p>
            <a:r>
              <a:rPr lang="en-GB" sz="3600" dirty="0">
                <a:latin typeface="Berlin Sans FB" panose="020E0602020502020306" pitchFamily="34" charset="0"/>
              </a:rPr>
              <a:t>Make sure you </a:t>
            </a:r>
            <a:r>
              <a:rPr lang="en-GB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practice your handwriting</a:t>
            </a:r>
            <a:r>
              <a:rPr lang="en-GB" sz="3600" dirty="0">
                <a:latin typeface="Berlin Sans FB" panose="020E0602020502020306" pitchFamily="34" charset="0"/>
              </a:rPr>
              <a:t>! We will expect neat handwriting </a:t>
            </a:r>
            <a:r>
              <a:rPr lang="en-GB" sz="3600" dirty="0">
                <a:solidFill>
                  <a:srgbClr val="7030A0"/>
                </a:solidFill>
                <a:latin typeface="Berlin Sans FB" panose="020E0602020502020306" pitchFamily="34" charset="0"/>
              </a:rPr>
              <a:t>at all times</a:t>
            </a:r>
            <a:r>
              <a:rPr lang="en-GB" sz="3600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16FDFB-D54A-425E-879A-DC64F5E360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3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B6B1-9F8A-40B7-98BB-AE7D686B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9915"/>
            <a:ext cx="10058400" cy="66608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Lucida Calligraphy" panose="03010101010101010101" pitchFamily="66" charset="0"/>
              </a:rPr>
              <a:t>What you will learn…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9F84D-F8D8-47C9-829E-36E4BB36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" y="1266739"/>
            <a:ext cx="11207692" cy="4768302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latin typeface="Berlin Sans FB" panose="020E0602020502020306" pitchFamily="34" charset="0"/>
              </a:rPr>
              <a:t>You will have </a:t>
            </a:r>
            <a:r>
              <a:rPr lang="en-GB" sz="2000" dirty="0">
                <a:solidFill>
                  <a:srgbClr val="7030A0"/>
                </a:solidFill>
                <a:latin typeface="Berlin Sans FB" panose="020E0602020502020306" pitchFamily="34" charset="0"/>
              </a:rPr>
              <a:t>7 hours </a:t>
            </a:r>
            <a:r>
              <a:rPr lang="en-GB" sz="2000" dirty="0">
                <a:latin typeface="Berlin Sans FB" panose="020E0602020502020306" pitchFamily="34" charset="0"/>
              </a:rPr>
              <a:t>of English over two weeks.</a:t>
            </a:r>
          </a:p>
          <a:p>
            <a:r>
              <a:rPr lang="en-GB" sz="2000" dirty="0">
                <a:latin typeface="Berlin Sans FB" panose="020E0602020502020306" pitchFamily="34" charset="0"/>
              </a:rPr>
              <a:t>One lesson </a:t>
            </a:r>
            <a:r>
              <a:rPr lang="en-GB" sz="2000" dirty="0">
                <a:solidFill>
                  <a:srgbClr val="7030A0"/>
                </a:solidFill>
                <a:latin typeface="Berlin Sans FB" panose="020E0602020502020306" pitchFamily="34" charset="0"/>
              </a:rPr>
              <a:t>(one hour) </a:t>
            </a:r>
            <a:r>
              <a:rPr lang="en-GB" sz="2000" dirty="0">
                <a:latin typeface="Berlin Sans FB" panose="020E0602020502020306" pitchFamily="34" charset="0"/>
              </a:rPr>
              <a:t>will be dedicated to reading a novel as a class. This lesson may take place in the library, where you will be able to select a library book to read over </a:t>
            </a:r>
            <a:r>
              <a:rPr lang="en-GB" sz="2000" dirty="0">
                <a:solidFill>
                  <a:srgbClr val="7030A0"/>
                </a:solidFill>
                <a:latin typeface="Berlin Sans FB" panose="020E0602020502020306" pitchFamily="34" charset="0"/>
              </a:rPr>
              <a:t>two weeks</a:t>
            </a:r>
            <a:r>
              <a:rPr lang="en-GB" sz="2000" dirty="0">
                <a:latin typeface="Berlin Sans FB" panose="020E0602020502020306" pitchFamily="34" charset="0"/>
              </a:rPr>
              <a:t>.</a:t>
            </a:r>
          </a:p>
          <a:p>
            <a:endParaRPr lang="en-GB" sz="2000" dirty="0">
              <a:latin typeface="Berlin Sans FB" panose="020E0602020502020306" pitchFamily="34" charset="0"/>
            </a:endParaRPr>
          </a:p>
          <a:p>
            <a:r>
              <a:rPr lang="en-GB" sz="2000" dirty="0">
                <a:latin typeface="Berlin Sans FB" panose="020E0602020502020306" pitchFamily="34" charset="0"/>
              </a:rPr>
              <a:t>In your first term of </a:t>
            </a:r>
            <a:r>
              <a:rPr lang="en-GB" sz="2000" dirty="0">
                <a:solidFill>
                  <a:srgbClr val="7030A0"/>
                </a:solidFill>
                <a:latin typeface="Berlin Sans FB" panose="020E0602020502020306" pitchFamily="34" charset="0"/>
              </a:rPr>
              <a:t>Year 7 </a:t>
            </a:r>
            <a:r>
              <a:rPr lang="en-GB" sz="2000" dirty="0">
                <a:latin typeface="Berlin Sans FB" panose="020E0602020502020306" pitchFamily="34" charset="0"/>
              </a:rPr>
              <a:t>you will learn about:</a:t>
            </a:r>
          </a:p>
          <a:p>
            <a:r>
              <a:rPr lang="en-GB" sz="2000" dirty="0">
                <a:solidFill>
                  <a:srgbClr val="7030A0"/>
                </a:solidFill>
                <a:latin typeface="Berlin Sans FB" panose="020E0602020502020306" pitchFamily="34" charset="0"/>
              </a:rPr>
              <a:t>Personal Experiences</a:t>
            </a:r>
          </a:p>
          <a:p>
            <a:r>
              <a:rPr lang="en-GB" sz="2000" dirty="0">
                <a:solidFill>
                  <a:srgbClr val="7030A0"/>
                </a:solidFill>
                <a:latin typeface="Berlin Sans FB" panose="020E0602020502020306" pitchFamily="34" charset="0"/>
              </a:rPr>
              <a:t>Dystopian Writing </a:t>
            </a:r>
          </a:p>
          <a:p>
            <a:r>
              <a:rPr lang="en-GB" sz="2000" dirty="0">
                <a:solidFill>
                  <a:srgbClr val="7030A0"/>
                </a:solidFill>
                <a:latin typeface="Berlin Sans FB" panose="020E0602020502020306" pitchFamily="34" charset="0"/>
              </a:rPr>
              <a:t>Different Cultures and </a:t>
            </a:r>
          </a:p>
          <a:p>
            <a:r>
              <a:rPr lang="en-GB" sz="2000" dirty="0">
                <a:solidFill>
                  <a:srgbClr val="7030A0"/>
                </a:solidFill>
                <a:latin typeface="Berlin Sans FB" panose="020E0602020502020306" pitchFamily="34" charset="0"/>
              </a:rPr>
              <a:t>Focus on the book we have sent you.</a:t>
            </a:r>
          </a:p>
          <a:p>
            <a:endParaRPr lang="en-GB" sz="2000" dirty="0">
              <a:latin typeface="Berlin Sans FB" panose="020E0602020502020306" pitchFamily="34" charset="0"/>
            </a:endParaRPr>
          </a:p>
          <a:p>
            <a:endParaRPr lang="en-GB" sz="2000" dirty="0">
              <a:latin typeface="Berlin Sans FB" panose="020E0602020502020306" pitchFamily="34" charset="0"/>
            </a:endParaRPr>
          </a:p>
          <a:p>
            <a:r>
              <a:rPr lang="en-GB" sz="2000" dirty="0">
                <a:latin typeface="Berlin Sans FB" panose="020E0602020502020306" pitchFamily="34" charset="0"/>
              </a:rPr>
              <a:t>During the rest of the year, we will focus on </a:t>
            </a:r>
            <a:r>
              <a:rPr lang="en-GB" sz="2000" dirty="0">
                <a:solidFill>
                  <a:srgbClr val="7030A0"/>
                </a:solidFill>
                <a:latin typeface="Berlin Sans FB" panose="020E0602020502020306" pitchFamily="34" charset="0"/>
              </a:rPr>
              <a:t>Shakespeare, Freedom, Rights and Responsibilities, War and Conflict short stories and Travel around the World.</a:t>
            </a:r>
          </a:p>
          <a:p>
            <a:endParaRPr lang="en-GB" dirty="0">
              <a:latin typeface="Berlin Sans FB" panose="020E0602020502020306" pitchFamily="34" charset="0"/>
            </a:endParaRPr>
          </a:p>
          <a:p>
            <a:endParaRPr lang="en-GB" dirty="0">
              <a:latin typeface="Berlin Sans FB" panose="020E0602020502020306" pitchFamily="34" charset="0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8D2434-DAAD-4B0A-8928-B9E30E82A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561" y="2202835"/>
            <a:ext cx="2255590" cy="294961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7D0A9B-73B9-4433-AA6D-B1B273703F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7A882-25DA-46AD-80A0-86DD8DB9D18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A2A475-2AC7-40E2-B2CB-0C016FFD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480" y="191387"/>
            <a:ext cx="10058400" cy="61204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Lucida Calligraphy" panose="03010101010101010101" pitchFamily="66" charset="0"/>
              </a:rPr>
              <a:t>What you will learn…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2A54D-6F75-40B5-85EA-45E29329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86" y="1180214"/>
            <a:ext cx="11812772" cy="5486400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Berlin Sans FB" panose="020E0602020502020306" pitchFamily="34" charset="0"/>
              </a:rPr>
              <a:t>Your class teachers will set you </a:t>
            </a:r>
            <a:r>
              <a:rPr lang="en-GB" sz="2800" dirty="0">
                <a:solidFill>
                  <a:srgbClr val="7030A0"/>
                </a:solidFill>
                <a:latin typeface="Berlin Sans FB" panose="020E0602020502020306" pitchFamily="34" charset="0"/>
              </a:rPr>
              <a:t>regular spelling tests</a:t>
            </a:r>
            <a:r>
              <a:rPr lang="en-GB" sz="2800" dirty="0">
                <a:latin typeface="Berlin Sans FB" panose="020E0602020502020306" pitchFamily="34" charset="0"/>
              </a:rPr>
              <a:t>.</a:t>
            </a:r>
          </a:p>
          <a:p>
            <a:r>
              <a:rPr lang="en-GB" sz="2800" dirty="0">
                <a:latin typeface="Berlin Sans FB" panose="020E0602020502020306" pitchFamily="34" charset="0"/>
              </a:rPr>
              <a:t>There will be </a:t>
            </a:r>
            <a:r>
              <a:rPr lang="en-GB" sz="2800" dirty="0">
                <a:solidFill>
                  <a:srgbClr val="7030A0"/>
                </a:solidFill>
                <a:latin typeface="Berlin Sans FB" panose="020E0602020502020306" pitchFamily="34" charset="0"/>
              </a:rPr>
              <a:t>homework projects </a:t>
            </a:r>
            <a:r>
              <a:rPr lang="en-GB" sz="2800" dirty="0">
                <a:latin typeface="Berlin Sans FB" panose="020E0602020502020306" pitchFamily="34" charset="0"/>
              </a:rPr>
              <a:t>throughout the year.</a:t>
            </a:r>
          </a:p>
          <a:p>
            <a:endParaRPr lang="en-GB" sz="2800" dirty="0">
              <a:latin typeface="Berlin Sans FB" panose="020E0602020502020306" pitchFamily="34" charset="0"/>
            </a:endParaRPr>
          </a:p>
          <a:p>
            <a:r>
              <a:rPr lang="en-GB" sz="2800" dirty="0">
                <a:latin typeface="Berlin Sans FB" panose="020E0602020502020306" pitchFamily="34" charset="0"/>
              </a:rPr>
              <a:t>There is a planned trip to </a:t>
            </a:r>
            <a:r>
              <a:rPr lang="en-GB" sz="2800" dirty="0">
                <a:solidFill>
                  <a:srgbClr val="7030A0"/>
                </a:solidFill>
                <a:latin typeface="Berlin Sans FB" panose="020E0602020502020306" pitchFamily="34" charset="0"/>
              </a:rPr>
              <a:t>Harry Potter Studios </a:t>
            </a:r>
            <a:r>
              <a:rPr lang="en-GB" sz="2800" dirty="0">
                <a:latin typeface="Berlin Sans FB" panose="020E0602020502020306" pitchFamily="34" charset="0"/>
              </a:rPr>
              <a:t>for the pupils who present the best homework projects!</a:t>
            </a:r>
          </a:p>
          <a:p>
            <a:r>
              <a:rPr lang="en-GB" sz="2800" dirty="0">
                <a:latin typeface="Berlin Sans FB" panose="020E0602020502020306" pitchFamily="34" charset="0"/>
              </a:rPr>
              <a:t>There are </a:t>
            </a:r>
            <a:r>
              <a:rPr lang="en-GB" sz="2800" dirty="0">
                <a:solidFill>
                  <a:srgbClr val="7030A0"/>
                </a:solidFill>
                <a:latin typeface="Berlin Sans FB" panose="020E0602020502020306" pitchFamily="34" charset="0"/>
              </a:rPr>
              <a:t>competitions throughout the year </a:t>
            </a:r>
            <a:r>
              <a:rPr lang="en-GB" sz="2800" dirty="0">
                <a:latin typeface="Berlin Sans FB" panose="020E0602020502020306" pitchFamily="34" charset="0"/>
              </a:rPr>
              <a:t>in reading and writing and poetry.</a:t>
            </a:r>
          </a:p>
          <a:p>
            <a:endParaRPr lang="en-GB" sz="2800" dirty="0">
              <a:latin typeface="Berlin Sans FB" panose="020E0602020502020306" pitchFamily="34" charset="0"/>
            </a:endParaRPr>
          </a:p>
          <a:p>
            <a:r>
              <a:rPr lang="en-GB" sz="2800" dirty="0">
                <a:latin typeface="Berlin Sans FB" panose="020E0602020502020306" pitchFamily="34" charset="0"/>
              </a:rPr>
              <a:t>You will be asked to </a:t>
            </a:r>
            <a:r>
              <a:rPr lang="en-GB" sz="2800" dirty="0">
                <a:solidFill>
                  <a:srgbClr val="7030A0"/>
                </a:solidFill>
                <a:latin typeface="Berlin Sans FB" panose="020E0602020502020306" pitchFamily="34" charset="0"/>
              </a:rPr>
              <a:t>complete quizzes </a:t>
            </a:r>
            <a:r>
              <a:rPr lang="en-GB" sz="2800" dirty="0">
                <a:latin typeface="Berlin Sans FB" panose="020E0602020502020306" pitchFamily="34" charset="0"/>
              </a:rPr>
              <a:t>based on books you read in and outside of school using a programme called </a:t>
            </a:r>
            <a:r>
              <a:rPr lang="en-GB" sz="2800" dirty="0">
                <a:solidFill>
                  <a:srgbClr val="7030A0"/>
                </a:solidFill>
                <a:latin typeface="Berlin Sans FB" panose="020E0602020502020306" pitchFamily="34" charset="0"/>
              </a:rPr>
              <a:t>Accelerated Reader</a:t>
            </a:r>
            <a:r>
              <a:rPr lang="en-GB" sz="2800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681480-6236-4ABB-892E-0768BFAB6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DFEA-3121-4285-B419-63B18EB2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9450"/>
            <a:ext cx="10058400" cy="86406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Lucida Calligraphy" panose="03010101010101010101" pitchFamily="66" charset="0"/>
              </a:rPr>
              <a:t>Summer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EDD42-AC09-4CBF-A579-DF40E0235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4" y="1403498"/>
            <a:ext cx="8676166" cy="4890976"/>
          </a:xfrm>
        </p:spPr>
        <p:txBody>
          <a:bodyPr>
            <a:normAutofit/>
          </a:bodyPr>
          <a:lstStyle/>
          <a:p>
            <a:r>
              <a:rPr lang="en-GB" dirty="0">
                <a:latin typeface="Berlin Sans FB" panose="020E0602020502020306" pitchFamily="34" charset="0"/>
              </a:rPr>
              <a:t>We have given each of you a copy of a non-fiction book called ‘</a:t>
            </a:r>
            <a:r>
              <a:rPr lang="en-GB" dirty="0">
                <a:solidFill>
                  <a:srgbClr val="7030A0"/>
                </a:solidFill>
                <a:latin typeface="Berlin Sans FB" panose="020E0602020502020306" pitchFamily="34" charset="0"/>
              </a:rPr>
              <a:t>Coming to England</a:t>
            </a:r>
            <a:r>
              <a:rPr lang="en-GB" dirty="0">
                <a:latin typeface="Berlin Sans FB" panose="020E0602020502020306" pitchFamily="34" charset="0"/>
              </a:rPr>
              <a:t>’ by </a:t>
            </a:r>
            <a:r>
              <a:rPr lang="en-GB" dirty="0" err="1">
                <a:latin typeface="Berlin Sans FB" panose="020E0602020502020306" pitchFamily="34" charset="0"/>
              </a:rPr>
              <a:t>Floella</a:t>
            </a:r>
            <a:r>
              <a:rPr lang="en-GB" dirty="0">
                <a:latin typeface="Berlin Sans FB" panose="020E0602020502020306" pitchFamily="34" charset="0"/>
              </a:rPr>
              <a:t> Benjamin. Please try and read this during the holidays – you </a:t>
            </a:r>
            <a:r>
              <a:rPr lang="en-GB" dirty="0">
                <a:solidFill>
                  <a:srgbClr val="7030A0"/>
                </a:solidFill>
                <a:latin typeface="Berlin Sans FB" panose="020E0602020502020306" pitchFamily="34" charset="0"/>
              </a:rPr>
              <a:t>may read this with an adult/older sibling</a:t>
            </a:r>
            <a:r>
              <a:rPr lang="en-GB" dirty="0">
                <a:latin typeface="Berlin Sans FB" panose="020E0602020502020306" pitchFamily="34" charset="0"/>
              </a:rPr>
              <a:t>.</a:t>
            </a:r>
          </a:p>
          <a:p>
            <a:endParaRPr lang="en-GB" dirty="0">
              <a:latin typeface="Berlin Sans FB" panose="020E0602020502020306" pitchFamily="34" charset="0"/>
            </a:endParaRPr>
          </a:p>
          <a:p>
            <a:r>
              <a:rPr lang="en-GB" dirty="0">
                <a:latin typeface="Berlin Sans FB" panose="020E0602020502020306" pitchFamily="34" charset="0"/>
              </a:rPr>
              <a:t>You will be working from this book when you start at </a:t>
            </a:r>
            <a:r>
              <a:rPr lang="en-GB" dirty="0" err="1">
                <a:latin typeface="Berlin Sans FB" panose="020E0602020502020306" pitchFamily="34" charset="0"/>
              </a:rPr>
              <a:t>Holte</a:t>
            </a:r>
            <a:r>
              <a:rPr lang="en-GB" dirty="0">
                <a:latin typeface="Berlin Sans FB" panose="020E0602020502020306" pitchFamily="34" charset="0"/>
              </a:rPr>
              <a:t> in September so </a:t>
            </a:r>
            <a:r>
              <a:rPr lang="en-GB" dirty="0">
                <a:solidFill>
                  <a:srgbClr val="7030A0"/>
                </a:solidFill>
                <a:latin typeface="Berlin Sans FB" panose="020E0602020502020306" pitchFamily="34" charset="0"/>
              </a:rPr>
              <a:t>pack it in your bag </a:t>
            </a:r>
            <a:r>
              <a:rPr lang="en-GB" dirty="0">
                <a:latin typeface="Berlin Sans FB" panose="020E0602020502020306" pitchFamily="34" charset="0"/>
              </a:rPr>
              <a:t>ready for your first day at </a:t>
            </a:r>
            <a:r>
              <a:rPr lang="en-GB" dirty="0" err="1">
                <a:latin typeface="Berlin Sans FB" panose="020E0602020502020306" pitchFamily="34" charset="0"/>
              </a:rPr>
              <a:t>Holte</a:t>
            </a:r>
            <a:r>
              <a:rPr lang="en-GB" dirty="0">
                <a:latin typeface="Berlin Sans FB" panose="020E0602020502020306" pitchFamily="34" charset="0"/>
              </a:rPr>
              <a:t>. </a:t>
            </a:r>
            <a:r>
              <a:rPr lang="en-GB" dirty="0">
                <a:solidFill>
                  <a:srgbClr val="7030A0"/>
                </a:solidFill>
                <a:latin typeface="Berlin Sans FB" panose="020E0602020502020306" pitchFamily="34" charset="0"/>
              </a:rPr>
              <a:t>Write your name </a:t>
            </a:r>
            <a:r>
              <a:rPr lang="en-GB" dirty="0">
                <a:latin typeface="Berlin Sans FB" panose="020E0602020502020306" pitchFamily="34" charset="0"/>
              </a:rPr>
              <a:t>in it, this is your copy to keep!</a:t>
            </a:r>
          </a:p>
          <a:p>
            <a:endParaRPr lang="en-GB" dirty="0">
              <a:latin typeface="Berlin Sans FB" panose="020E0602020502020306" pitchFamily="34" charset="0"/>
            </a:endParaRPr>
          </a:p>
          <a:p>
            <a:r>
              <a:rPr lang="en-GB" b="1" u="sng" dirty="0">
                <a:solidFill>
                  <a:srgbClr val="7030A0"/>
                </a:solidFill>
                <a:latin typeface="Berlin Sans FB" panose="020E0602020502020306" pitchFamily="34" charset="0"/>
              </a:rPr>
              <a:t>Extra tasks:</a:t>
            </a:r>
          </a:p>
          <a:p>
            <a:r>
              <a:rPr lang="en-GB" dirty="0">
                <a:latin typeface="Berlin Sans FB" panose="020E0602020502020306" pitchFamily="34" charset="0"/>
              </a:rPr>
              <a:t>Create </a:t>
            </a:r>
            <a:r>
              <a:rPr lang="en-GB" dirty="0">
                <a:solidFill>
                  <a:srgbClr val="7030A0"/>
                </a:solidFill>
                <a:latin typeface="Berlin Sans FB" panose="020E0602020502020306" pitchFamily="34" charset="0"/>
              </a:rPr>
              <a:t>a fact file </a:t>
            </a:r>
            <a:r>
              <a:rPr lang="en-GB" dirty="0">
                <a:latin typeface="Berlin Sans FB" panose="020E0602020502020306" pitchFamily="34" charset="0"/>
              </a:rPr>
              <a:t>on </a:t>
            </a:r>
            <a:r>
              <a:rPr lang="en-GB" dirty="0" err="1">
                <a:latin typeface="Berlin Sans FB" panose="020E0602020502020306" pitchFamily="34" charset="0"/>
              </a:rPr>
              <a:t>Floella</a:t>
            </a:r>
            <a:r>
              <a:rPr lang="en-GB" dirty="0">
                <a:latin typeface="Berlin Sans FB" panose="020E0602020502020306" pitchFamily="34" charset="0"/>
              </a:rPr>
              <a:t> Benjamin.</a:t>
            </a:r>
          </a:p>
          <a:p>
            <a:r>
              <a:rPr lang="en-GB" dirty="0">
                <a:latin typeface="Berlin Sans FB" panose="020E0602020502020306" pitchFamily="34" charset="0"/>
              </a:rPr>
              <a:t>Find out information on the </a:t>
            </a:r>
            <a:r>
              <a:rPr lang="en-GB" dirty="0">
                <a:solidFill>
                  <a:srgbClr val="7030A0"/>
                </a:solidFill>
                <a:latin typeface="Berlin Sans FB" panose="020E0602020502020306" pitchFamily="34" charset="0"/>
              </a:rPr>
              <a:t>Windrush movement </a:t>
            </a:r>
            <a:r>
              <a:rPr lang="en-GB" dirty="0">
                <a:latin typeface="Berlin Sans FB" panose="020E0602020502020306" pitchFamily="34" charset="0"/>
              </a:rPr>
              <a:t>and create a </a:t>
            </a:r>
            <a:r>
              <a:rPr lang="en-GB" dirty="0">
                <a:solidFill>
                  <a:srgbClr val="7030A0"/>
                </a:solidFill>
                <a:latin typeface="Berlin Sans FB" panose="020E0602020502020306" pitchFamily="34" charset="0"/>
              </a:rPr>
              <a:t>leaflet </a:t>
            </a:r>
            <a:r>
              <a:rPr lang="en-GB" dirty="0">
                <a:latin typeface="Berlin Sans FB" panose="020E0602020502020306" pitchFamily="34" charset="0"/>
              </a:rPr>
              <a:t>on it.</a:t>
            </a:r>
          </a:p>
          <a:p>
            <a:r>
              <a:rPr lang="en-GB" dirty="0">
                <a:latin typeface="Berlin Sans FB" panose="020E0602020502020306" pitchFamily="34" charset="0"/>
              </a:rPr>
              <a:t>Look at the attached slides that have a </a:t>
            </a:r>
            <a:r>
              <a:rPr lang="en-GB" dirty="0">
                <a:solidFill>
                  <a:srgbClr val="7030A0"/>
                </a:solidFill>
                <a:latin typeface="Berlin Sans FB" panose="020E0602020502020306" pitchFamily="34" charset="0"/>
              </a:rPr>
              <a:t>reading competition </a:t>
            </a:r>
            <a:r>
              <a:rPr lang="en-GB" dirty="0">
                <a:latin typeface="Berlin Sans FB" panose="020E0602020502020306" pitchFamily="34" charset="0"/>
              </a:rPr>
              <a:t>for you. Tick off the books you manage to read and </a:t>
            </a:r>
            <a:r>
              <a:rPr lang="en-GB" dirty="0">
                <a:solidFill>
                  <a:srgbClr val="7030A0"/>
                </a:solidFill>
                <a:latin typeface="Berlin Sans FB" panose="020E0602020502020306" pitchFamily="34" charset="0"/>
              </a:rPr>
              <a:t>write book reviews </a:t>
            </a:r>
            <a:r>
              <a:rPr lang="en-GB" dirty="0">
                <a:latin typeface="Berlin Sans FB" panose="020E0602020502020306" pitchFamily="34" charset="0"/>
              </a:rPr>
              <a:t>on each one.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570E9-E127-4F8A-8441-C80B871DB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834" y="1403497"/>
            <a:ext cx="2437892" cy="518868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D6989F-1393-4C7C-879A-67D5F84382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405C-257A-4CFE-A6C7-9700D7E7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8" y="419311"/>
            <a:ext cx="11089758" cy="1371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Lucida Calligraphy" panose="03010101010101010101" pitchFamily="66" charset="0"/>
              </a:rPr>
              <a:t>Reading competition: read as many of the titles listed below as you can!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8FD57-C5D4-4A8E-AF97-C743E8F5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2062715"/>
            <a:ext cx="11281143" cy="4242391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latin typeface="Trebuchet MS" panose="020B0603020202020204" pitchFamily="34" charset="0"/>
              </a:rPr>
              <a:t>Speak Up! Speeches by Young People to empower and Inspire by Adora </a:t>
            </a:r>
            <a:r>
              <a:rPr lang="en-GB" sz="2000" dirty="0" err="1">
                <a:latin typeface="Trebuchet MS" panose="020B0603020202020204" pitchFamily="34" charset="0"/>
              </a:rPr>
              <a:t>Svitak</a:t>
            </a:r>
            <a:r>
              <a:rPr lang="en-GB" sz="2000" dirty="0">
                <a:latin typeface="Trebuchet MS" panose="020B0603020202020204" pitchFamily="34" charset="0"/>
              </a:rPr>
              <a:t>.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I am not a Rebel by </a:t>
            </a:r>
            <a:r>
              <a:rPr lang="en-GB" sz="2000" dirty="0" err="1">
                <a:latin typeface="Trebuchet MS" panose="020B0603020202020204" pitchFamily="34" charset="0"/>
              </a:rPr>
              <a:t>Cerrie</a:t>
            </a:r>
            <a:r>
              <a:rPr lang="en-GB" sz="2000" dirty="0">
                <a:latin typeface="Trebuchet MS" panose="020B0603020202020204" pitchFamily="34" charset="0"/>
              </a:rPr>
              <a:t> Burnell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Tiger, Tiger, Burning Bright! By Fiona Waters 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Rise Up: Ordinary Kids with Extraordinary Stories by Amanda Li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Diary of a Young McAnulty by Dara McAnulty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Asterix in Britain By Rene </a:t>
            </a:r>
            <a:r>
              <a:rPr lang="en-GB" sz="2000" dirty="0" err="1">
                <a:latin typeface="Trebuchet MS" panose="020B0603020202020204" pitchFamily="34" charset="0"/>
              </a:rPr>
              <a:t>Goscinny</a:t>
            </a:r>
            <a:r>
              <a:rPr lang="en-GB" sz="2000" dirty="0">
                <a:latin typeface="Trebuchet MS" panose="020B0603020202020204" pitchFamily="34" charset="0"/>
              </a:rPr>
              <a:t> and Albert </a:t>
            </a:r>
            <a:r>
              <a:rPr lang="en-GB" sz="2000" dirty="0" err="1">
                <a:latin typeface="Trebuchet MS" panose="020B0603020202020204" pitchFamily="34" charset="0"/>
              </a:rPr>
              <a:t>Uderzo</a:t>
            </a:r>
            <a:endParaRPr lang="en-GB" sz="2000" dirty="0">
              <a:latin typeface="Trebuchet MS" panose="020B0603020202020204" pitchFamily="34" charset="0"/>
            </a:endParaRP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Mayhem Mission by </a:t>
            </a:r>
            <a:r>
              <a:rPr lang="en-GB" sz="2000" dirty="0" err="1">
                <a:latin typeface="Trebuchet MS" panose="020B0603020202020204" pitchFamily="34" charset="0"/>
              </a:rPr>
              <a:t>Burhana</a:t>
            </a:r>
            <a:r>
              <a:rPr lang="en-GB" sz="2000" dirty="0">
                <a:latin typeface="Trebuchet MS" panose="020B0603020202020204" pitchFamily="34" charset="0"/>
              </a:rPr>
              <a:t> Islam 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The Accidental Diary of B.U.G by Jen Carney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The Boy Who Made Everyone Laugh by Helen Rutter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Kay’s Anatomy by Adam Kay</a:t>
            </a:r>
          </a:p>
        </p:txBody>
      </p:sp>
    </p:spTree>
    <p:extLst>
      <p:ext uri="{BB962C8B-B14F-4D97-AF65-F5344CB8AC3E}">
        <p14:creationId xmlns:p14="http://schemas.microsoft.com/office/powerpoint/2010/main" val="283601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2A71-FD45-4CCD-B459-22A0584E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429943"/>
            <a:ext cx="11430000" cy="1371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Lucida Calligraphy" panose="03010101010101010101" pitchFamily="66" charset="0"/>
              </a:rPr>
              <a:t>Reading competition: read as many of the titles listed below as you can!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DB4CC-D604-4139-AAF0-D9647172D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1" y="1801543"/>
            <a:ext cx="10972800" cy="4233497"/>
          </a:xfrm>
        </p:spPr>
        <p:txBody>
          <a:bodyPr/>
          <a:lstStyle/>
          <a:p>
            <a:pPr algn="ctr"/>
            <a:r>
              <a:rPr lang="en-GB" sz="2000" dirty="0">
                <a:latin typeface="Trebuchet MS" panose="020B0603020202020204" pitchFamily="34" charset="0"/>
              </a:rPr>
              <a:t>This Book is Anti-Racist by Tiffany Jewell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Climate Rebels by Ben </a:t>
            </a:r>
            <a:r>
              <a:rPr lang="en-GB" sz="2000" dirty="0" err="1">
                <a:latin typeface="Trebuchet MS" panose="020B0603020202020204" pitchFamily="34" charset="0"/>
              </a:rPr>
              <a:t>Lerwill</a:t>
            </a:r>
            <a:endParaRPr lang="en-GB" sz="2000" dirty="0">
              <a:latin typeface="Trebuchet MS" panose="020B0603020202020204" pitchFamily="34" charset="0"/>
            </a:endParaRP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The Lost Spells by Robert Macfarlane and Jackie Morris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Dare to Be You by Matthew Syed 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The Cooking Club Detectives by Eva </a:t>
            </a:r>
            <a:r>
              <a:rPr lang="en-GB" sz="2000" dirty="0" err="1">
                <a:latin typeface="Trebuchet MS" panose="020B0603020202020204" pitchFamily="34" charset="0"/>
              </a:rPr>
              <a:t>Jozefkowicz</a:t>
            </a:r>
            <a:endParaRPr lang="en-GB" sz="2000" dirty="0">
              <a:latin typeface="Trebuchet MS" panose="020B0603020202020204" pitchFamily="34" charset="0"/>
            </a:endParaRP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The Mystery of the Clockwork Sparrow by Katherine </a:t>
            </a:r>
            <a:r>
              <a:rPr lang="en-GB" sz="2000" dirty="0" err="1">
                <a:latin typeface="Trebuchet MS" panose="020B0603020202020204" pitchFamily="34" charset="0"/>
              </a:rPr>
              <a:t>Woodfine</a:t>
            </a:r>
            <a:endParaRPr lang="en-GB" sz="2000" dirty="0">
              <a:latin typeface="Trebuchet MS" panose="020B0603020202020204" pitchFamily="34" charset="0"/>
            </a:endParaRP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Twitch By M.G. </a:t>
            </a:r>
            <a:r>
              <a:rPr lang="en-GB" sz="2000" dirty="0" err="1">
                <a:latin typeface="Trebuchet MS" panose="020B0603020202020204" pitchFamily="34" charset="0"/>
              </a:rPr>
              <a:t>Lenoard</a:t>
            </a:r>
            <a:endParaRPr lang="en-GB" sz="2000" dirty="0">
              <a:latin typeface="Trebuchet MS" panose="020B0603020202020204" pitchFamily="34" charset="0"/>
            </a:endParaRP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The </a:t>
            </a:r>
            <a:r>
              <a:rPr lang="en-GB" sz="2000" dirty="0" err="1">
                <a:latin typeface="Trebuchet MS" panose="020B0603020202020204" pitchFamily="34" charset="0"/>
              </a:rPr>
              <a:t>Inkberg</a:t>
            </a:r>
            <a:r>
              <a:rPr lang="en-GB" sz="2000" dirty="0">
                <a:latin typeface="Trebuchet MS" panose="020B0603020202020204" pitchFamily="34" charset="0"/>
              </a:rPr>
              <a:t> Enigma by Jonathan King 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Guardians of Magic by Chris Riddell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The Time Thief by Patience </a:t>
            </a:r>
            <a:r>
              <a:rPr lang="en-GB" sz="2000" dirty="0" err="1">
                <a:latin typeface="Trebuchet MS" panose="020B0603020202020204" pitchFamily="34" charset="0"/>
              </a:rPr>
              <a:t>Agbabi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2547-98E5-4EDF-93EA-0A946936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2" y="398045"/>
            <a:ext cx="11408735" cy="1371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Lucida Calligraphy" panose="03010101010101010101" pitchFamily="66" charset="0"/>
              </a:rPr>
              <a:t>Reading competition: read as many of the titles listed below as you can!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02FCB-CFDF-49E1-8D8E-0A4F85AEC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7" y="1769645"/>
            <a:ext cx="11015331" cy="4588625"/>
          </a:xfrm>
        </p:spPr>
        <p:txBody>
          <a:bodyPr/>
          <a:lstStyle/>
          <a:p>
            <a:pPr algn="ctr"/>
            <a:r>
              <a:rPr lang="en-GB" sz="2000" dirty="0">
                <a:latin typeface="Trebuchet MS" panose="020B0603020202020204" pitchFamily="34" charset="0"/>
              </a:rPr>
              <a:t>The Lightning Catcher by </a:t>
            </a:r>
            <a:r>
              <a:rPr lang="en-GB" sz="2000" dirty="0" err="1">
                <a:latin typeface="Trebuchet MS" panose="020B0603020202020204" pitchFamily="34" charset="0"/>
              </a:rPr>
              <a:t>Calre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</a:rPr>
              <a:t>Weze</a:t>
            </a:r>
            <a:endParaRPr lang="en-GB" sz="2000" dirty="0">
              <a:latin typeface="Trebuchet MS" panose="020B0603020202020204" pitchFamily="34" charset="0"/>
            </a:endParaRP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Donut the Destroyer by Sarah </a:t>
            </a:r>
            <a:r>
              <a:rPr lang="en-GB" sz="2000" dirty="0" err="1">
                <a:latin typeface="Trebuchet MS" panose="020B0603020202020204" pitchFamily="34" charset="0"/>
              </a:rPr>
              <a:t>Graely</a:t>
            </a:r>
            <a:r>
              <a:rPr lang="en-GB" sz="2000" dirty="0">
                <a:latin typeface="Trebuchet MS" panose="020B0603020202020204" pitchFamily="34" charset="0"/>
              </a:rPr>
              <a:t> and Stef </a:t>
            </a:r>
            <a:r>
              <a:rPr lang="en-GB" sz="2000" dirty="0" err="1">
                <a:latin typeface="Trebuchet MS" panose="020B0603020202020204" pitchFamily="34" charset="0"/>
              </a:rPr>
              <a:t>Purenins</a:t>
            </a:r>
            <a:endParaRPr lang="en-GB" sz="2000" dirty="0">
              <a:latin typeface="Trebuchet MS" panose="020B0603020202020204" pitchFamily="34" charset="0"/>
            </a:endParaRP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The Person Controller by David </a:t>
            </a:r>
            <a:r>
              <a:rPr lang="en-GB" sz="2000" dirty="0" err="1">
                <a:latin typeface="Trebuchet MS" panose="020B0603020202020204" pitchFamily="34" charset="0"/>
              </a:rPr>
              <a:t>Baddiel</a:t>
            </a:r>
            <a:endParaRPr lang="en-GB" sz="2000" dirty="0">
              <a:latin typeface="Trebuchet MS" panose="020B0603020202020204" pitchFamily="34" charset="0"/>
            </a:endParaRPr>
          </a:p>
          <a:p>
            <a:pPr algn="ctr"/>
            <a:r>
              <a:rPr lang="en-GB" sz="2000" dirty="0" err="1">
                <a:latin typeface="Trebuchet MS" panose="020B0603020202020204" pitchFamily="34" charset="0"/>
              </a:rPr>
              <a:t>Mythologica</a:t>
            </a:r>
            <a:r>
              <a:rPr lang="en-GB" sz="2000" dirty="0">
                <a:latin typeface="Trebuchet MS" panose="020B0603020202020204" pitchFamily="34" charset="0"/>
              </a:rPr>
              <a:t> by Steve Kershaw and Victoria Topping 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The Valley of Lost Secrets by Lesley Parr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Windrush Child by Benjamin Zephaniah 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Queen of Freedom, Defending of Jamaica by Catherine Johnson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Who Let the Gods Out? By </a:t>
            </a:r>
            <a:r>
              <a:rPr lang="en-GB" sz="2000" dirty="0" err="1">
                <a:latin typeface="Trebuchet MS" panose="020B0603020202020204" pitchFamily="34" charset="0"/>
              </a:rPr>
              <a:t>Maz</a:t>
            </a:r>
            <a:r>
              <a:rPr lang="en-GB" sz="2000" dirty="0">
                <a:latin typeface="Trebuchet MS" panose="020B0603020202020204" pitchFamily="34" charset="0"/>
              </a:rPr>
              <a:t> Evans</a:t>
            </a: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Rooftoppers by Katherine </a:t>
            </a:r>
            <a:r>
              <a:rPr lang="en-GB" sz="2000" dirty="0" err="1">
                <a:latin typeface="Trebuchet MS" panose="020B0603020202020204" pitchFamily="34" charset="0"/>
              </a:rPr>
              <a:t>Rundell</a:t>
            </a:r>
            <a:endParaRPr lang="en-GB" sz="2000" dirty="0">
              <a:latin typeface="Trebuchet MS" panose="020B0603020202020204" pitchFamily="34" charset="0"/>
            </a:endParaRPr>
          </a:p>
          <a:p>
            <a:pPr algn="ctr"/>
            <a:r>
              <a:rPr lang="en-GB" sz="2000" dirty="0">
                <a:latin typeface="Trebuchet MS" panose="020B0603020202020204" pitchFamily="34" charset="0"/>
              </a:rPr>
              <a:t>When Life Gives you Mangoes by </a:t>
            </a:r>
            <a:r>
              <a:rPr lang="en-GB" sz="2000" dirty="0" err="1">
                <a:latin typeface="Trebuchet MS" panose="020B0603020202020204" pitchFamily="34" charset="0"/>
              </a:rPr>
              <a:t>Kereen</a:t>
            </a:r>
            <a:r>
              <a:rPr lang="en-GB" sz="2000" dirty="0">
                <a:latin typeface="Trebuchet MS" panose="020B0603020202020204" pitchFamily="34" charset="0"/>
              </a:rPr>
              <a:t> </a:t>
            </a:r>
            <a:r>
              <a:rPr lang="en-GB" sz="2000" dirty="0" err="1">
                <a:latin typeface="Trebuchet MS" panose="020B0603020202020204" pitchFamily="34" charset="0"/>
              </a:rPr>
              <a:t>Getten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98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71</TotalTime>
  <Words>795</Words>
  <Application>Microsoft Office PowerPoint</Application>
  <PresentationFormat>Widescreen</PresentationFormat>
  <Paragraphs>98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Berlin Sans FB</vt:lpstr>
      <vt:lpstr>Garamond</vt:lpstr>
      <vt:lpstr>Lucida Calligraphy</vt:lpstr>
      <vt:lpstr>Trebuchet MS</vt:lpstr>
      <vt:lpstr>Savon</vt:lpstr>
      <vt:lpstr>english</vt:lpstr>
      <vt:lpstr>Welcome to English! Meet the department! </vt:lpstr>
      <vt:lpstr>Expectations </vt:lpstr>
      <vt:lpstr>What you will learn… </vt:lpstr>
      <vt:lpstr>What you will learn… </vt:lpstr>
      <vt:lpstr>Summer project </vt:lpstr>
      <vt:lpstr>Reading competition: read as many of the titles listed below as you can!</vt:lpstr>
      <vt:lpstr>Reading competition: read as many of the titles listed below as you can!</vt:lpstr>
      <vt:lpstr>Reading competition: read as many of the titles listed below as you can!</vt:lpstr>
      <vt:lpstr>Reading competition: read as many of the titles listed below as you can!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Suman Jagpal</dc:creator>
  <cp:lastModifiedBy>J Peterkin</cp:lastModifiedBy>
  <cp:revision>10</cp:revision>
  <dcterms:created xsi:type="dcterms:W3CDTF">2021-07-05T12:06:55Z</dcterms:created>
  <dcterms:modified xsi:type="dcterms:W3CDTF">2021-07-05T16:09:41Z</dcterms:modified>
</cp:coreProperties>
</file>