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318" r:id="rId5"/>
    <p:sldId id="398" r:id="rId6"/>
    <p:sldId id="341" r:id="rId7"/>
    <p:sldId id="342" r:id="rId8"/>
    <p:sldId id="399" r:id="rId9"/>
    <p:sldId id="344" r:id="rId10"/>
    <p:sldId id="322" r:id="rId11"/>
    <p:sldId id="337" r:id="rId12"/>
    <p:sldId id="397" r:id="rId13"/>
    <p:sldId id="325" r:id="rId14"/>
    <p:sldId id="394" r:id="rId15"/>
    <p:sldId id="355" r:id="rId16"/>
    <p:sldId id="396" r:id="rId17"/>
    <p:sldId id="261" r:id="rId18"/>
    <p:sldId id="393" r:id="rId19"/>
    <p:sldId id="32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59" autoAdjust="0"/>
    <p:restoredTop sz="94660"/>
  </p:normalViewPr>
  <p:slideViewPr>
    <p:cSldViewPr snapToGrid="0">
      <p:cViewPr varScale="1">
        <p:scale>
          <a:sx n="62" d="100"/>
          <a:sy n="62" d="100"/>
        </p:scale>
        <p:origin x="88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ca GILLINGWATER" userId="2a25ab95-6ae1-42eb-9b9d-d3589bb91890" providerId="ADAL" clId="{28E77082-F5FC-4D52-920A-271ED38BAFC2}"/>
    <pc:docChg chg="custSel addSld delSld modSld sldOrd">
      <pc:chgData name="Rebecca GILLINGWATER" userId="2a25ab95-6ae1-42eb-9b9d-d3589bb91890" providerId="ADAL" clId="{28E77082-F5FC-4D52-920A-271ED38BAFC2}" dt="2021-07-07T14:03:47.908" v="196" actId="14100"/>
      <pc:docMkLst>
        <pc:docMk/>
      </pc:docMkLst>
      <pc:sldChg chg="addSp delSp modSp">
        <pc:chgData name="Rebecca GILLINGWATER" userId="2a25ab95-6ae1-42eb-9b9d-d3589bb91890" providerId="ADAL" clId="{28E77082-F5FC-4D52-920A-271ED38BAFC2}" dt="2021-07-07T13:25:12.294" v="92" actId="1076"/>
        <pc:sldMkLst>
          <pc:docMk/>
          <pc:sldMk cId="3510484956" sldId="318"/>
        </pc:sldMkLst>
        <pc:spChg chg="mod">
          <ac:chgData name="Rebecca GILLINGWATER" userId="2a25ab95-6ae1-42eb-9b9d-d3589bb91890" providerId="ADAL" clId="{28E77082-F5FC-4D52-920A-271ED38BAFC2}" dt="2021-07-07T10:22:35.277" v="64" actId="20577"/>
          <ac:spMkLst>
            <pc:docMk/>
            <pc:sldMk cId="3510484956" sldId="318"/>
            <ac:spMk id="9" creationId="{DBCF57DE-6795-4ECB-8907-963CA7A40D55}"/>
          </ac:spMkLst>
        </pc:spChg>
        <pc:picChg chg="add mod">
          <ac:chgData name="Rebecca GILLINGWATER" userId="2a25ab95-6ae1-42eb-9b9d-d3589bb91890" providerId="ADAL" clId="{28E77082-F5FC-4D52-920A-271ED38BAFC2}" dt="2021-07-07T13:25:12.294" v="92" actId="1076"/>
          <ac:picMkLst>
            <pc:docMk/>
            <pc:sldMk cId="3510484956" sldId="318"/>
            <ac:picMk id="2" creationId="{C392B3BA-DAAB-4718-9A08-D8C68721946D}"/>
          </ac:picMkLst>
        </pc:picChg>
        <pc:picChg chg="add mod">
          <ac:chgData name="Rebecca GILLINGWATER" userId="2a25ab95-6ae1-42eb-9b9d-d3589bb91890" providerId="ADAL" clId="{28E77082-F5FC-4D52-920A-271ED38BAFC2}" dt="2021-07-07T10:24:11.602" v="77" actId="1076"/>
          <ac:picMkLst>
            <pc:docMk/>
            <pc:sldMk cId="3510484956" sldId="318"/>
            <ac:picMk id="3" creationId="{360DADC5-13DE-4C89-987A-025022AA17F5}"/>
          </ac:picMkLst>
        </pc:picChg>
        <pc:picChg chg="del">
          <ac:chgData name="Rebecca GILLINGWATER" userId="2a25ab95-6ae1-42eb-9b9d-d3589bb91890" providerId="ADAL" clId="{28E77082-F5FC-4D52-920A-271ED38BAFC2}" dt="2021-07-07T10:21:41.807" v="38" actId="478"/>
          <ac:picMkLst>
            <pc:docMk/>
            <pc:sldMk cId="3510484956" sldId="318"/>
            <ac:picMk id="4" creationId="{03F9922F-5BA3-4B1A-BBE4-0A18EC9726D1}"/>
          </ac:picMkLst>
        </pc:picChg>
        <pc:picChg chg="add mod">
          <ac:chgData name="Rebecca GILLINGWATER" userId="2a25ab95-6ae1-42eb-9b9d-d3589bb91890" providerId="ADAL" clId="{28E77082-F5FC-4D52-920A-271ED38BAFC2}" dt="2021-07-07T13:25:10.761" v="91" actId="1076"/>
          <ac:picMkLst>
            <pc:docMk/>
            <pc:sldMk cId="3510484956" sldId="318"/>
            <ac:picMk id="5" creationId="{01534121-2786-4960-A58E-262398D84A8C}"/>
          </ac:picMkLst>
        </pc:picChg>
        <pc:picChg chg="add mod">
          <ac:chgData name="Rebecca GILLINGWATER" userId="2a25ab95-6ae1-42eb-9b9d-d3589bb91890" providerId="ADAL" clId="{28E77082-F5FC-4D52-920A-271ED38BAFC2}" dt="2021-07-07T10:25:29.296" v="80" actId="1076"/>
          <ac:picMkLst>
            <pc:docMk/>
            <pc:sldMk cId="3510484956" sldId="318"/>
            <ac:picMk id="6" creationId="{91795DDE-976A-47BE-B9B8-B7A10A4D3FF8}"/>
          </ac:picMkLst>
        </pc:picChg>
        <pc:picChg chg="add mod">
          <ac:chgData name="Rebecca GILLINGWATER" userId="2a25ab95-6ae1-42eb-9b9d-d3589bb91890" providerId="ADAL" clId="{28E77082-F5FC-4D52-920A-271ED38BAFC2}" dt="2021-07-07T10:25:27.553" v="79" actId="1076"/>
          <ac:picMkLst>
            <pc:docMk/>
            <pc:sldMk cId="3510484956" sldId="318"/>
            <ac:picMk id="8" creationId="{34BA2441-79AB-4ECE-86F5-A119A217A0D5}"/>
          </ac:picMkLst>
        </pc:picChg>
        <pc:picChg chg="del">
          <ac:chgData name="Rebecca GILLINGWATER" userId="2a25ab95-6ae1-42eb-9b9d-d3589bb91890" providerId="ADAL" clId="{28E77082-F5FC-4D52-920A-271ED38BAFC2}" dt="2021-07-07T10:21:43.226" v="39" actId="478"/>
          <ac:picMkLst>
            <pc:docMk/>
            <pc:sldMk cId="3510484956" sldId="318"/>
            <ac:picMk id="10" creationId="{1D74ADDA-2E06-410F-AF2C-EAC47DFF9A50}"/>
          </ac:picMkLst>
        </pc:picChg>
        <pc:picChg chg="del">
          <ac:chgData name="Rebecca GILLINGWATER" userId="2a25ab95-6ae1-42eb-9b9d-d3589bb91890" providerId="ADAL" clId="{28E77082-F5FC-4D52-920A-271ED38BAFC2}" dt="2021-07-07T10:21:48.595" v="44" actId="478"/>
          <ac:picMkLst>
            <pc:docMk/>
            <pc:sldMk cId="3510484956" sldId="318"/>
            <ac:picMk id="11" creationId="{68BC7468-1182-4DF5-9FBE-D3F90D49D7C6}"/>
          </ac:picMkLst>
        </pc:picChg>
        <pc:picChg chg="del mod">
          <ac:chgData name="Rebecca GILLINGWATER" userId="2a25ab95-6ae1-42eb-9b9d-d3589bb91890" providerId="ADAL" clId="{28E77082-F5FC-4D52-920A-271ED38BAFC2}" dt="2021-07-07T10:21:46.762" v="43" actId="478"/>
          <ac:picMkLst>
            <pc:docMk/>
            <pc:sldMk cId="3510484956" sldId="318"/>
            <ac:picMk id="12" creationId="{C77666ED-BC49-496A-8999-4CF69AA2AD7A}"/>
          </ac:picMkLst>
        </pc:picChg>
        <pc:picChg chg="del mod">
          <ac:chgData name="Rebecca GILLINGWATER" userId="2a25ab95-6ae1-42eb-9b9d-d3589bb91890" providerId="ADAL" clId="{28E77082-F5FC-4D52-920A-271ED38BAFC2}" dt="2021-07-07T10:21:44.848" v="41" actId="478"/>
          <ac:picMkLst>
            <pc:docMk/>
            <pc:sldMk cId="3510484956" sldId="318"/>
            <ac:picMk id="13" creationId="{AD01545A-C047-44EC-8FE7-B5AFB03FA83A}"/>
          </ac:picMkLst>
        </pc:picChg>
        <pc:picChg chg="add mod">
          <ac:chgData name="Rebecca GILLINGWATER" userId="2a25ab95-6ae1-42eb-9b9d-d3589bb91890" providerId="ADAL" clId="{28E77082-F5FC-4D52-920A-271ED38BAFC2}" dt="2021-07-07T10:26:07.967" v="86" actId="14100"/>
          <ac:picMkLst>
            <pc:docMk/>
            <pc:sldMk cId="3510484956" sldId="318"/>
            <ac:picMk id="14" creationId="{BD4A01FA-C62A-454D-9362-B1112E5BAA8F}"/>
          </ac:picMkLst>
        </pc:picChg>
      </pc:sldChg>
      <pc:sldChg chg="modSp">
        <pc:chgData name="Rebecca GILLINGWATER" userId="2a25ab95-6ae1-42eb-9b9d-d3589bb91890" providerId="ADAL" clId="{28E77082-F5FC-4D52-920A-271ED38BAFC2}" dt="2021-07-07T13:25:39.806" v="97" actId="20577"/>
        <pc:sldMkLst>
          <pc:docMk/>
          <pc:sldMk cId="833681754" sldId="326"/>
        </pc:sldMkLst>
        <pc:graphicFrameChg chg="modGraphic">
          <ac:chgData name="Rebecca GILLINGWATER" userId="2a25ab95-6ae1-42eb-9b9d-d3589bb91890" providerId="ADAL" clId="{28E77082-F5FC-4D52-920A-271ED38BAFC2}" dt="2021-07-07T13:25:39.806" v="97" actId="20577"/>
          <ac:graphicFrameMkLst>
            <pc:docMk/>
            <pc:sldMk cId="833681754" sldId="326"/>
            <ac:graphicFrameMk id="4" creationId="{9537D757-1699-4F1D-8E22-B360BB012D54}"/>
          </ac:graphicFrameMkLst>
        </pc:graphicFrameChg>
      </pc:sldChg>
      <pc:sldChg chg="addSp delSp modSp">
        <pc:chgData name="Rebecca GILLINGWATER" userId="2a25ab95-6ae1-42eb-9b9d-d3589bb91890" providerId="ADAL" clId="{28E77082-F5FC-4D52-920A-271ED38BAFC2}" dt="2021-07-07T14:01:49.738" v="132" actId="14100"/>
        <pc:sldMkLst>
          <pc:docMk/>
          <pc:sldMk cId="3046576416" sldId="341"/>
        </pc:sldMkLst>
        <pc:spChg chg="add mod">
          <ac:chgData name="Rebecca GILLINGWATER" userId="2a25ab95-6ae1-42eb-9b9d-d3589bb91890" providerId="ADAL" clId="{28E77082-F5FC-4D52-920A-271ED38BAFC2}" dt="2021-07-07T14:01:49.738" v="132" actId="14100"/>
          <ac:spMkLst>
            <pc:docMk/>
            <pc:sldMk cId="3046576416" sldId="341"/>
            <ac:spMk id="2" creationId="{6D468084-FC45-4A11-95C6-3566D3C49214}"/>
          </ac:spMkLst>
        </pc:spChg>
        <pc:spChg chg="mod">
          <ac:chgData name="Rebecca GILLINGWATER" userId="2a25ab95-6ae1-42eb-9b9d-d3589bb91890" providerId="ADAL" clId="{28E77082-F5FC-4D52-920A-271ED38BAFC2}" dt="2021-07-07T13:25:59.645" v="101" actId="20577"/>
          <ac:spMkLst>
            <pc:docMk/>
            <pc:sldMk cId="3046576416" sldId="341"/>
            <ac:spMk id="4" creationId="{656DD33D-C15E-4D90-AEC0-BFC930DFF982}"/>
          </ac:spMkLst>
        </pc:spChg>
        <pc:spChg chg="del mod">
          <ac:chgData name="Rebecca GILLINGWATER" userId="2a25ab95-6ae1-42eb-9b9d-d3589bb91890" providerId="ADAL" clId="{28E77082-F5FC-4D52-920A-271ED38BAFC2}" dt="2021-07-07T13:26:08.052" v="103" actId="478"/>
          <ac:spMkLst>
            <pc:docMk/>
            <pc:sldMk cId="3046576416" sldId="341"/>
            <ac:spMk id="5" creationId="{781BAE27-F4B0-4A47-9999-802941F24C26}"/>
          </ac:spMkLst>
        </pc:spChg>
      </pc:sldChg>
      <pc:sldChg chg="addSp modSp">
        <pc:chgData name="Rebecca GILLINGWATER" userId="2a25ab95-6ae1-42eb-9b9d-d3589bb91890" providerId="ADAL" clId="{28E77082-F5FC-4D52-920A-271ED38BAFC2}" dt="2021-07-07T14:03:47.908" v="196" actId="14100"/>
        <pc:sldMkLst>
          <pc:docMk/>
          <pc:sldMk cId="2909263317" sldId="342"/>
        </pc:sldMkLst>
        <pc:spChg chg="add mod">
          <ac:chgData name="Rebecca GILLINGWATER" userId="2a25ab95-6ae1-42eb-9b9d-d3589bb91890" providerId="ADAL" clId="{28E77082-F5FC-4D52-920A-271ED38BAFC2}" dt="2021-07-07T14:03:31.236" v="190" actId="1076"/>
          <ac:spMkLst>
            <pc:docMk/>
            <pc:sldMk cId="2909263317" sldId="342"/>
            <ac:spMk id="2" creationId="{B5AA239F-A7B5-40AE-9402-96AED9AB8792}"/>
          </ac:spMkLst>
        </pc:spChg>
        <pc:spChg chg="add mod">
          <ac:chgData name="Rebecca GILLINGWATER" userId="2a25ab95-6ae1-42eb-9b9d-d3589bb91890" providerId="ADAL" clId="{28E77082-F5FC-4D52-920A-271ED38BAFC2}" dt="2021-07-07T14:03:37.898" v="193"/>
          <ac:spMkLst>
            <pc:docMk/>
            <pc:sldMk cId="2909263317" sldId="342"/>
            <ac:spMk id="3" creationId="{B6E3010E-584B-459E-A345-7E62D3819558}"/>
          </ac:spMkLst>
        </pc:spChg>
        <pc:spChg chg="mod">
          <ac:chgData name="Rebecca GILLINGWATER" userId="2a25ab95-6ae1-42eb-9b9d-d3589bb91890" providerId="ADAL" clId="{28E77082-F5FC-4D52-920A-271ED38BAFC2}" dt="2021-07-07T13:26:13.724" v="104" actId="20577"/>
          <ac:spMkLst>
            <pc:docMk/>
            <pc:sldMk cId="2909263317" sldId="342"/>
            <ac:spMk id="4" creationId="{613095C1-6F08-4CBE-B3DF-C5EA0BB9F4A0}"/>
          </ac:spMkLst>
        </pc:spChg>
        <pc:spChg chg="mod">
          <ac:chgData name="Rebecca GILLINGWATER" userId="2a25ab95-6ae1-42eb-9b9d-d3589bb91890" providerId="ADAL" clId="{28E77082-F5FC-4D52-920A-271ED38BAFC2}" dt="2021-07-07T13:26:16.829" v="105" actId="20577"/>
          <ac:spMkLst>
            <pc:docMk/>
            <pc:sldMk cId="2909263317" sldId="342"/>
            <ac:spMk id="5" creationId="{9EBEC4B4-AA28-4530-90FC-067EEDBC40C5}"/>
          </ac:spMkLst>
        </pc:spChg>
        <pc:spChg chg="mod">
          <ac:chgData name="Rebecca GILLINGWATER" userId="2a25ab95-6ae1-42eb-9b9d-d3589bb91890" providerId="ADAL" clId="{28E77082-F5FC-4D52-920A-271ED38BAFC2}" dt="2021-07-07T13:26:22.039" v="106" actId="20577"/>
          <ac:spMkLst>
            <pc:docMk/>
            <pc:sldMk cId="2909263317" sldId="342"/>
            <ac:spMk id="6" creationId="{6508C9E0-14B5-406D-8C7A-ACD096851CC2}"/>
          </ac:spMkLst>
        </pc:spChg>
        <pc:spChg chg="add mod">
          <ac:chgData name="Rebecca GILLINGWATER" userId="2a25ab95-6ae1-42eb-9b9d-d3589bb91890" providerId="ADAL" clId="{28E77082-F5FC-4D52-920A-271ED38BAFC2}" dt="2021-07-07T14:03:47.908" v="196" actId="14100"/>
          <ac:spMkLst>
            <pc:docMk/>
            <pc:sldMk cId="2909263317" sldId="342"/>
            <ac:spMk id="7" creationId="{CE365395-216F-4BE6-9DB9-69CF8541D1CB}"/>
          </ac:spMkLst>
        </pc:spChg>
      </pc:sldChg>
      <pc:sldChg chg="modSp add ord">
        <pc:chgData name="Rebecca GILLINGWATER" userId="2a25ab95-6ae1-42eb-9b9d-d3589bb91890" providerId="ADAL" clId="{28E77082-F5FC-4D52-920A-271ED38BAFC2}" dt="2021-07-07T14:01:32.885" v="129" actId="20577"/>
        <pc:sldMkLst>
          <pc:docMk/>
          <pc:sldMk cId="2299825541" sldId="347"/>
        </pc:sldMkLst>
        <pc:spChg chg="mod">
          <ac:chgData name="Rebecca GILLINGWATER" userId="2a25ab95-6ae1-42eb-9b9d-d3589bb91890" providerId="ADAL" clId="{28E77082-F5FC-4D52-920A-271ED38BAFC2}" dt="2021-07-07T14:01:32.885" v="129" actId="20577"/>
          <ac:spMkLst>
            <pc:docMk/>
            <pc:sldMk cId="2299825541" sldId="347"/>
            <ac:spMk id="3" creationId="{00000000-0000-0000-0000-000000000000}"/>
          </ac:spMkLst>
        </pc:spChg>
      </pc:sldChg>
    </pc:docChg>
  </pc:docChgLst>
  <pc:docChgLst>
    <pc:chgData name="Rebecca GILLINGWATER" userId="2a25ab95-6ae1-42eb-9b9d-d3589bb91890" providerId="ADAL" clId="{EFEFD6D5-F1B1-4289-AE6B-9881BF5CDFBB}"/>
    <pc:docChg chg="custSel addSld modSld">
      <pc:chgData name="Rebecca GILLINGWATER" userId="2a25ab95-6ae1-42eb-9b9d-d3589bb91890" providerId="ADAL" clId="{EFEFD6D5-F1B1-4289-AE6B-9881BF5CDFBB}" dt="2021-07-14T11:47:51.588" v="1213" actId="20577"/>
      <pc:docMkLst>
        <pc:docMk/>
      </pc:docMkLst>
      <pc:sldChg chg="add">
        <pc:chgData name="Rebecca GILLINGWATER" userId="2a25ab95-6ae1-42eb-9b9d-d3589bb91890" providerId="ADAL" clId="{EFEFD6D5-F1B1-4289-AE6B-9881BF5CDFBB}" dt="2021-07-14T11:42:40.877" v="583"/>
        <pc:sldMkLst>
          <pc:docMk/>
          <pc:sldMk cId="1282006281" sldId="257"/>
        </pc:sldMkLst>
      </pc:sldChg>
      <pc:sldChg chg="modSp add">
        <pc:chgData name="Rebecca GILLINGWATER" userId="2a25ab95-6ae1-42eb-9b9d-d3589bb91890" providerId="ADAL" clId="{EFEFD6D5-F1B1-4289-AE6B-9881BF5CDFBB}" dt="2021-07-14T11:25:36.837" v="394" actId="115"/>
        <pc:sldMkLst>
          <pc:docMk/>
          <pc:sldMk cId="3678608996" sldId="261"/>
        </pc:sldMkLst>
        <pc:spChg chg="mod">
          <ac:chgData name="Rebecca GILLINGWATER" userId="2a25ab95-6ae1-42eb-9b9d-d3589bb91890" providerId="ADAL" clId="{EFEFD6D5-F1B1-4289-AE6B-9881BF5CDFBB}" dt="2021-07-14T11:25:36.837" v="394" actId="115"/>
          <ac:spMkLst>
            <pc:docMk/>
            <pc:sldMk cId="3678608996" sldId="261"/>
            <ac:spMk id="11" creationId="{28BFB3F3-9F46-4366-8069-3E304CF87D8A}"/>
          </ac:spMkLst>
        </pc:spChg>
      </pc:sldChg>
      <pc:sldChg chg="add">
        <pc:chgData name="Rebecca GILLINGWATER" userId="2a25ab95-6ae1-42eb-9b9d-d3589bb91890" providerId="ADAL" clId="{EFEFD6D5-F1B1-4289-AE6B-9881BF5CDFBB}" dt="2021-07-14T11:42:40.877" v="583"/>
        <pc:sldMkLst>
          <pc:docMk/>
          <pc:sldMk cId="1080470776" sldId="263"/>
        </pc:sldMkLst>
      </pc:sldChg>
      <pc:sldChg chg="modSp add">
        <pc:chgData name="Rebecca GILLINGWATER" userId="2a25ab95-6ae1-42eb-9b9d-d3589bb91890" providerId="ADAL" clId="{EFEFD6D5-F1B1-4289-AE6B-9881BF5CDFBB}" dt="2021-07-14T11:44:46.148" v="842" actId="20577"/>
        <pc:sldMkLst>
          <pc:docMk/>
          <pc:sldMk cId="1517317595" sldId="322"/>
        </pc:sldMkLst>
        <pc:spChg chg="mod">
          <ac:chgData name="Rebecca GILLINGWATER" userId="2a25ab95-6ae1-42eb-9b9d-d3589bb91890" providerId="ADAL" clId="{EFEFD6D5-F1B1-4289-AE6B-9881BF5CDFBB}" dt="2021-07-14T11:44:46.148" v="842" actId="20577"/>
          <ac:spMkLst>
            <pc:docMk/>
            <pc:sldMk cId="1517317595" sldId="322"/>
            <ac:spMk id="4" creationId="{EB654DA2-698E-4B50-A0F2-E44BB855437E}"/>
          </ac:spMkLst>
        </pc:spChg>
      </pc:sldChg>
      <pc:sldChg chg="modSp">
        <pc:chgData name="Rebecca GILLINGWATER" userId="2a25ab95-6ae1-42eb-9b9d-d3589bb91890" providerId="ADAL" clId="{EFEFD6D5-F1B1-4289-AE6B-9881BF5CDFBB}" dt="2021-07-14T11:47:51.588" v="1213" actId="20577"/>
        <pc:sldMkLst>
          <pc:docMk/>
          <pc:sldMk cId="833681754" sldId="326"/>
        </pc:sldMkLst>
        <pc:graphicFrameChg chg="mod modGraphic">
          <ac:chgData name="Rebecca GILLINGWATER" userId="2a25ab95-6ae1-42eb-9b9d-d3589bb91890" providerId="ADAL" clId="{EFEFD6D5-F1B1-4289-AE6B-9881BF5CDFBB}" dt="2021-07-14T11:47:51.588" v="1213" actId="20577"/>
          <ac:graphicFrameMkLst>
            <pc:docMk/>
            <pc:sldMk cId="833681754" sldId="326"/>
            <ac:graphicFrameMk id="4" creationId="{9537D757-1699-4F1D-8E22-B360BB012D54}"/>
          </ac:graphicFrameMkLst>
        </pc:graphicFrameChg>
      </pc:sldChg>
      <pc:sldChg chg="modSp">
        <pc:chgData name="Rebecca GILLINGWATER" userId="2a25ab95-6ae1-42eb-9b9d-d3589bb91890" providerId="ADAL" clId="{EFEFD6D5-F1B1-4289-AE6B-9881BF5CDFBB}" dt="2021-07-14T11:18:07.106" v="16" actId="20577"/>
        <pc:sldMkLst>
          <pc:docMk/>
          <pc:sldMk cId="3046576416" sldId="341"/>
        </pc:sldMkLst>
        <pc:spChg chg="mod">
          <ac:chgData name="Rebecca GILLINGWATER" userId="2a25ab95-6ae1-42eb-9b9d-d3589bb91890" providerId="ADAL" clId="{EFEFD6D5-F1B1-4289-AE6B-9881BF5CDFBB}" dt="2021-07-14T11:18:07.106" v="16" actId="20577"/>
          <ac:spMkLst>
            <pc:docMk/>
            <pc:sldMk cId="3046576416" sldId="341"/>
            <ac:spMk id="4" creationId="{656DD33D-C15E-4D90-AEC0-BFC930DFF982}"/>
          </ac:spMkLst>
        </pc:spChg>
      </pc:sldChg>
      <pc:sldChg chg="modSp">
        <pc:chgData name="Rebecca GILLINGWATER" userId="2a25ab95-6ae1-42eb-9b9d-d3589bb91890" providerId="ADAL" clId="{EFEFD6D5-F1B1-4289-AE6B-9881BF5CDFBB}" dt="2021-07-14T10:24:45.467" v="6" actId="20577"/>
        <pc:sldMkLst>
          <pc:docMk/>
          <pc:sldMk cId="2909263317" sldId="342"/>
        </pc:sldMkLst>
        <pc:spChg chg="mod">
          <ac:chgData name="Rebecca GILLINGWATER" userId="2a25ab95-6ae1-42eb-9b9d-d3589bb91890" providerId="ADAL" clId="{EFEFD6D5-F1B1-4289-AE6B-9881BF5CDFBB}" dt="2021-07-14T10:24:42.952" v="5" actId="20577"/>
          <ac:spMkLst>
            <pc:docMk/>
            <pc:sldMk cId="2909263317" sldId="342"/>
            <ac:spMk id="2" creationId="{B5AA239F-A7B5-40AE-9402-96AED9AB8792}"/>
          </ac:spMkLst>
        </pc:spChg>
        <pc:spChg chg="mod">
          <ac:chgData name="Rebecca GILLINGWATER" userId="2a25ab95-6ae1-42eb-9b9d-d3589bb91890" providerId="ADAL" clId="{EFEFD6D5-F1B1-4289-AE6B-9881BF5CDFBB}" dt="2021-07-14T10:24:45.467" v="6" actId="20577"/>
          <ac:spMkLst>
            <pc:docMk/>
            <pc:sldMk cId="2909263317" sldId="342"/>
            <ac:spMk id="3" creationId="{B6E3010E-584B-459E-A345-7E62D3819558}"/>
          </ac:spMkLst>
        </pc:spChg>
        <pc:spChg chg="mod">
          <ac:chgData name="Rebecca GILLINGWATER" userId="2a25ab95-6ae1-42eb-9b9d-d3589bb91890" providerId="ADAL" clId="{EFEFD6D5-F1B1-4289-AE6B-9881BF5CDFBB}" dt="2021-07-14T10:24:39.849" v="4" actId="20577"/>
          <ac:spMkLst>
            <pc:docMk/>
            <pc:sldMk cId="2909263317" sldId="342"/>
            <ac:spMk id="7" creationId="{CE365395-216F-4BE6-9DB9-69CF8541D1CB}"/>
          </ac:spMkLst>
        </pc:spChg>
      </pc:sldChg>
      <pc:sldChg chg="add">
        <pc:chgData name="Rebecca GILLINGWATER" userId="2a25ab95-6ae1-42eb-9b9d-d3589bb91890" providerId="ADAL" clId="{EFEFD6D5-F1B1-4289-AE6B-9881BF5CDFBB}" dt="2021-07-14T11:17:53.466" v="7"/>
        <pc:sldMkLst>
          <pc:docMk/>
          <pc:sldMk cId="170271932" sldId="344"/>
        </pc:sldMkLst>
      </pc:sldChg>
      <pc:sldChg chg="add">
        <pc:chgData name="Rebecca GILLINGWATER" userId="2a25ab95-6ae1-42eb-9b9d-d3589bb91890" providerId="ADAL" clId="{EFEFD6D5-F1B1-4289-AE6B-9881BF5CDFBB}" dt="2021-07-14T11:32:53.780" v="395"/>
        <pc:sldMkLst>
          <pc:docMk/>
          <pc:sldMk cId="2017449203" sldId="355"/>
        </pc:sldMkLst>
      </pc:sldChg>
      <pc:sldChg chg="add">
        <pc:chgData name="Rebecca GILLINGWATER" userId="2a25ab95-6ae1-42eb-9b9d-d3589bb91890" providerId="ADAL" clId="{EFEFD6D5-F1B1-4289-AE6B-9881BF5CDFBB}" dt="2021-07-14T11:39:28.261" v="528"/>
        <pc:sldMkLst>
          <pc:docMk/>
          <pc:sldMk cId="1420811594" sldId="371"/>
        </pc:sldMkLst>
      </pc:sldChg>
      <pc:sldChg chg="add">
        <pc:chgData name="Rebecca GILLINGWATER" userId="2a25ab95-6ae1-42eb-9b9d-d3589bb91890" providerId="ADAL" clId="{EFEFD6D5-F1B1-4289-AE6B-9881BF5CDFBB}" dt="2021-07-14T11:42:40.877" v="583"/>
        <pc:sldMkLst>
          <pc:docMk/>
          <pc:sldMk cId="2895009910" sldId="392"/>
        </pc:sldMkLst>
      </pc:sldChg>
      <pc:sldChg chg="modSp add">
        <pc:chgData name="Rebecca GILLINGWATER" userId="2a25ab95-6ae1-42eb-9b9d-d3589bb91890" providerId="ADAL" clId="{EFEFD6D5-F1B1-4289-AE6B-9881BF5CDFBB}" dt="2021-07-14T11:44:21.005" v="813" actId="20577"/>
        <pc:sldMkLst>
          <pc:docMk/>
          <pc:sldMk cId="1674577255" sldId="393"/>
        </pc:sldMkLst>
        <pc:spChg chg="mod">
          <ac:chgData name="Rebecca GILLINGWATER" userId="2a25ab95-6ae1-42eb-9b9d-d3589bb91890" providerId="ADAL" clId="{EFEFD6D5-F1B1-4289-AE6B-9881BF5CDFBB}" dt="2021-07-14T11:44:21.005" v="813" actId="20577"/>
          <ac:spMkLst>
            <pc:docMk/>
            <pc:sldMk cId="1674577255" sldId="393"/>
            <ac:spMk id="4" creationId="{EB654DA2-698E-4B50-A0F2-E44BB855437E}"/>
          </ac:spMkLst>
        </pc:spChg>
      </pc:sldChg>
      <pc:sldChg chg="modSp add">
        <pc:chgData name="Rebecca GILLINGWATER" userId="2a25ab95-6ae1-42eb-9b9d-d3589bb91890" providerId="ADAL" clId="{EFEFD6D5-F1B1-4289-AE6B-9881BF5CDFBB}" dt="2021-07-14T11:45:20.377" v="968" actId="20577"/>
        <pc:sldMkLst>
          <pc:docMk/>
          <pc:sldMk cId="2437150178" sldId="394"/>
        </pc:sldMkLst>
        <pc:spChg chg="mod">
          <ac:chgData name="Rebecca GILLINGWATER" userId="2a25ab95-6ae1-42eb-9b9d-d3589bb91890" providerId="ADAL" clId="{EFEFD6D5-F1B1-4289-AE6B-9881BF5CDFBB}" dt="2021-07-14T11:45:20.377" v="968" actId="20577"/>
          <ac:spMkLst>
            <pc:docMk/>
            <pc:sldMk cId="2437150178" sldId="394"/>
            <ac:spMk id="4" creationId="{EB654DA2-698E-4B50-A0F2-E44BB855437E}"/>
          </ac:spMkLst>
        </pc:spChg>
      </pc:sldChg>
      <pc:sldChg chg="modSp add">
        <pc:chgData name="Rebecca GILLINGWATER" userId="2a25ab95-6ae1-42eb-9b9d-d3589bb91890" providerId="ADAL" clId="{EFEFD6D5-F1B1-4289-AE6B-9881BF5CDFBB}" dt="2021-07-14T11:46:09.479" v="1080" actId="313"/>
        <pc:sldMkLst>
          <pc:docMk/>
          <pc:sldMk cId="1700129533" sldId="395"/>
        </pc:sldMkLst>
        <pc:spChg chg="mod">
          <ac:chgData name="Rebecca GILLINGWATER" userId="2a25ab95-6ae1-42eb-9b9d-d3589bb91890" providerId="ADAL" clId="{EFEFD6D5-F1B1-4289-AE6B-9881BF5CDFBB}" dt="2021-07-14T11:46:09.479" v="1080" actId="313"/>
          <ac:spMkLst>
            <pc:docMk/>
            <pc:sldMk cId="1700129533" sldId="395"/>
            <ac:spMk id="4" creationId="{EB654DA2-698E-4B50-A0F2-E44BB855437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268C5-FE23-4F98-8C13-EA14EBE865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31F9DB-E95A-4943-909B-0D6F4462C1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A0B806-5238-4945-AC92-4BF95BEB5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04F57-213C-4920-A763-3E30ACB76972}" type="datetimeFigureOut">
              <a:rPr lang="en-GB" smtClean="0"/>
              <a:t>05/09/2022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12309B-B8E6-4B4C-A8F5-AEF90B533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F476EE-F803-492A-9C5F-A9216A283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D915D-D8CF-4035-ACC6-718533B3E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545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9492D-A310-4656-A32C-AAFAB0845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9AF5F8-9C10-4B1B-886F-68CFEB1F5E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783205-8618-4B57-A915-01AB0C985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04F57-213C-4920-A763-3E30ACB76972}" type="datetimeFigureOut">
              <a:rPr lang="en-GB" smtClean="0"/>
              <a:t>05/09/2022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063671-A140-4572-A995-A8472E553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89B4C1-AE3C-4777-BDA5-7943B758A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D915D-D8CF-4035-ACC6-718533B3E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114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9AEDC-3774-4ABE-928E-DB7C4732B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C954B3-A52A-45A0-9BC9-EC67CF009E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69CD4F-3AC0-40B5-8D31-CD0AAF2A4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04F57-213C-4920-A763-3E30ACB76972}" type="datetimeFigureOut">
              <a:rPr lang="en-GB" smtClean="0"/>
              <a:t>05/09/2022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6E83E2-3C6A-447C-A853-3001439DF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8E609F-23BD-4294-B571-ABC07E8EC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D915D-D8CF-4035-ACC6-718533B3E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8827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D4C6C-F52D-4CE2-AD5B-62F61A7D0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31E7E-B6F6-4E1F-9030-16D1B7A094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9568AC-CBAB-404E-A57F-98637FD47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71422B-DF7E-4E93-A4F0-0D0E74956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04F57-213C-4920-A763-3E30ACB76972}" type="datetimeFigureOut">
              <a:rPr lang="en-GB" smtClean="0"/>
              <a:t>05/09/2022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F6B674-CF08-4B4C-AB5B-1A26FDBAE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8A46F-7CE6-4EED-9850-F7815BD59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D915D-D8CF-4035-ACC6-718533B3E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392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F02B7-4D35-44F8-86FD-45BD7C404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54AFFE-65B2-4842-A578-46E39E4492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0C4528-7F70-4BC8-9822-BB38EBB4FF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970A40-9529-4485-8369-04CCE88680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606C8E-A8E7-44C2-925D-37A130CE81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05658B-C0E6-4708-B527-4A82AA811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04F57-213C-4920-A763-3E30ACB76972}" type="datetimeFigureOut">
              <a:rPr lang="en-GB" smtClean="0"/>
              <a:t>05/09/2022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42B953-9AB0-4F7B-B539-DD792389B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34A4F7-7F40-49D9-92A4-56F0ED158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D915D-D8CF-4035-ACC6-718533B3E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3873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C8924-B755-4440-ABCA-E32F83A0F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04AFCD-3298-496B-B601-37085D6AB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04F57-213C-4920-A763-3E30ACB76972}" type="datetimeFigureOut">
              <a:rPr lang="en-GB" smtClean="0"/>
              <a:t>05/09/2022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4343E9-989F-4BF1-B933-5421026D5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2E5305-16A3-4555-8753-077ACDDBB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D915D-D8CF-4035-ACC6-718533B3E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8339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A722D2-BBC3-409E-AFD8-45FFB268C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04F57-213C-4920-A763-3E30ACB76972}" type="datetimeFigureOut">
              <a:rPr lang="en-GB" smtClean="0"/>
              <a:t>05/09/2022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2B1EBB-FC05-4B7D-AB8F-464CB855F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FBAD8B-69DC-45DD-9D11-1F2F492C2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D915D-D8CF-4035-ACC6-718533B3E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773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AE8F4-808A-4537-8990-B4955A864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9B3B84-21B5-4337-AEC4-7EFF3BA71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6B0ECC-DCD2-4BBF-9EE2-CC89F8277E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0A6482-8047-4BB6-920F-D1A04D848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04F57-213C-4920-A763-3E30ACB76972}" type="datetimeFigureOut">
              <a:rPr lang="en-GB" smtClean="0"/>
              <a:t>05/09/2022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B17C6B-5AA0-46FB-BD14-F34912769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4EFD19-0E6F-4173-B149-8C0454B13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D915D-D8CF-4035-ACC6-718533B3E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2089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5FF7B-8550-405C-94A2-D129FD543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0BD609-26CC-4C20-839D-C6042008CC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252B7-8307-42F6-A820-298B406104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CDCA2B-6749-4ADE-9A40-BEFD1F095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04F57-213C-4920-A763-3E30ACB76972}" type="datetimeFigureOut">
              <a:rPr lang="en-GB" smtClean="0"/>
              <a:t>05/09/2022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B0AA82-4AD7-41DA-B952-D31B69C94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38E6CD-6B0F-4724-9C85-178FC456C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D915D-D8CF-4035-ACC6-718533B3E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9713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B2559-B4BD-4CCB-9235-450F71D29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A23D24-344E-49C1-B2AA-25276CFF80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3E347D-2568-4F9F-A294-CA90C2841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04F57-213C-4920-A763-3E30ACB76972}" type="datetimeFigureOut">
              <a:rPr lang="en-GB" smtClean="0"/>
              <a:t>05/09/2022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386C28-EB1A-481F-9E5D-049D3954B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1EC88B-4D3B-4B91-9394-99A54880A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D915D-D8CF-4035-ACC6-718533B3E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790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C5DE9E-49E7-43A2-87A6-AF38AAFB28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7F1E3A-AB05-4F75-98D8-EB649EBD39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E35967-B9CE-4D6C-86B5-F54EFCEF8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04F57-213C-4920-A763-3E30ACB76972}" type="datetimeFigureOut">
              <a:rPr lang="en-GB" smtClean="0"/>
              <a:t>05/09/2022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6F657-928A-4BA9-B862-568E8E0C2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342F3-F1FA-4A6A-AE76-A80A05916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D915D-D8CF-4035-ACC6-718533B3E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720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AC21A4-AF96-45C2-98CA-E94FA502B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39B84B-38B4-4599-9CD9-36A2EC69EC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83EE33-B758-4A1C-B284-984472FD1A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D04F57-213C-4920-A763-3E30ACB76972}" type="datetimeFigureOut">
              <a:rPr lang="en-GB" smtClean="0"/>
              <a:t>05/09/2022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A905FB-FD5C-4851-9D5F-30E1F7E0A7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221839-E122-4478-8103-116C7C76E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D915D-D8CF-4035-ACC6-718533B3E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9773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British_Columbia" TargetMode="External"/><Relationship Id="rId13" Type="http://schemas.openxmlformats.org/officeDocument/2006/relationships/image" Target="../media/image20.jpg"/><Relationship Id="rId3" Type="http://schemas.openxmlformats.org/officeDocument/2006/relationships/image" Target="../media/image13.png"/><Relationship Id="rId7" Type="http://schemas.openxmlformats.org/officeDocument/2006/relationships/hyperlink" Target="https://en.wikipedia.org/wiki/Vancouver" TargetMode="External"/><Relationship Id="rId12" Type="http://schemas.openxmlformats.org/officeDocument/2006/relationships/image" Target="../media/image19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18.jpg"/><Relationship Id="rId5" Type="http://schemas.openxmlformats.org/officeDocument/2006/relationships/image" Target="../media/image15.png"/><Relationship Id="rId10" Type="http://schemas.openxmlformats.org/officeDocument/2006/relationships/image" Target="../media/image17.jpg"/><Relationship Id="rId4" Type="http://schemas.openxmlformats.org/officeDocument/2006/relationships/image" Target="../media/image14.png"/><Relationship Id="rId9" Type="http://schemas.openxmlformats.org/officeDocument/2006/relationships/hyperlink" Target="https://en.wikipedia.org/wiki/Lisa_Milroy#cite_note-royacad-1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BCF57DE-6795-4ECB-8907-963CA7A40D55}"/>
              </a:ext>
            </a:extLst>
          </p:cNvPr>
          <p:cNvSpPr txBox="1"/>
          <p:nvPr/>
        </p:nvSpPr>
        <p:spPr>
          <a:xfrm>
            <a:off x="108838" y="738249"/>
            <a:ext cx="5317975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u="sng" dirty="0"/>
              <a:t>Yr7 Cycle 1</a:t>
            </a:r>
          </a:p>
          <a:p>
            <a:pPr algn="ctr"/>
            <a:r>
              <a:rPr lang="en-GB" sz="4800" b="1" u="sng" dirty="0"/>
              <a:t>Mark Making</a:t>
            </a:r>
          </a:p>
          <a:p>
            <a:pPr algn="ctr"/>
            <a:r>
              <a:rPr lang="en-GB" sz="4800" b="1" u="sng" dirty="0"/>
              <a:t>Still life </a:t>
            </a:r>
            <a:r>
              <a:rPr lang="en-GB" sz="4800" b="1" dirty="0"/>
              <a:t> </a:t>
            </a:r>
          </a:p>
          <a:p>
            <a:pPr algn="ctr"/>
            <a:r>
              <a:rPr lang="en-GB" sz="3200" b="1" dirty="0"/>
              <a:t>Homework and Knowledge Organiser</a:t>
            </a:r>
          </a:p>
          <a:p>
            <a:pPr algn="ctr"/>
            <a:r>
              <a:rPr lang="en-GB" sz="3200" b="1" dirty="0"/>
              <a:t>Booklet.</a:t>
            </a:r>
          </a:p>
          <a:p>
            <a:pPr algn="ctr"/>
            <a:r>
              <a:rPr lang="en-GB" sz="3200" dirty="0"/>
              <a:t>Refer to </a:t>
            </a:r>
            <a:r>
              <a:rPr lang="en-GB" sz="3200" dirty="0" err="1"/>
              <a:t>epraise</a:t>
            </a:r>
            <a:r>
              <a:rPr lang="en-GB" sz="3200" dirty="0"/>
              <a:t> for homework deadline.</a:t>
            </a:r>
          </a:p>
          <a:p>
            <a:pPr algn="ctr"/>
            <a:r>
              <a:rPr lang="en-GB" sz="3200" dirty="0"/>
              <a:t>Complete tasks in booklet and hand in on deadline date.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D0F0AA-414F-4C30-8BBC-3E663076C841}"/>
              </a:ext>
            </a:extLst>
          </p:cNvPr>
          <p:cNvSpPr txBox="1"/>
          <p:nvPr/>
        </p:nvSpPr>
        <p:spPr>
          <a:xfrm>
            <a:off x="320842" y="75290"/>
            <a:ext cx="8193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Name ___________________________________           Class____________________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0DADC5-13DE-4C89-987A-025022AA17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5813" y="549671"/>
            <a:ext cx="2791864" cy="40598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1795DDE-976A-47BE-B9B8-B7A10A4D3F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4342" y="549671"/>
            <a:ext cx="1631471" cy="3267827"/>
          </a:xfrm>
          <a:prstGeom prst="rect">
            <a:avLst/>
          </a:prstGeom>
        </p:spPr>
      </p:pic>
      <p:pic>
        <p:nvPicPr>
          <p:cNvPr id="1026" name="Picture 2" descr="Blog | HPRG">
            <a:extLst>
              <a:ext uri="{FF2B5EF4-FFF2-40B4-BE49-F238E27FC236}">
                <a16:creationId xmlns:a16="http://schemas.microsoft.com/office/drawing/2014/main" id="{22A45708-5B50-4B0B-B3E2-903FF345A9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7677" y="524384"/>
            <a:ext cx="2460656" cy="3690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10 Lisa Milroy ideas | lisa milroy, milroy, still life artists">
            <a:extLst>
              <a:ext uri="{FF2B5EF4-FFF2-40B4-BE49-F238E27FC236}">
                <a16:creationId xmlns:a16="http://schemas.microsoft.com/office/drawing/2014/main" id="{A02DE9D2-5370-4544-BAF4-F2A606C76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1242" y="4221145"/>
            <a:ext cx="3297091" cy="2631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Free interpretation of a still life – Arte a Scuola">
            <a:extLst>
              <a:ext uri="{FF2B5EF4-FFF2-40B4-BE49-F238E27FC236}">
                <a16:creationId xmlns:a16="http://schemas.microsoft.com/office/drawing/2014/main" id="{79B4E426-B608-4A92-AA7F-D47E3E5790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6813" y="4215369"/>
            <a:ext cx="3464429" cy="2300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0484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FFC000"/>
                </a:solidFill>
                <a:latin typeface="Copperplate Gothic Bold" panose="020E0705020206020404" pitchFamily="34" charset="0"/>
              </a:rPr>
              <a:t>GOLDEN WORDS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830" y="1290089"/>
            <a:ext cx="12019170" cy="5567911"/>
          </a:xfrm>
        </p:spPr>
        <p:txBody>
          <a:bodyPr>
            <a:noAutofit/>
          </a:bodyPr>
          <a:lstStyle/>
          <a:p>
            <a:r>
              <a:rPr lang="en-GB" sz="1800" b="1" dirty="0"/>
              <a:t>Line </a:t>
            </a:r>
            <a:r>
              <a:rPr lang="en-GB" sz="1800" dirty="0"/>
              <a:t>- is a mark made on a surface that joins different points. </a:t>
            </a:r>
            <a:r>
              <a:rPr lang="en-GB" sz="1800" b="1" dirty="0"/>
              <a:t>Lines</a:t>
            </a:r>
            <a:r>
              <a:rPr lang="en-GB" sz="1800" dirty="0"/>
              <a:t> can vary in length, width, direction and shape.</a:t>
            </a:r>
          </a:p>
          <a:p>
            <a:r>
              <a:rPr lang="en-GB" sz="1800" b="1" dirty="0"/>
              <a:t>Tone-</a:t>
            </a:r>
            <a:r>
              <a:rPr lang="en-GB" sz="1800" dirty="0"/>
              <a:t>Is the lightness or darkness of a shape or form. Minimum 5 </a:t>
            </a:r>
            <a:r>
              <a:rPr lang="en-GB" sz="1800" b="1" dirty="0"/>
              <a:t>tones</a:t>
            </a:r>
            <a:r>
              <a:rPr lang="en-GB" sz="1800" dirty="0"/>
              <a:t> dark to white. </a:t>
            </a:r>
            <a:r>
              <a:rPr lang="en-GB" sz="1800" b="1" dirty="0"/>
              <a:t>Tone</a:t>
            </a:r>
            <a:r>
              <a:rPr lang="en-GB" sz="1800" dirty="0"/>
              <a:t> helps create form.</a:t>
            </a:r>
            <a:r>
              <a:rPr lang="en-GB" sz="1800" b="1" dirty="0"/>
              <a:t>       </a:t>
            </a:r>
          </a:p>
          <a:p>
            <a:r>
              <a:rPr lang="en-GB" sz="1800" b="1" dirty="0"/>
              <a:t>Shape </a:t>
            </a:r>
            <a:r>
              <a:rPr lang="en-GB" sz="1800" dirty="0"/>
              <a:t>- is a flat area surrounded by edges or an outline</a:t>
            </a:r>
            <a:endParaRPr lang="en-GB" sz="1800" b="1" dirty="0"/>
          </a:p>
          <a:p>
            <a:r>
              <a:rPr lang="en-GB" sz="1800" b="1" dirty="0"/>
              <a:t>Texture-</a:t>
            </a:r>
            <a:r>
              <a:rPr lang="en-GB" sz="1800" dirty="0"/>
              <a:t>refers to the surface quality of an object. ... Some things feel just as they look.</a:t>
            </a:r>
            <a:endParaRPr lang="en-GB" sz="1800" b="1" dirty="0"/>
          </a:p>
          <a:p>
            <a:r>
              <a:rPr lang="en-GB" sz="1800" b="1" dirty="0"/>
              <a:t>Mark making-</a:t>
            </a:r>
            <a:r>
              <a:rPr lang="en-GB" sz="1800" dirty="0"/>
              <a:t> describes the different lines, dots, </a:t>
            </a:r>
            <a:r>
              <a:rPr lang="en-GB" sz="1800" b="1" dirty="0"/>
              <a:t>marks</a:t>
            </a:r>
            <a:r>
              <a:rPr lang="en-GB" sz="1800" dirty="0"/>
              <a:t>, patterns, and textures we create in an art.</a:t>
            </a:r>
            <a:endParaRPr lang="en-GB" sz="1800" b="1" dirty="0"/>
          </a:p>
          <a:p>
            <a:r>
              <a:rPr lang="en-GB" sz="1800" b="1" dirty="0"/>
              <a:t>Proportion-</a:t>
            </a:r>
            <a:r>
              <a:rPr lang="en-GB" sz="1800" dirty="0"/>
              <a:t> is the accuracy and the sizes of one object to another.</a:t>
            </a:r>
            <a:endParaRPr lang="en-GB" sz="1800" b="1" dirty="0"/>
          </a:p>
          <a:p>
            <a:r>
              <a:rPr lang="en-GB" sz="1800" b="1" dirty="0"/>
              <a:t>Detail- </a:t>
            </a:r>
            <a:r>
              <a:rPr lang="en-GB" sz="1800" dirty="0"/>
              <a:t>is what you see and then record in an accurate , clear and precise way.</a:t>
            </a:r>
            <a:endParaRPr lang="en-GB" sz="1800" b="1" dirty="0"/>
          </a:p>
          <a:p>
            <a:r>
              <a:rPr lang="en-GB" sz="1800" b="1" dirty="0"/>
              <a:t>Colour blending-</a:t>
            </a:r>
            <a:r>
              <a:rPr lang="en-GB" sz="1800" dirty="0"/>
              <a:t>Two or more </a:t>
            </a:r>
            <a:r>
              <a:rPr lang="en-GB" sz="1800" b="1" dirty="0"/>
              <a:t>colours</a:t>
            </a:r>
            <a:r>
              <a:rPr lang="en-GB" sz="1800" dirty="0"/>
              <a:t> are mixed/ worked together or on top of each other.</a:t>
            </a:r>
            <a:endParaRPr lang="en-GB" sz="1800" b="1" dirty="0"/>
          </a:p>
          <a:p>
            <a:r>
              <a:rPr lang="en-GB" sz="1800" b="1" dirty="0"/>
              <a:t>Mood -</a:t>
            </a:r>
            <a:r>
              <a:rPr lang="en-GB" sz="1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is </a:t>
            </a:r>
            <a:r>
              <a:rPr lang="en-GB" sz="18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the atmosphere in a painting, or the feeling expressed</a:t>
            </a:r>
            <a:r>
              <a:rPr lang="en-GB" sz="1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. Is the art tranquil, or is it dark and disturbing?</a:t>
            </a:r>
            <a:endParaRPr lang="en-GB" sz="1800" b="1" dirty="0"/>
          </a:p>
          <a:p>
            <a:r>
              <a:rPr lang="en-GB" sz="1800" b="1" dirty="0"/>
              <a:t>Photo montage- </a:t>
            </a:r>
            <a:r>
              <a:rPr lang="en-GB" sz="1800" dirty="0"/>
              <a:t>is the process by cutting, gluing, rearranging and overlapping two or more photographs into a new image</a:t>
            </a:r>
          </a:p>
          <a:p>
            <a:r>
              <a:rPr lang="en-GB" sz="1800" b="1" dirty="0"/>
              <a:t>Mono Print - </a:t>
            </a:r>
            <a:r>
              <a:rPr lang="en-GB" sz="1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GB" sz="1800" b="0" i="0" dirty="0">
                <a:solidFill>
                  <a:srgbClr val="202124"/>
                </a:solidFill>
                <a:effectLst/>
              </a:rPr>
              <a:t>is </a:t>
            </a:r>
            <a:r>
              <a:rPr lang="en-GB" sz="1800" b="1" i="0" dirty="0">
                <a:solidFill>
                  <a:srgbClr val="202124"/>
                </a:solidFill>
                <a:effectLst/>
              </a:rPr>
              <a:t>a form of printmaking where the image can only be made once</a:t>
            </a:r>
            <a:r>
              <a:rPr lang="en-GB" sz="1800" b="0" i="0" dirty="0">
                <a:solidFill>
                  <a:srgbClr val="202124"/>
                </a:solidFill>
                <a:effectLst/>
              </a:rPr>
              <a:t>, unlike most printmaking which allows for multiple originals. </a:t>
            </a:r>
          </a:p>
          <a:p>
            <a:r>
              <a:rPr lang="en-GB" sz="1800" b="1" dirty="0">
                <a:solidFill>
                  <a:srgbClr val="202124"/>
                </a:solidFill>
              </a:rPr>
              <a:t>Expressionism</a:t>
            </a:r>
            <a:r>
              <a:rPr lang="en-GB" sz="1800" dirty="0">
                <a:solidFill>
                  <a:srgbClr val="202124"/>
                </a:solidFill>
              </a:rPr>
              <a:t> -</a:t>
            </a:r>
            <a:r>
              <a:rPr lang="en-GB" sz="1800" b="0" i="0" dirty="0">
                <a:solidFill>
                  <a:srgbClr val="202124"/>
                </a:solidFill>
                <a:effectLst/>
              </a:rPr>
              <a:t> refers to </a:t>
            </a:r>
            <a:r>
              <a:rPr lang="en-GB" sz="1800" b="1" i="0" dirty="0">
                <a:solidFill>
                  <a:srgbClr val="202124"/>
                </a:solidFill>
                <a:effectLst/>
              </a:rPr>
              <a:t>art in which the image of reality is distorted in order to make it expressive of the artist's inner feelings or ideas</a:t>
            </a:r>
            <a:r>
              <a:rPr lang="en-GB" sz="1800" b="0" i="0" dirty="0">
                <a:solidFill>
                  <a:srgbClr val="202124"/>
                </a:solidFill>
                <a:effectLst/>
              </a:rPr>
              <a:t>. </a:t>
            </a:r>
            <a:endParaRPr lang="en-GB" sz="1800" b="1" dirty="0"/>
          </a:p>
          <a:p>
            <a:pPr marL="0" indent="0">
              <a:buNone/>
            </a:pPr>
            <a:endParaRPr lang="en-GB" sz="18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643" y="230188"/>
            <a:ext cx="2832714" cy="352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646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56DD33D-C15E-4D90-AEC0-BFC930DFF982}"/>
              </a:ext>
            </a:extLst>
          </p:cNvPr>
          <p:cNvSpPr/>
          <p:nvPr/>
        </p:nvSpPr>
        <p:spPr>
          <a:xfrm>
            <a:off x="282223" y="21587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b="1" u="sng" dirty="0"/>
              <a:t> Homework  1- Key words revision</a:t>
            </a:r>
          </a:p>
          <a:p>
            <a:r>
              <a:rPr lang="en-GB" b="1" dirty="0"/>
              <a:t>1. Revise the key words and their meaning.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D468084-FC45-4A11-95C6-3566D3C49214}"/>
              </a:ext>
            </a:extLst>
          </p:cNvPr>
          <p:cNvSpPr/>
          <p:nvPr/>
        </p:nvSpPr>
        <p:spPr>
          <a:xfrm>
            <a:off x="282223" y="918830"/>
            <a:ext cx="1074358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/>
              <a:t>Line </a:t>
            </a:r>
            <a:r>
              <a:rPr lang="en-GB" sz="1600" dirty="0"/>
              <a:t>- is a mark made on a surface that joins different points. </a:t>
            </a:r>
            <a:r>
              <a:rPr lang="en-GB" sz="1600" b="1" dirty="0"/>
              <a:t>Lines</a:t>
            </a:r>
            <a:r>
              <a:rPr lang="en-GB" sz="1600" dirty="0"/>
              <a:t> can vary in length, width, direction and shape.</a:t>
            </a:r>
          </a:p>
          <a:p>
            <a:r>
              <a:rPr lang="en-GB" sz="1600" b="1" dirty="0"/>
              <a:t>Tone-</a:t>
            </a:r>
            <a:r>
              <a:rPr lang="en-GB" sz="1600" dirty="0"/>
              <a:t>Is the lightness or darkness of a shape or form. Minimum 5 </a:t>
            </a:r>
            <a:r>
              <a:rPr lang="en-GB" sz="1600" b="1" dirty="0"/>
              <a:t>tones</a:t>
            </a:r>
            <a:r>
              <a:rPr lang="en-GB" sz="1600" dirty="0"/>
              <a:t> dark to white. </a:t>
            </a:r>
            <a:r>
              <a:rPr lang="en-GB" sz="1600" b="1" dirty="0"/>
              <a:t>Tone</a:t>
            </a:r>
            <a:r>
              <a:rPr lang="en-GB" sz="1600" dirty="0"/>
              <a:t> helps create form.</a:t>
            </a:r>
            <a:r>
              <a:rPr lang="en-GB" sz="1600" b="1" dirty="0"/>
              <a:t>       </a:t>
            </a:r>
          </a:p>
          <a:p>
            <a:r>
              <a:rPr lang="en-GB" sz="1600" b="1" dirty="0"/>
              <a:t>Shape </a:t>
            </a:r>
            <a:r>
              <a:rPr lang="en-GB" sz="1600" dirty="0"/>
              <a:t>- is a flat area surrounded by edges or an outline</a:t>
            </a:r>
            <a:endParaRPr lang="en-GB" sz="1600" b="1" dirty="0"/>
          </a:p>
          <a:p>
            <a:r>
              <a:rPr lang="en-GB" sz="1600" b="1" dirty="0"/>
              <a:t>Texture-</a:t>
            </a:r>
            <a:r>
              <a:rPr lang="en-GB" sz="1600" dirty="0"/>
              <a:t>refers to the surface quality of an object. ... Some things feel just as they look.</a:t>
            </a:r>
            <a:endParaRPr lang="en-GB" sz="1600" b="1" dirty="0"/>
          </a:p>
          <a:p>
            <a:r>
              <a:rPr lang="en-GB" sz="1600" b="1" dirty="0"/>
              <a:t>Mark making-</a:t>
            </a:r>
            <a:r>
              <a:rPr lang="en-GB" sz="1600" dirty="0"/>
              <a:t> describes the different lines, dots, </a:t>
            </a:r>
            <a:r>
              <a:rPr lang="en-GB" sz="1600" b="1" dirty="0"/>
              <a:t>marks</a:t>
            </a:r>
            <a:r>
              <a:rPr lang="en-GB" sz="1600" dirty="0"/>
              <a:t>, patterns, and textures we create in an art.</a:t>
            </a:r>
            <a:endParaRPr lang="en-GB" sz="1600" b="1" dirty="0"/>
          </a:p>
          <a:p>
            <a:r>
              <a:rPr lang="en-GB" sz="1600" b="1" dirty="0"/>
              <a:t>Proportion-</a:t>
            </a:r>
            <a:r>
              <a:rPr lang="en-GB" sz="1600" dirty="0"/>
              <a:t> is the accuracy and the sizes of one object to another.</a:t>
            </a:r>
            <a:endParaRPr lang="en-GB" sz="1600" b="1" dirty="0"/>
          </a:p>
          <a:p>
            <a:r>
              <a:rPr lang="en-GB" sz="1600" b="1" dirty="0"/>
              <a:t>Detail- </a:t>
            </a:r>
            <a:r>
              <a:rPr lang="en-GB" sz="1600" dirty="0"/>
              <a:t>is what you see and then record in an accurate , clear and precise way.</a:t>
            </a:r>
            <a:endParaRPr lang="en-GB" sz="1600" b="1" dirty="0"/>
          </a:p>
          <a:p>
            <a:r>
              <a:rPr lang="en-GB" sz="1600" b="1" dirty="0"/>
              <a:t>Colour blending-</a:t>
            </a:r>
            <a:r>
              <a:rPr lang="en-GB" sz="1600" dirty="0"/>
              <a:t>Two or more </a:t>
            </a:r>
            <a:r>
              <a:rPr lang="en-GB" sz="1600" b="1" dirty="0"/>
              <a:t>colours</a:t>
            </a:r>
            <a:r>
              <a:rPr lang="en-GB" sz="1600" dirty="0"/>
              <a:t> are mixed/ worked together or on top of each other.</a:t>
            </a:r>
            <a:endParaRPr lang="en-GB" sz="1600" b="1" dirty="0"/>
          </a:p>
          <a:p>
            <a:r>
              <a:rPr lang="en-GB" sz="1600" b="1" dirty="0"/>
              <a:t>Mood -</a:t>
            </a:r>
            <a:r>
              <a:rPr lang="en-GB" sz="1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is </a:t>
            </a:r>
            <a:r>
              <a:rPr lang="en-GB" sz="16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the atmosphere in a painting, or the feeling expressed</a:t>
            </a:r>
            <a:r>
              <a:rPr lang="en-GB" sz="1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. Is the art tranquil, or is it dark and disturbing?</a:t>
            </a:r>
            <a:endParaRPr lang="en-GB" sz="1600" b="1" dirty="0"/>
          </a:p>
          <a:p>
            <a:r>
              <a:rPr lang="en-GB" sz="1600" b="1" dirty="0"/>
              <a:t>Photo montage- </a:t>
            </a:r>
            <a:r>
              <a:rPr lang="en-GB" sz="1600" dirty="0"/>
              <a:t>is the process by cutting, gluing, rearranging and overlapping two or more photographs into a new image</a:t>
            </a:r>
          </a:p>
          <a:p>
            <a:r>
              <a:rPr lang="en-GB" sz="1600" b="1" dirty="0"/>
              <a:t>Mono Print - </a:t>
            </a:r>
            <a:r>
              <a:rPr lang="en-GB" sz="1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GB" sz="1600" b="0" i="0" dirty="0">
                <a:solidFill>
                  <a:srgbClr val="202124"/>
                </a:solidFill>
                <a:effectLst/>
              </a:rPr>
              <a:t>is </a:t>
            </a:r>
            <a:r>
              <a:rPr lang="en-GB" sz="1600" b="1" i="0" dirty="0">
                <a:solidFill>
                  <a:srgbClr val="202124"/>
                </a:solidFill>
                <a:effectLst/>
              </a:rPr>
              <a:t>a form of printmaking where the image can only be made once</a:t>
            </a:r>
            <a:r>
              <a:rPr lang="en-GB" sz="1600" b="0" i="0" dirty="0">
                <a:solidFill>
                  <a:srgbClr val="202124"/>
                </a:solidFill>
                <a:effectLst/>
              </a:rPr>
              <a:t>, unlike most printmaking which allows for multiple originals. </a:t>
            </a:r>
          </a:p>
          <a:p>
            <a:r>
              <a:rPr lang="en-GB" sz="1600" b="1" dirty="0">
                <a:solidFill>
                  <a:srgbClr val="202124"/>
                </a:solidFill>
              </a:rPr>
              <a:t>Expressionism</a:t>
            </a:r>
            <a:r>
              <a:rPr lang="en-GB" sz="1600" dirty="0">
                <a:solidFill>
                  <a:srgbClr val="202124"/>
                </a:solidFill>
              </a:rPr>
              <a:t> -</a:t>
            </a:r>
            <a:r>
              <a:rPr lang="en-GB" sz="1600" b="0" i="0" dirty="0">
                <a:solidFill>
                  <a:srgbClr val="202124"/>
                </a:solidFill>
                <a:effectLst/>
              </a:rPr>
              <a:t> refers to </a:t>
            </a:r>
            <a:r>
              <a:rPr lang="en-GB" sz="1600" b="1" i="0" dirty="0">
                <a:solidFill>
                  <a:srgbClr val="202124"/>
                </a:solidFill>
                <a:effectLst/>
              </a:rPr>
              <a:t>art in which the image of reality is distorted in order to make it expressive of the artist's inner feelings or ideas</a:t>
            </a:r>
            <a:r>
              <a:rPr lang="en-GB" sz="1600" b="0" i="0" dirty="0">
                <a:solidFill>
                  <a:srgbClr val="202124"/>
                </a:solidFill>
                <a:effectLst/>
              </a:rPr>
              <a:t>. </a:t>
            </a:r>
            <a:endParaRPr lang="en-GB" sz="16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18E908-EAC8-4271-AC41-A382576BF1AA}"/>
              </a:ext>
            </a:extLst>
          </p:cNvPr>
          <p:cNvSpPr txBox="1"/>
          <p:nvPr/>
        </p:nvSpPr>
        <p:spPr>
          <a:xfrm>
            <a:off x="635149" y="4985714"/>
            <a:ext cx="64669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2. </a:t>
            </a:r>
            <a:r>
              <a:rPr lang="en-GB" sz="2000" b="1" dirty="0"/>
              <a:t>Next - Complete a photoshoot of still life objects. </a:t>
            </a:r>
          </a:p>
          <a:p>
            <a:r>
              <a:rPr lang="en-GB" sz="2000" b="1" dirty="0"/>
              <a:t>Take a series of photographs of everyday objects such as kettles, mugs, lamps, food items etc. take the photos close up and print them ready for the next lesson.</a:t>
            </a:r>
          </a:p>
        </p:txBody>
      </p:sp>
      <p:pic>
        <p:nvPicPr>
          <p:cNvPr id="3074" name="Picture 2" descr="Free interpretation of a still life – Arte a Scuola">
            <a:extLst>
              <a:ext uri="{FF2B5EF4-FFF2-40B4-BE49-F238E27FC236}">
                <a16:creationId xmlns:a16="http://schemas.microsoft.com/office/drawing/2014/main" id="{3DB2243C-1F7B-4B52-9A50-2FE97A2B1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3096" y="4209118"/>
            <a:ext cx="3988904" cy="2648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6576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13095C1-6F08-4CBE-B3DF-C5EA0BB9F4A0}"/>
              </a:ext>
            </a:extLst>
          </p:cNvPr>
          <p:cNvSpPr/>
          <p:nvPr/>
        </p:nvSpPr>
        <p:spPr>
          <a:xfrm>
            <a:off x="146755" y="275021"/>
            <a:ext cx="26528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u="sng" dirty="0"/>
              <a:t>Revision Key Words-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5AA239F-A7B5-40AE-9402-96AED9AB8792}"/>
              </a:ext>
            </a:extLst>
          </p:cNvPr>
          <p:cNvSpPr/>
          <p:nvPr/>
        </p:nvSpPr>
        <p:spPr>
          <a:xfrm>
            <a:off x="146755" y="644353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b="1" dirty="0"/>
              <a:t>Line </a:t>
            </a:r>
            <a:r>
              <a:rPr lang="en-GB" dirty="0"/>
              <a:t>- .</a:t>
            </a:r>
          </a:p>
          <a:p>
            <a:r>
              <a:rPr lang="en-GB" b="1" dirty="0"/>
              <a:t>Tone-</a:t>
            </a:r>
          </a:p>
          <a:p>
            <a:r>
              <a:rPr lang="en-GB" b="1" dirty="0"/>
              <a:t>Shape </a:t>
            </a:r>
            <a:r>
              <a:rPr lang="en-GB" dirty="0"/>
              <a:t>– </a:t>
            </a:r>
          </a:p>
          <a:p>
            <a:r>
              <a:rPr lang="en-GB" b="1" dirty="0"/>
              <a:t>Texture-</a:t>
            </a:r>
          </a:p>
          <a:p>
            <a:r>
              <a:rPr lang="en-GB" b="1" dirty="0"/>
              <a:t>Mark making-</a:t>
            </a:r>
            <a:r>
              <a:rPr lang="en-GB" dirty="0"/>
              <a:t> </a:t>
            </a:r>
          </a:p>
          <a:p>
            <a:r>
              <a:rPr lang="en-GB" b="1" dirty="0"/>
              <a:t>Proportion-</a:t>
            </a:r>
            <a:r>
              <a:rPr lang="en-GB" dirty="0"/>
              <a:t> </a:t>
            </a:r>
          </a:p>
          <a:p>
            <a:r>
              <a:rPr lang="en-GB" b="1" dirty="0"/>
              <a:t>Detail- </a:t>
            </a:r>
          </a:p>
          <a:p>
            <a:r>
              <a:rPr lang="en-GB" b="1" dirty="0"/>
              <a:t>Colour blending</a:t>
            </a:r>
            <a:endParaRPr lang="en-GB" dirty="0"/>
          </a:p>
          <a:p>
            <a:r>
              <a:rPr lang="en-GB" b="1" dirty="0"/>
              <a:t>Mood -</a:t>
            </a:r>
          </a:p>
          <a:p>
            <a:r>
              <a:rPr lang="en-GB" b="1" dirty="0"/>
              <a:t>Photo montage-</a:t>
            </a:r>
          </a:p>
          <a:p>
            <a:r>
              <a:rPr lang="en-GB" b="1" dirty="0"/>
              <a:t>Mono Print – </a:t>
            </a:r>
          </a:p>
          <a:p>
            <a:r>
              <a:rPr lang="en-GB" b="1" dirty="0"/>
              <a:t>Expressionism -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230D36-5702-4167-A4FD-7880B79F6FA7}"/>
              </a:ext>
            </a:extLst>
          </p:cNvPr>
          <p:cNvSpPr txBox="1"/>
          <p:nvPr/>
        </p:nvSpPr>
        <p:spPr>
          <a:xfrm>
            <a:off x="2573465" y="6213647"/>
            <a:ext cx="70450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/>
              <a:t>REVISION NOTES ON THIS PAGES PLEASE</a:t>
            </a:r>
          </a:p>
        </p:txBody>
      </p:sp>
    </p:spTree>
    <p:extLst>
      <p:ext uri="{BB962C8B-B14F-4D97-AF65-F5344CB8AC3E}">
        <p14:creationId xmlns:p14="http://schemas.microsoft.com/office/powerpoint/2010/main" val="2909263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2986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99AE7AD-8302-4E73-9D53-CB292CBFE937}"/>
              </a:ext>
            </a:extLst>
          </p:cNvPr>
          <p:cNvSpPr txBox="1"/>
          <p:nvPr/>
        </p:nvSpPr>
        <p:spPr>
          <a:xfrm>
            <a:off x="141119" y="202486"/>
            <a:ext cx="777769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u="sng" dirty="0"/>
              <a:t>Homework Task 2 : Observational drawing of food packaging:</a:t>
            </a:r>
            <a:endParaRPr lang="en-GB" sz="2000" dirty="0"/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49D1B-67C7-4E32-8D40-7C315B2642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188" y="641695"/>
            <a:ext cx="4372840" cy="32421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F0B401-F082-4B1C-B5CF-B350F67C64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2278" y="564642"/>
            <a:ext cx="2953830" cy="32607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BE32727-4DCF-412C-99FD-BBB104ED63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6108" y="37746"/>
            <a:ext cx="1795297" cy="35982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A3ADC3F-2698-4519-9298-40F7906D14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476" y="3994141"/>
            <a:ext cx="3589193" cy="26766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0810C1-833C-4D7F-A905-91935F34F3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3502" y="4178392"/>
            <a:ext cx="2126673" cy="267960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493350A-7BCD-40B9-BD2E-9138FF0AE169}"/>
              </a:ext>
            </a:extLst>
          </p:cNvPr>
          <p:cNvSpPr txBox="1"/>
          <p:nvPr/>
        </p:nvSpPr>
        <p:spPr>
          <a:xfrm>
            <a:off x="9685007" y="43460"/>
            <a:ext cx="232180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/>
              <a:t>Learning Outcome</a:t>
            </a:r>
          </a:p>
          <a:p>
            <a:r>
              <a:rPr lang="en-GB" dirty="0"/>
              <a:t>Find a food item / packaging to draw.</a:t>
            </a:r>
          </a:p>
          <a:p>
            <a:endParaRPr lang="en-GB" dirty="0"/>
          </a:p>
          <a:p>
            <a:r>
              <a:rPr lang="en-GB" dirty="0"/>
              <a:t>You could work from </a:t>
            </a:r>
          </a:p>
          <a:p>
            <a:r>
              <a:rPr lang="en-GB" dirty="0"/>
              <a:t>A real life object or from a picture. Or</a:t>
            </a:r>
          </a:p>
          <a:p>
            <a:r>
              <a:rPr lang="en-GB" dirty="0"/>
              <a:t>Draw one of the examples accurately adding </a:t>
            </a:r>
            <a:r>
              <a:rPr lang="en-GB" b="1" dirty="0"/>
              <a:t>Colour</a:t>
            </a:r>
            <a:r>
              <a:rPr lang="en-GB" dirty="0"/>
              <a:t> or </a:t>
            </a:r>
            <a:r>
              <a:rPr lang="en-GB" b="1" dirty="0"/>
              <a:t>tone</a:t>
            </a:r>
            <a:r>
              <a:rPr lang="en-GB" dirty="0"/>
              <a:t>.</a:t>
            </a:r>
          </a:p>
          <a:p>
            <a:r>
              <a:rPr lang="en-GB" dirty="0"/>
              <a:t>Focus on</a:t>
            </a:r>
          </a:p>
          <a:p>
            <a:r>
              <a:rPr lang="en-GB" b="1" dirty="0"/>
              <a:t>detail</a:t>
            </a:r>
            <a:r>
              <a:rPr lang="en-GB" dirty="0"/>
              <a:t>, really look at letter .</a:t>
            </a:r>
          </a:p>
          <a:p>
            <a:r>
              <a:rPr lang="en-GB" dirty="0"/>
              <a:t>Focus on </a:t>
            </a:r>
            <a:r>
              <a:rPr lang="en-GB" b="1" dirty="0"/>
              <a:t>colour</a:t>
            </a:r>
            <a:r>
              <a:rPr lang="en-GB" dirty="0"/>
              <a:t> </a:t>
            </a:r>
            <a:r>
              <a:rPr lang="en-GB" b="1" dirty="0"/>
              <a:t>blending</a:t>
            </a:r>
            <a:r>
              <a:rPr lang="en-GB" dirty="0"/>
              <a:t> and </a:t>
            </a:r>
            <a:r>
              <a:rPr lang="en-GB" b="1" dirty="0"/>
              <a:t>tone of colour. </a:t>
            </a:r>
            <a:r>
              <a:rPr lang="en-GB" dirty="0"/>
              <a:t> For a </a:t>
            </a:r>
            <a:r>
              <a:rPr lang="en-GB" b="1" dirty="0"/>
              <a:t>tonal </a:t>
            </a:r>
            <a:r>
              <a:rPr lang="en-GB" dirty="0"/>
              <a:t>drawing focus on using a minimum of 5 </a:t>
            </a:r>
            <a:r>
              <a:rPr lang="en-GB" b="1" dirty="0"/>
              <a:t>tones </a:t>
            </a:r>
            <a:r>
              <a:rPr lang="en-GB" dirty="0"/>
              <a:t>dark to light.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08FC58-C194-4951-AE41-C9CCD96DFA61}"/>
              </a:ext>
            </a:extLst>
          </p:cNvPr>
          <p:cNvSpPr/>
          <p:nvPr/>
        </p:nvSpPr>
        <p:spPr>
          <a:xfrm>
            <a:off x="2968569" y="4185956"/>
            <a:ext cx="686454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7"/>
            <a:r>
              <a:rPr lang="en-GB" sz="1400" dirty="0"/>
              <a:t>1) Grid the image you have chosen and grid the page.</a:t>
            </a:r>
          </a:p>
          <a:p>
            <a:pPr lvl="7"/>
            <a:r>
              <a:rPr lang="en-GB" sz="1400" dirty="0"/>
              <a:t>2)Plot the parts using the On the grid line.</a:t>
            </a:r>
          </a:p>
          <a:p>
            <a:pPr lvl="7"/>
            <a:r>
              <a:rPr lang="en-GB" sz="1400" dirty="0"/>
              <a:t>3)Sketch the basic shape</a:t>
            </a:r>
          </a:p>
          <a:p>
            <a:pPr lvl="7"/>
            <a:r>
              <a:rPr lang="en-GB" sz="1400" dirty="0"/>
              <a:t>4) Add the detail </a:t>
            </a:r>
          </a:p>
          <a:p>
            <a:pPr>
              <a:spcAft>
                <a:spcPts val="0"/>
              </a:spcAft>
            </a:pPr>
            <a:r>
              <a:rPr lang="en-GB" sz="1400" dirty="0"/>
              <a:t>                                                                                 5) Add colour blending – select all                                			            the colours you can see.</a:t>
            </a:r>
          </a:p>
          <a:p>
            <a:pPr>
              <a:spcAft>
                <a:spcPts val="0"/>
              </a:spcAft>
            </a:pPr>
            <a:r>
              <a:rPr lang="en-GB" sz="1400" dirty="0"/>
              <a:t>                                                                                Apply darkest colours first lightly, 		                                                         dark to light and vary pressure to get 			                                  different tones.</a:t>
            </a:r>
          </a:p>
          <a:p>
            <a:pPr>
              <a:spcAft>
                <a:spcPts val="0"/>
              </a:spcAft>
            </a:pPr>
            <a:r>
              <a:rPr lang="en-GB" sz="1400" dirty="0"/>
              <a:t>			            for tonal drawing vary the pressure you put on 			            your pencil to get lighter and darker tones.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16586BC-0398-4844-BFC5-B7E1D737BD9E}"/>
              </a:ext>
            </a:extLst>
          </p:cNvPr>
          <p:cNvSpPr/>
          <p:nvPr/>
        </p:nvSpPr>
        <p:spPr>
          <a:xfrm>
            <a:off x="5482961" y="3801333"/>
            <a:ext cx="37225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u="sng" dirty="0"/>
              <a:t>PROGRESSION STEPS- Grid technique</a:t>
            </a:r>
          </a:p>
        </p:txBody>
      </p:sp>
    </p:spTree>
    <p:extLst>
      <p:ext uri="{BB962C8B-B14F-4D97-AF65-F5344CB8AC3E}">
        <p14:creationId xmlns:p14="http://schemas.microsoft.com/office/powerpoint/2010/main" val="170271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B654DA2-698E-4B50-A0F2-E44BB855437E}"/>
              </a:ext>
            </a:extLst>
          </p:cNvPr>
          <p:cNvSpPr txBox="1"/>
          <p:nvPr/>
        </p:nvSpPr>
        <p:spPr>
          <a:xfrm>
            <a:off x="541867" y="327378"/>
            <a:ext cx="9307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Draw your homework task 2  here – (observational drawing of food packaging in colour or tone)</a:t>
            </a:r>
          </a:p>
        </p:txBody>
      </p:sp>
    </p:spTree>
    <p:extLst>
      <p:ext uri="{BB962C8B-B14F-4D97-AF65-F5344CB8AC3E}">
        <p14:creationId xmlns:p14="http://schemas.microsoft.com/office/powerpoint/2010/main" val="1517317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7FF92F3-5E99-41FA-A3DF-ABC2E4FA38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132" y="157162"/>
            <a:ext cx="3207914" cy="25599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247C200-3E02-44BE-9D0A-E546D835D9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132" y="2850487"/>
            <a:ext cx="3579134" cy="20158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9174BA-9F94-4E0B-9CC2-24D019A8B3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0563" y="79997"/>
            <a:ext cx="3571326" cy="25599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AC20E2-1917-4E24-91A1-4CBED95883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132" y="4999732"/>
            <a:ext cx="2769177" cy="17941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55EDE4B-566B-456C-95FA-0DDAA3626F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5138" y="2717076"/>
            <a:ext cx="3349778" cy="255991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87456DD-B196-4360-AD01-E3BD87D8BA73}"/>
              </a:ext>
            </a:extLst>
          </p:cNvPr>
          <p:cNvSpPr/>
          <p:nvPr/>
        </p:nvSpPr>
        <p:spPr>
          <a:xfrm>
            <a:off x="2923308" y="5287471"/>
            <a:ext cx="4471047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Lisa Milroy</a:t>
            </a:r>
            <a:r>
              <a:rPr lang="en-GB" sz="14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(born 16 January 1959 in </a:t>
            </a:r>
            <a:r>
              <a:rPr lang="en-GB" sz="1400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7" tooltip="Vancouver"/>
              </a:rPr>
              <a:t>Vancouver</a:t>
            </a:r>
            <a:r>
              <a:rPr lang="en-GB" sz="14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en-GB" sz="1400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8" tooltip="British Columbia"/>
              </a:rPr>
              <a:t>British Columbia</a:t>
            </a:r>
            <a:r>
              <a:rPr lang="en-GB" sz="14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)</a:t>
            </a:r>
            <a:r>
              <a:rPr lang="en-GB" sz="1400" b="0" i="0" u="none" strike="noStrike" baseline="30000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9"/>
              </a:rPr>
              <a:t>[1]</a:t>
            </a:r>
            <a:r>
              <a:rPr lang="en-GB" sz="14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is an Anglo-Canadian artist known for her still life paintings of everyday objects placed in lines or patterns. She has also produced a number of different series including landscapes, buildings, portraits and geishas in incongruous settings.</a:t>
            </a:r>
            <a:r>
              <a:rPr lang="en-GB" sz="1400" b="0" i="0" u="none" strike="noStrike" baseline="30000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9"/>
              </a:rPr>
              <a:t>[1]</a:t>
            </a:r>
            <a:endParaRPr lang="en-GB" sz="1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2DD5E4-9942-45B0-AC52-5F3DAF758FA5}"/>
              </a:ext>
            </a:extLst>
          </p:cNvPr>
          <p:cNvSpPr txBox="1"/>
          <p:nvPr/>
        </p:nvSpPr>
        <p:spPr>
          <a:xfrm>
            <a:off x="7311594" y="-11844"/>
            <a:ext cx="469566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u="sng" dirty="0"/>
              <a:t>Homework Task 3 : Contemporary Artist Study - Lisa </a:t>
            </a:r>
            <a:r>
              <a:rPr lang="en-GB" sz="1400" b="1" u="sng" dirty="0" err="1"/>
              <a:t>Milory</a:t>
            </a:r>
            <a:r>
              <a:rPr lang="en-GB" sz="1400" b="1" u="sng" dirty="0"/>
              <a:t> </a:t>
            </a:r>
            <a:r>
              <a:rPr lang="en-GB" sz="1400" u="sng" dirty="0"/>
              <a:t>  </a:t>
            </a:r>
          </a:p>
          <a:p>
            <a:r>
              <a:rPr lang="en-GB" sz="1400" b="1" u="sng" dirty="0"/>
              <a:t>Learning outcome-</a:t>
            </a:r>
          </a:p>
          <a:p>
            <a:r>
              <a:rPr lang="en-GB" sz="1400" dirty="0"/>
              <a:t>Create a Lisa Milroy inspired photograph. Use similar objects to create a repeating pattern.</a:t>
            </a:r>
          </a:p>
          <a:p>
            <a:r>
              <a:rPr lang="en-GB" sz="1400" b="1" u="sng" dirty="0"/>
              <a:t>Progression Steps</a:t>
            </a:r>
          </a:p>
          <a:p>
            <a:r>
              <a:rPr lang="en-GB" sz="1400" dirty="0"/>
              <a:t>1) Look at the examples of Lisa </a:t>
            </a:r>
            <a:r>
              <a:rPr lang="en-GB" sz="1400" dirty="0" err="1"/>
              <a:t>Milory’s</a:t>
            </a:r>
            <a:r>
              <a:rPr lang="en-GB" sz="1400" dirty="0"/>
              <a:t> art </a:t>
            </a:r>
          </a:p>
          <a:p>
            <a:r>
              <a:rPr lang="en-GB" sz="1400" dirty="0"/>
              <a:t>work. </a:t>
            </a:r>
          </a:p>
          <a:p>
            <a:r>
              <a:rPr lang="en-GB" sz="1400" dirty="0"/>
              <a:t>2) Now find several objects from around your home</a:t>
            </a:r>
          </a:p>
          <a:p>
            <a:r>
              <a:rPr lang="en-GB" sz="1400" dirty="0"/>
              <a:t>That are the same or similar .Place them together on a plain background to form a repeating pattern. </a:t>
            </a:r>
          </a:p>
          <a:p>
            <a:r>
              <a:rPr lang="en-GB" sz="1400" dirty="0"/>
              <a:t>(see my example photographs below)</a:t>
            </a:r>
          </a:p>
          <a:p>
            <a:r>
              <a:rPr lang="en-GB" sz="1400" dirty="0"/>
              <a:t>3) Take several photographs</a:t>
            </a:r>
          </a:p>
          <a:p>
            <a:r>
              <a:rPr lang="en-GB" sz="1400" b="1" dirty="0"/>
              <a:t>*Send me your photograph or print.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192BEBE-C8C1-48B3-B65F-5C35FB78CE4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585811" y="4751034"/>
            <a:ext cx="1718694" cy="22915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8A543F9-B4B6-4207-84A9-C1E20B13DFF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543386" y="2824667"/>
            <a:ext cx="1821399" cy="242853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2A6D823-07A2-4F38-B31A-ADA889EB768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112228" y="2717532"/>
            <a:ext cx="1660958" cy="221461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25C2562-E319-4797-B258-78FE2EA1290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045609" y="4549880"/>
            <a:ext cx="1794196" cy="239226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3E12F75-581C-4D39-8316-3E818C9AD2D4}"/>
              </a:ext>
            </a:extLst>
          </p:cNvPr>
          <p:cNvSpPr txBox="1"/>
          <p:nvPr/>
        </p:nvSpPr>
        <p:spPr>
          <a:xfrm>
            <a:off x="7743473" y="2790395"/>
            <a:ext cx="1421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My Examples</a:t>
            </a:r>
          </a:p>
        </p:txBody>
      </p:sp>
    </p:spTree>
    <p:extLst>
      <p:ext uri="{BB962C8B-B14F-4D97-AF65-F5344CB8AC3E}">
        <p14:creationId xmlns:p14="http://schemas.microsoft.com/office/powerpoint/2010/main" val="17819808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B654DA2-698E-4B50-A0F2-E44BB855437E}"/>
              </a:ext>
            </a:extLst>
          </p:cNvPr>
          <p:cNvSpPr txBox="1"/>
          <p:nvPr/>
        </p:nvSpPr>
        <p:spPr>
          <a:xfrm>
            <a:off x="541867" y="327378"/>
            <a:ext cx="7693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Present your task 3 homework on here (Artist Lisa Milroy inspired photograph)</a:t>
            </a:r>
          </a:p>
        </p:txBody>
      </p:sp>
    </p:spTree>
    <p:extLst>
      <p:ext uri="{BB962C8B-B14F-4D97-AF65-F5344CB8AC3E}">
        <p14:creationId xmlns:p14="http://schemas.microsoft.com/office/powerpoint/2010/main" val="3440072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CB5DD4-6861-4FDD-8856-D7FC0CC9CC8E}"/>
              </a:ext>
            </a:extLst>
          </p:cNvPr>
          <p:cNvSpPr txBox="1"/>
          <p:nvPr/>
        </p:nvSpPr>
        <p:spPr>
          <a:xfrm>
            <a:off x="77469" y="130158"/>
            <a:ext cx="7808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u="sng" dirty="0"/>
              <a:t>Homework task 4</a:t>
            </a:r>
            <a:r>
              <a:rPr lang="en-GB" b="1" dirty="0"/>
              <a:t>: Modern Artist Study - </a:t>
            </a:r>
            <a:r>
              <a:rPr lang="en-GB" b="1" dirty="0" err="1"/>
              <a:t>Georgio</a:t>
            </a:r>
            <a:r>
              <a:rPr lang="en-GB" b="1" dirty="0"/>
              <a:t> </a:t>
            </a:r>
            <a:r>
              <a:rPr lang="en-GB" b="1" dirty="0" err="1"/>
              <a:t>Morandi</a:t>
            </a:r>
            <a:r>
              <a:rPr lang="en-GB" b="1" dirty="0"/>
              <a:t> Still life drawing task </a:t>
            </a: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77D5F630-3324-4734-92BF-ECA35BCF5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4514" y="595745"/>
            <a:ext cx="6931231" cy="541316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GB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1E2858-A5F0-45A8-87E0-7A99998849C9}"/>
              </a:ext>
            </a:extLst>
          </p:cNvPr>
          <p:cNvSpPr/>
          <p:nvPr/>
        </p:nvSpPr>
        <p:spPr>
          <a:xfrm>
            <a:off x="77469" y="743470"/>
            <a:ext cx="477585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1600" b="1" u="sng" dirty="0">
                <a:latin typeface="Verdana" panose="020B0604030504040204" pitchFamily="34" charset="0"/>
                <a:ea typeface="Times New Roman" panose="02020603050405020304" pitchFamily="18" charset="0"/>
              </a:rPr>
              <a:t>Learning Outcome-</a:t>
            </a:r>
            <a:endParaRPr lang="en-GB" sz="1600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1600" dirty="0">
                <a:latin typeface="Verdana" panose="020B0604030504040204" pitchFamily="34" charset="0"/>
                <a:ea typeface="Times New Roman" panose="02020603050405020304" pitchFamily="18" charset="0"/>
              </a:rPr>
              <a:t>Complete a drawing of the </a:t>
            </a:r>
            <a:r>
              <a:rPr lang="en-US" sz="1600" dirty="0" err="1">
                <a:latin typeface="Verdana" panose="020B0604030504040204" pitchFamily="34" charset="0"/>
                <a:ea typeface="Times New Roman" panose="02020603050405020304" pitchFamily="18" charset="0"/>
              </a:rPr>
              <a:t>Morandi</a:t>
            </a:r>
            <a:r>
              <a:rPr lang="en-US" sz="1600" dirty="0">
                <a:latin typeface="Verdana" panose="020B0604030504040204" pitchFamily="34" charset="0"/>
                <a:ea typeface="Times New Roman" panose="02020603050405020304" pitchFamily="18" charset="0"/>
              </a:rPr>
              <a:t> still life, draw carefully the </a:t>
            </a:r>
            <a:r>
              <a:rPr lang="en-US" sz="1600" b="1" dirty="0">
                <a:latin typeface="Verdana" panose="020B0604030504040204" pitchFamily="34" charset="0"/>
                <a:ea typeface="Times New Roman" panose="02020603050405020304" pitchFamily="18" charset="0"/>
              </a:rPr>
              <a:t>shapes,</a:t>
            </a:r>
            <a:r>
              <a:rPr lang="en-US" sz="1600" dirty="0">
                <a:latin typeface="Verdana" panose="020B0604030504040204" pitchFamily="34" charset="0"/>
                <a:ea typeface="Times New Roman" panose="02020603050405020304" pitchFamily="18" charset="0"/>
              </a:rPr>
              <a:t> focus on </a:t>
            </a:r>
            <a:r>
              <a:rPr lang="en-US" sz="1600" b="1" dirty="0">
                <a:latin typeface="Verdana" panose="020B0604030504040204" pitchFamily="34" charset="0"/>
                <a:ea typeface="Times New Roman" panose="02020603050405020304" pitchFamily="18" charset="0"/>
              </a:rPr>
              <a:t>proportion </a:t>
            </a:r>
            <a:r>
              <a:rPr lang="en-US" sz="1600" dirty="0">
                <a:latin typeface="Verdana" panose="020B0604030504040204" pitchFamily="34" charset="0"/>
                <a:ea typeface="Times New Roman" panose="02020603050405020304" pitchFamily="18" charset="0"/>
              </a:rPr>
              <a:t>and add </a:t>
            </a:r>
            <a:r>
              <a:rPr lang="en-US" sz="1600" b="1" dirty="0">
                <a:latin typeface="Verdana" panose="020B0604030504040204" pitchFamily="34" charset="0"/>
                <a:ea typeface="Times New Roman" panose="02020603050405020304" pitchFamily="18" charset="0"/>
              </a:rPr>
              <a:t>crosshatching and tone. </a:t>
            </a:r>
            <a:r>
              <a:rPr lang="en-US" sz="1600" dirty="0">
                <a:latin typeface="Verdana" panose="020B0604030504040204" pitchFamily="34" charset="0"/>
                <a:ea typeface="Times New Roman" panose="02020603050405020304" pitchFamily="18" charset="0"/>
              </a:rPr>
              <a:t>Use grid technique to help with</a:t>
            </a:r>
            <a:r>
              <a:rPr lang="en-US" sz="1600" b="1" dirty="0">
                <a:latin typeface="Verdana" panose="020B0604030504040204" pitchFamily="34" charset="0"/>
                <a:ea typeface="Times New Roman" panose="02020603050405020304" pitchFamily="18" charset="0"/>
              </a:rPr>
              <a:t> proportion</a:t>
            </a:r>
            <a:r>
              <a:rPr lang="en-US" sz="1600" dirty="0">
                <a:latin typeface="Verdana" panose="020B0604030504040204" pitchFamily="34" charset="0"/>
                <a:ea typeface="Times New Roman" panose="02020603050405020304" pitchFamily="18" charset="0"/>
              </a:rPr>
              <a:t>, include the</a:t>
            </a:r>
            <a:r>
              <a:rPr lang="en-US" sz="1600" b="1" dirty="0">
                <a:latin typeface="Verdana" panose="020B0604030504040204" pitchFamily="34" charset="0"/>
                <a:ea typeface="Times New Roman" panose="02020603050405020304" pitchFamily="18" charset="0"/>
              </a:rPr>
              <a:t> background</a:t>
            </a:r>
            <a:r>
              <a:rPr lang="en-US" sz="1400" dirty="0">
                <a:latin typeface="Verdana" panose="020B0604030504040204" pitchFamily="34" charset="0"/>
                <a:ea typeface="Times New Roman" panose="02020603050405020304" pitchFamily="18" charset="0"/>
              </a:rPr>
              <a:t>. </a:t>
            </a:r>
            <a:endParaRPr lang="en-GB" sz="1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DF1359C-2DB4-4121-B118-5991102152CD}"/>
              </a:ext>
            </a:extLst>
          </p:cNvPr>
          <p:cNvSpPr/>
          <p:nvPr/>
        </p:nvSpPr>
        <p:spPr>
          <a:xfrm>
            <a:off x="-1" y="3102929"/>
            <a:ext cx="496174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1600" b="1" u="sng" dirty="0">
                <a:latin typeface="Verdana" panose="020B0604030504040204" pitchFamily="34" charset="0"/>
              </a:rPr>
              <a:t>PROGRESSION STEPS</a:t>
            </a:r>
          </a:p>
          <a:p>
            <a:pPr>
              <a:spcAft>
                <a:spcPts val="0"/>
              </a:spcAft>
            </a:pPr>
            <a:r>
              <a:rPr lang="en-GB" sz="1600" dirty="0"/>
              <a:t>1)Grid the image you have chosen and grid the </a:t>
            </a:r>
          </a:p>
          <a:p>
            <a:pPr>
              <a:spcAft>
                <a:spcPts val="0"/>
              </a:spcAft>
            </a:pPr>
            <a:r>
              <a:rPr lang="en-GB" sz="1600" dirty="0"/>
              <a:t>page.</a:t>
            </a:r>
          </a:p>
          <a:p>
            <a:pPr>
              <a:spcAft>
                <a:spcPts val="0"/>
              </a:spcAft>
            </a:pPr>
            <a:r>
              <a:rPr lang="en-GB" sz="1600" dirty="0"/>
              <a:t>2)Plot the key parts using the On the grid line.</a:t>
            </a:r>
          </a:p>
          <a:p>
            <a:pPr>
              <a:spcAft>
                <a:spcPts val="0"/>
              </a:spcAft>
            </a:pPr>
            <a:r>
              <a:rPr lang="en-GB" sz="1600" dirty="0"/>
              <a:t>3)Sketch the basic shape</a:t>
            </a:r>
          </a:p>
          <a:p>
            <a:pPr>
              <a:spcAft>
                <a:spcPts val="0"/>
              </a:spcAft>
            </a:pPr>
            <a:r>
              <a:rPr lang="en-GB" sz="1600" dirty="0"/>
              <a:t>4) Add the detail </a:t>
            </a:r>
          </a:p>
          <a:p>
            <a:pPr>
              <a:spcAft>
                <a:spcPts val="0"/>
              </a:spcAft>
            </a:pPr>
            <a:r>
              <a:rPr lang="en-GB" sz="1600" dirty="0"/>
              <a:t>5) Add colour blending – select all the colours you can See.  Apply darkest colours first lightly, blend dark to light and vary pressure to get different tones.</a:t>
            </a:r>
          </a:p>
          <a:p>
            <a:pPr>
              <a:spcAft>
                <a:spcPts val="0"/>
              </a:spcAft>
            </a:pPr>
            <a:r>
              <a:rPr lang="en-GB" dirty="0"/>
              <a:t>										 </a:t>
            </a:r>
          </a:p>
        </p:txBody>
      </p:sp>
      <p:pic>
        <p:nvPicPr>
          <p:cNvPr id="2052" name="Picture 4" descr="Giorgio Morandi, Still Life with Pears and Grapes (1927) | Shading  techniques, Cross hatching, Still life drawing">
            <a:extLst>
              <a:ext uri="{FF2B5EF4-FFF2-40B4-BE49-F238E27FC236}">
                <a16:creationId xmlns:a16="http://schemas.microsoft.com/office/drawing/2014/main" id="{F2FAEBE5-FED6-4EC9-969F-793850C378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6886" y="710813"/>
            <a:ext cx="5966485" cy="5183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68679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B654DA2-698E-4B50-A0F2-E44BB855437E}"/>
              </a:ext>
            </a:extLst>
          </p:cNvPr>
          <p:cNvSpPr txBox="1"/>
          <p:nvPr/>
        </p:nvSpPr>
        <p:spPr>
          <a:xfrm>
            <a:off x="541867" y="327378"/>
            <a:ext cx="6290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Present your task 4 homework on here (Artist </a:t>
            </a:r>
            <a:r>
              <a:rPr lang="en-GB" b="1" dirty="0" err="1"/>
              <a:t>Georgio</a:t>
            </a:r>
            <a:r>
              <a:rPr lang="en-GB" b="1" dirty="0"/>
              <a:t> </a:t>
            </a:r>
            <a:r>
              <a:rPr lang="en-GB" b="1" dirty="0" err="1"/>
              <a:t>Morandi</a:t>
            </a:r>
            <a:r>
              <a:rPr lang="en-GB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371501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BCAB6B8-C641-4381-A89D-A4145147AD61}"/>
              </a:ext>
            </a:extLst>
          </p:cNvPr>
          <p:cNvSpPr txBox="1"/>
          <p:nvPr/>
        </p:nvSpPr>
        <p:spPr>
          <a:xfrm>
            <a:off x="272744" y="183781"/>
            <a:ext cx="76654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u="sng" dirty="0"/>
              <a:t>Homework 5 : - Historical Artist Study and Research of Vincent Van Gogh</a:t>
            </a:r>
          </a:p>
          <a:p>
            <a:r>
              <a:rPr lang="en-GB" dirty="0"/>
              <a:t>Vincent Van Gogh was a Dutch artist  who lived 1853 -1890, and worked almost </a:t>
            </a:r>
          </a:p>
          <a:p>
            <a:r>
              <a:rPr lang="en-GB" dirty="0"/>
              <a:t>exclusively in oil on canvas.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3DD8BC-8E9A-4580-86DF-74AA8D19BCB1}"/>
              </a:ext>
            </a:extLst>
          </p:cNvPr>
          <p:cNvSpPr txBox="1"/>
          <p:nvPr/>
        </p:nvSpPr>
        <p:spPr>
          <a:xfrm>
            <a:off x="350164" y="5561904"/>
            <a:ext cx="1149167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arenR"/>
            </a:pPr>
            <a:r>
              <a:rPr lang="en-GB" dirty="0"/>
              <a:t>Use the internet to research artist Vincent Van Gogh. Put his name into the search engine</a:t>
            </a:r>
          </a:p>
          <a:p>
            <a:pPr marL="342900" indent="-342900">
              <a:buAutoNum type="arabicParenR"/>
            </a:pPr>
            <a:r>
              <a:rPr lang="en-GB" dirty="0"/>
              <a:t>Choose 5 images of his art work, copy and paste them into word ( if printing ) or power point if doing a presentation.</a:t>
            </a:r>
          </a:p>
          <a:p>
            <a:pPr marL="342900" indent="-342900">
              <a:buAutoNum type="arabicParenR"/>
            </a:pPr>
            <a:r>
              <a:rPr lang="en-GB" dirty="0"/>
              <a:t>Find some key facts about him and write in own words. </a:t>
            </a:r>
          </a:p>
          <a:p>
            <a:r>
              <a:rPr lang="en-GB" dirty="0"/>
              <a:t>4)   Present your research consider back ground, a title, layout of page, have 5 images and key facts in own words.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CBB3AE-10D6-4369-A07D-C8C3E9CC2344}"/>
              </a:ext>
            </a:extLst>
          </p:cNvPr>
          <p:cNvSpPr txBox="1"/>
          <p:nvPr/>
        </p:nvSpPr>
        <p:spPr>
          <a:xfrm>
            <a:off x="4933100" y="3620165"/>
            <a:ext cx="407961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/>
              <a:t>Learning Outcome-</a:t>
            </a:r>
            <a:endParaRPr lang="en-GB" dirty="0"/>
          </a:p>
          <a:p>
            <a:r>
              <a:rPr lang="en-GB" dirty="0"/>
              <a:t>Research Artist Vincent Van Gogh</a:t>
            </a:r>
          </a:p>
          <a:p>
            <a:r>
              <a:rPr lang="en-GB" dirty="0"/>
              <a:t>and present your Findings in a power point or Print images and present creatively on the next page. </a:t>
            </a:r>
          </a:p>
          <a:p>
            <a:r>
              <a:rPr lang="en-GB" dirty="0"/>
              <a:t>Write in your own words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27A4E2-E5B5-49B6-966C-F085EF9DCC49}"/>
              </a:ext>
            </a:extLst>
          </p:cNvPr>
          <p:cNvSpPr/>
          <p:nvPr/>
        </p:nvSpPr>
        <p:spPr>
          <a:xfrm>
            <a:off x="2749085" y="5094956"/>
            <a:ext cx="23067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u="sng" dirty="0"/>
              <a:t>PROGRESSION STEPS- </a:t>
            </a:r>
            <a:endParaRPr lang="en-GB" dirty="0"/>
          </a:p>
        </p:txBody>
      </p:sp>
      <p:pic>
        <p:nvPicPr>
          <p:cNvPr id="1026" name="Picture 2" descr="Vincent van Gogh Still Life with Coffee Pot, Dishes And Fruit Art Painting  for sale - paintingandframe.com">
            <a:extLst>
              <a:ext uri="{FF2B5EF4-FFF2-40B4-BE49-F238E27FC236}">
                <a16:creationId xmlns:a16="http://schemas.microsoft.com/office/drawing/2014/main" id="{D50C3ABD-F90A-4767-B00B-2A5B546D63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44" y="1393712"/>
            <a:ext cx="4391833" cy="3362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ill Life History: 8 Vincent van Gogh – The Eclectic Light Company">
            <a:extLst>
              <a:ext uri="{FF2B5EF4-FFF2-40B4-BE49-F238E27FC236}">
                <a16:creationId xmlns:a16="http://schemas.microsoft.com/office/drawing/2014/main" id="{1DF4D26B-AD1A-4A76-AE4C-E2648919C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8852" y="857457"/>
            <a:ext cx="3297770" cy="2643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Vincent van Gogh Three Sunflowers in a Vase painting - Three Sunflowers in  a Vase print for sale">
            <a:extLst>
              <a:ext uri="{FF2B5EF4-FFF2-40B4-BE49-F238E27FC236}">
                <a16:creationId xmlns:a16="http://schemas.microsoft.com/office/drawing/2014/main" id="{C9CB064E-39E1-4DA4-967E-1B29B2F7AA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1485" y="183781"/>
            <a:ext cx="3297771" cy="4122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74492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B654DA2-698E-4B50-A0F2-E44BB855437E}"/>
              </a:ext>
            </a:extLst>
          </p:cNvPr>
          <p:cNvSpPr txBox="1"/>
          <p:nvPr/>
        </p:nvSpPr>
        <p:spPr>
          <a:xfrm>
            <a:off x="541867" y="327378"/>
            <a:ext cx="72299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Present your task 5 homework on here (Artist research Vincent Van Gogh)</a:t>
            </a:r>
          </a:p>
        </p:txBody>
      </p:sp>
    </p:spTree>
    <p:extLst>
      <p:ext uri="{BB962C8B-B14F-4D97-AF65-F5344CB8AC3E}">
        <p14:creationId xmlns:p14="http://schemas.microsoft.com/office/powerpoint/2010/main" val="3639687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xercise paintings search result at PaintingValley.com">
            <a:extLst>
              <a:ext uri="{FF2B5EF4-FFF2-40B4-BE49-F238E27FC236}">
                <a16:creationId xmlns:a16="http://schemas.microsoft.com/office/drawing/2014/main" id="{96DA99EB-A54C-4DBD-A8FD-A74AD1CF78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143" y="148936"/>
            <a:ext cx="3522857" cy="3796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EF360C5-F892-4D92-8414-5E59C1DC68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099" y="207649"/>
            <a:ext cx="2619684" cy="36506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3DFD942-CE65-482E-9B37-6938D4F2AE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3168" y="148936"/>
            <a:ext cx="2506184" cy="36506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6142826-145F-4DD2-BCAA-E4B2E5C0FC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072" y="3990664"/>
            <a:ext cx="3565236" cy="26739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CE5BBBC-5993-48AE-8D54-27BFD81C9E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1616" y="4275802"/>
            <a:ext cx="5020050" cy="25821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A87ABB6-C08C-489A-A3CF-BEE01BCB4E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31317" y="4068344"/>
            <a:ext cx="2367032" cy="264072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8BFB3F3-9F46-4366-8069-3E304CF87D8A}"/>
              </a:ext>
            </a:extLst>
          </p:cNvPr>
          <p:cNvSpPr txBox="1"/>
          <p:nvPr/>
        </p:nvSpPr>
        <p:spPr>
          <a:xfrm>
            <a:off x="8942031" y="154964"/>
            <a:ext cx="339319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u="sng" dirty="0"/>
              <a:t>Homework 6: Observational drawings</a:t>
            </a:r>
          </a:p>
          <a:p>
            <a:r>
              <a:rPr lang="en-GB" sz="1200" b="1" u="sng" dirty="0"/>
              <a:t> of Clocks</a:t>
            </a:r>
          </a:p>
          <a:p>
            <a:endParaRPr lang="en-GB" sz="1200" b="1" dirty="0"/>
          </a:p>
          <a:p>
            <a:r>
              <a:rPr lang="en-GB" sz="1200" b="1" dirty="0"/>
              <a:t>Learning outcome</a:t>
            </a:r>
          </a:p>
          <a:p>
            <a:r>
              <a:rPr lang="en-GB" sz="1200" dirty="0"/>
              <a:t>Choose one of the clocks or  find your own on the internet or a clock or watch you have at home.</a:t>
            </a:r>
          </a:p>
          <a:p>
            <a:r>
              <a:rPr lang="en-GB" sz="1200" dirty="0"/>
              <a:t>Draw the clock accurately and add </a:t>
            </a:r>
            <a:r>
              <a:rPr lang="en-GB" sz="1200" b="1" dirty="0"/>
              <a:t>tone</a:t>
            </a:r>
            <a:r>
              <a:rPr lang="en-GB" sz="1200" dirty="0"/>
              <a:t>. </a:t>
            </a:r>
          </a:p>
          <a:p>
            <a:r>
              <a:rPr lang="en-GB" sz="1200" dirty="0"/>
              <a:t>Focus on </a:t>
            </a:r>
            <a:r>
              <a:rPr lang="en-GB" sz="1200" b="1" dirty="0"/>
              <a:t>proportion, shape,</a:t>
            </a:r>
          </a:p>
          <a:p>
            <a:r>
              <a:rPr lang="en-GB" sz="1200" b="1" dirty="0"/>
              <a:t>Form, detail </a:t>
            </a:r>
            <a:r>
              <a:rPr lang="en-GB" sz="1200" dirty="0"/>
              <a:t>and</a:t>
            </a:r>
            <a:r>
              <a:rPr lang="en-GB" sz="1200" b="1" dirty="0"/>
              <a:t> ton</a:t>
            </a:r>
            <a:r>
              <a:rPr lang="en-GB" sz="1200" dirty="0"/>
              <a:t>e – min 5 tones dark to </a:t>
            </a:r>
          </a:p>
          <a:p>
            <a:r>
              <a:rPr lang="en-GB" sz="1200" dirty="0"/>
              <a:t>light smooth tonal changes.</a:t>
            </a:r>
          </a:p>
          <a:p>
            <a:endParaRPr lang="en-GB" sz="1200" dirty="0"/>
          </a:p>
          <a:p>
            <a:r>
              <a:rPr lang="en-GB" sz="1200" b="1" u="sng" dirty="0"/>
              <a:t>PROGRESSION STEPS- Grid technique</a:t>
            </a:r>
          </a:p>
          <a:p>
            <a:endParaRPr lang="en-GB" sz="1200" dirty="0"/>
          </a:p>
          <a:p>
            <a:r>
              <a:rPr lang="en-GB" sz="1200" dirty="0"/>
              <a:t>1) Use the grid technique by dividing the </a:t>
            </a:r>
          </a:p>
          <a:p>
            <a:r>
              <a:rPr lang="en-GB" sz="1200" dirty="0"/>
              <a:t>Drawing into 4 . Draw a box</a:t>
            </a:r>
          </a:p>
          <a:p>
            <a:r>
              <a:rPr lang="en-GB" sz="1200" dirty="0"/>
              <a:t>At least 20x15cm and grid the box.</a:t>
            </a:r>
          </a:p>
          <a:p>
            <a:r>
              <a:rPr lang="en-GB" sz="1200" dirty="0"/>
              <a:t>2)Plot the object on the grid line</a:t>
            </a:r>
          </a:p>
          <a:p>
            <a:r>
              <a:rPr lang="en-GB" sz="1200" dirty="0"/>
              <a:t>3) Sketch the basic shape.</a:t>
            </a:r>
          </a:p>
          <a:p>
            <a:r>
              <a:rPr lang="en-GB" sz="1200" dirty="0"/>
              <a:t>4) Add the detail and firm up the</a:t>
            </a:r>
          </a:p>
          <a:p>
            <a:r>
              <a:rPr lang="en-GB" sz="1200" dirty="0"/>
              <a:t>Outline.</a:t>
            </a:r>
          </a:p>
          <a:p>
            <a:r>
              <a:rPr lang="en-GB" sz="1200" dirty="0"/>
              <a:t>5) Add tone , min 5 tones black to white </a:t>
            </a:r>
          </a:p>
          <a:p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6786089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B654DA2-698E-4B50-A0F2-E44BB855437E}"/>
              </a:ext>
            </a:extLst>
          </p:cNvPr>
          <p:cNvSpPr txBox="1"/>
          <p:nvPr/>
        </p:nvSpPr>
        <p:spPr>
          <a:xfrm>
            <a:off x="541867" y="327378"/>
            <a:ext cx="8481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Draw your task 6 homework on here (observational drawing of a clock or watch in tone)</a:t>
            </a:r>
          </a:p>
        </p:txBody>
      </p:sp>
    </p:spTree>
    <p:extLst>
      <p:ext uri="{BB962C8B-B14F-4D97-AF65-F5344CB8AC3E}">
        <p14:creationId xmlns:p14="http://schemas.microsoft.com/office/powerpoint/2010/main" val="16745772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537D757-1699-4F1D-8E22-B360BB012D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8098542"/>
              </p:ext>
            </p:extLst>
          </p:nvPr>
        </p:nvGraphicFramePr>
        <p:xfrm>
          <a:off x="324678" y="126806"/>
          <a:ext cx="11867322" cy="65164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56878">
                  <a:extLst>
                    <a:ext uri="{9D8B030D-6E8A-4147-A177-3AD203B41FA5}">
                      <a16:colId xmlns:a16="http://schemas.microsoft.com/office/drawing/2014/main" val="2671892226"/>
                    </a:ext>
                  </a:extLst>
                </a:gridCol>
                <a:gridCol w="3145343">
                  <a:extLst>
                    <a:ext uri="{9D8B030D-6E8A-4147-A177-3AD203B41FA5}">
                      <a16:colId xmlns:a16="http://schemas.microsoft.com/office/drawing/2014/main" val="3093875587"/>
                    </a:ext>
                  </a:extLst>
                </a:gridCol>
                <a:gridCol w="1265101">
                  <a:extLst>
                    <a:ext uri="{9D8B030D-6E8A-4147-A177-3AD203B41FA5}">
                      <a16:colId xmlns:a16="http://schemas.microsoft.com/office/drawing/2014/main" val="2183011127"/>
                    </a:ext>
                  </a:extLst>
                </a:gridCol>
              </a:tblGrid>
              <a:tr h="3066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TASKS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SELF ASSESSMENT  GRADES 1-5 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DATE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u="sng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Task 1 – REVISION OF KEY WORDS AND PHOTOSHOOT</a:t>
                      </a:r>
                      <a:endParaRPr lang="en-GB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LEARNING OUTCOME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4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/>
                        </a:rPr>
                        <a:t>Key word definition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4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/>
                        </a:rPr>
                        <a:t>Complete a photoshoot of still life objects.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/>
                        </a:rPr>
                        <a:t> 1- NOVICE    </a:t>
                      </a: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/>
                        </a:rPr>
                        <a:t>2-DEVELOPING    3-MODERATE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*                          **                        ***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4-SECURE        5- ADVANCED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****                    *****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929597"/>
                  </a:ext>
                </a:extLst>
              </a:tr>
              <a:tr h="10064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u="sng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Task 2 - Observational drawing of food packaging in colour or tone </a:t>
                      </a:r>
                      <a:endParaRPr lang="en-GB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400" b="1" u="sng" dirty="0">
                          <a:latin typeface="+mn-lt"/>
                          <a:ea typeface="Times New Roman" panose="02020603050405020304" pitchFamily="18" charset="0"/>
                        </a:rPr>
                        <a:t>Learning Outcome-</a:t>
                      </a:r>
                      <a:r>
                        <a:rPr lang="en-GB" sz="1400" dirty="0">
                          <a:latin typeface="+mn-lt"/>
                        </a:rPr>
                        <a:t>Find a food item / packaging to draw. You could work from a real life object or from a picture. Or</a:t>
                      </a:r>
                    </a:p>
                    <a:p>
                      <a:r>
                        <a:rPr lang="en-GB" sz="1400" dirty="0">
                          <a:latin typeface="+mn-lt"/>
                        </a:rPr>
                        <a:t>Draw one of the examples accurately adding </a:t>
                      </a:r>
                      <a:r>
                        <a:rPr lang="en-GB" sz="1400" b="1" dirty="0">
                          <a:latin typeface="+mn-lt"/>
                        </a:rPr>
                        <a:t>Colour</a:t>
                      </a:r>
                      <a:r>
                        <a:rPr lang="en-GB" sz="1400" dirty="0">
                          <a:latin typeface="+mn-lt"/>
                        </a:rPr>
                        <a:t> or </a:t>
                      </a:r>
                      <a:r>
                        <a:rPr lang="en-GB" sz="1400" b="1" dirty="0">
                          <a:latin typeface="+mn-lt"/>
                        </a:rPr>
                        <a:t>tone</a:t>
                      </a:r>
                      <a:r>
                        <a:rPr lang="en-GB" sz="1400" dirty="0">
                          <a:latin typeface="+mn-lt"/>
                        </a:rPr>
                        <a:t>. Focus on </a:t>
                      </a:r>
                      <a:r>
                        <a:rPr lang="en-GB" sz="1400" b="1" dirty="0">
                          <a:latin typeface="+mn-lt"/>
                        </a:rPr>
                        <a:t>detail</a:t>
                      </a:r>
                      <a:r>
                        <a:rPr lang="en-GB" sz="1400" dirty="0">
                          <a:latin typeface="+mn-lt"/>
                        </a:rPr>
                        <a:t>, really look at letter . Also focus on </a:t>
                      </a:r>
                      <a:r>
                        <a:rPr lang="en-GB" sz="1400" b="1" dirty="0">
                          <a:latin typeface="+mn-lt"/>
                        </a:rPr>
                        <a:t>colour</a:t>
                      </a:r>
                      <a:r>
                        <a:rPr lang="en-GB" sz="1400" dirty="0">
                          <a:latin typeface="+mn-lt"/>
                        </a:rPr>
                        <a:t> </a:t>
                      </a:r>
                      <a:r>
                        <a:rPr lang="en-GB" sz="1400" b="1" dirty="0">
                          <a:latin typeface="+mn-lt"/>
                        </a:rPr>
                        <a:t>blending</a:t>
                      </a:r>
                      <a:r>
                        <a:rPr lang="en-GB" sz="1400" dirty="0">
                          <a:latin typeface="+mn-lt"/>
                        </a:rPr>
                        <a:t> and </a:t>
                      </a:r>
                      <a:r>
                        <a:rPr lang="en-GB" sz="1400" b="1" dirty="0">
                          <a:latin typeface="+mn-lt"/>
                        </a:rPr>
                        <a:t>tone of colour. </a:t>
                      </a:r>
                      <a:r>
                        <a:rPr lang="en-GB" sz="1400" dirty="0">
                          <a:latin typeface="+mn-lt"/>
                        </a:rPr>
                        <a:t> For a </a:t>
                      </a:r>
                      <a:r>
                        <a:rPr lang="en-GB" sz="1400" b="1" dirty="0">
                          <a:latin typeface="+mn-lt"/>
                        </a:rPr>
                        <a:t>tonal </a:t>
                      </a:r>
                      <a:r>
                        <a:rPr lang="en-GB" sz="1400" dirty="0">
                          <a:latin typeface="+mn-lt"/>
                        </a:rPr>
                        <a:t>drawing focus on using a minimum of 5</a:t>
                      </a:r>
                      <a:r>
                        <a:rPr lang="en-GB" sz="1400" b="1" dirty="0">
                          <a:latin typeface="+mn-lt"/>
                        </a:rPr>
                        <a:t> tones </a:t>
                      </a:r>
                      <a:r>
                        <a:rPr lang="en-GB" sz="1400" dirty="0">
                          <a:latin typeface="+mn-lt"/>
                        </a:rPr>
                        <a:t>dark to light. </a:t>
                      </a:r>
                      <a:r>
                        <a:rPr lang="en-GB" sz="1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/>
                        </a:rPr>
                        <a:t>                                                                       </a:t>
                      </a:r>
                      <a:endParaRPr lang="en-GB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/>
                        </a:rPr>
                        <a:t>1- NOVICE    2-DEVELOPING    3- MODERATE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*                          **                        ***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4-SECURE        5- ADVANCED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****                     ******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09043"/>
                  </a:ext>
                </a:extLst>
              </a:tr>
              <a:tr h="6359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u="sng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Task 3 - Contemporary Artist Lisa Milroy. CRITICAL STUDY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u="sng" dirty="0">
                          <a:latin typeface="+mn-lt"/>
                          <a:ea typeface="Times New Roman" panose="02020603050405020304" pitchFamily="18" charset="0"/>
                        </a:rPr>
                        <a:t>Learning outcome </a:t>
                      </a:r>
                      <a:r>
                        <a:rPr lang="en-GB" sz="1400" dirty="0"/>
                        <a:t>Create a Lisa Milroy inspired photograph. Use similar objects to create a repeating pattern. In colour or black and white </a:t>
                      </a:r>
                      <a:endParaRPr lang="en-US" sz="1400" b="1" u="sng" dirty="0"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/>
                        </a:rPr>
                        <a:t>1- NOVICE    2-DEVELOPING    3- MODERATE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*                          **                        ***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4-SECURE        5- ADVANCED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****                    *****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46304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u="sng" dirty="0">
                          <a:effectLst/>
                          <a:latin typeface="+mn-lt"/>
                          <a:ea typeface="Calibri" panose="020F0502020204030204" pitchFamily="34" charset="0"/>
                          <a:cs typeface="Times New Roman"/>
                        </a:rPr>
                        <a:t>Task 4 - Modern Artist  </a:t>
                      </a:r>
                      <a:r>
                        <a:rPr lang="en-GB" sz="1400" b="1" u="sng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/>
                        </a:rPr>
                        <a:t>Georgio</a:t>
                      </a:r>
                      <a:r>
                        <a:rPr lang="en-GB" sz="1400" b="1" u="sng" dirty="0">
                          <a:effectLst/>
                          <a:latin typeface="+mn-lt"/>
                          <a:ea typeface="Calibri" panose="020F0502020204030204" pitchFamily="34" charset="0"/>
                          <a:cs typeface="Times New Roman"/>
                        </a:rPr>
                        <a:t> </a:t>
                      </a:r>
                      <a:r>
                        <a:rPr lang="en-GB" sz="1400" b="1" u="sng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/>
                        </a:rPr>
                        <a:t>Morandi</a:t>
                      </a:r>
                      <a:r>
                        <a:rPr lang="en-GB" sz="1400" b="1" u="sng" dirty="0">
                          <a:effectLst/>
                          <a:latin typeface="+mn-lt"/>
                          <a:ea typeface="Calibri" panose="020F0502020204030204" pitchFamily="34" charset="0"/>
                          <a:cs typeface="Times New Roman"/>
                        </a:rPr>
                        <a:t>. </a:t>
                      </a:r>
                      <a:r>
                        <a:rPr lang="en-GB" sz="1400" b="1" u="sng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CRITICAL STUDY</a:t>
                      </a:r>
                      <a:endParaRPr lang="en-GB" sz="1400" b="1" u="sng" dirty="0">
                        <a:effectLst/>
                        <a:latin typeface="+mn-lt"/>
                        <a:ea typeface="Calibri" panose="020F0502020204030204" pitchFamily="34" charset="0"/>
                        <a:cs typeface="Times New Roman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u="sng" dirty="0">
                          <a:latin typeface="+mn-lt"/>
                          <a:ea typeface="Times New Roman" panose="02020603050405020304" pitchFamily="18" charset="0"/>
                        </a:rPr>
                        <a:t>Learning Outcome-</a:t>
                      </a:r>
                      <a:r>
                        <a:rPr lang="en-GB" sz="1400" b="1" u="sng" dirty="0"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400" dirty="0">
                          <a:latin typeface="+mn-lt"/>
                          <a:ea typeface="Times New Roman" panose="02020603050405020304" pitchFamily="18" charset="0"/>
                        </a:rPr>
                        <a:t>Complete a drawing of the </a:t>
                      </a:r>
                      <a:r>
                        <a:rPr lang="en-US" sz="1400" dirty="0" err="1">
                          <a:latin typeface="+mn-lt"/>
                          <a:ea typeface="Times New Roman" panose="02020603050405020304" pitchFamily="18" charset="0"/>
                        </a:rPr>
                        <a:t>Morandi</a:t>
                      </a:r>
                      <a:r>
                        <a:rPr lang="en-US" sz="1400" dirty="0">
                          <a:latin typeface="+mn-lt"/>
                          <a:ea typeface="Times New Roman" panose="02020603050405020304" pitchFamily="18" charset="0"/>
                        </a:rPr>
                        <a:t> still life, draw carefully the </a:t>
                      </a:r>
                      <a:r>
                        <a:rPr lang="en-US" sz="1400" b="1" dirty="0">
                          <a:latin typeface="+mn-lt"/>
                          <a:ea typeface="Times New Roman" panose="02020603050405020304" pitchFamily="18" charset="0"/>
                        </a:rPr>
                        <a:t>shapes,</a:t>
                      </a:r>
                      <a:r>
                        <a:rPr lang="en-US" sz="1400" dirty="0">
                          <a:latin typeface="+mn-lt"/>
                          <a:ea typeface="Times New Roman" panose="02020603050405020304" pitchFamily="18" charset="0"/>
                        </a:rPr>
                        <a:t> focus on </a:t>
                      </a:r>
                      <a:r>
                        <a:rPr lang="en-US" sz="1400" b="1" dirty="0">
                          <a:latin typeface="+mn-lt"/>
                          <a:ea typeface="Times New Roman" panose="02020603050405020304" pitchFamily="18" charset="0"/>
                        </a:rPr>
                        <a:t>proportion </a:t>
                      </a:r>
                      <a:r>
                        <a:rPr lang="en-US" sz="1400" dirty="0">
                          <a:latin typeface="+mn-lt"/>
                          <a:ea typeface="Times New Roman" panose="02020603050405020304" pitchFamily="18" charset="0"/>
                        </a:rPr>
                        <a:t>and add </a:t>
                      </a:r>
                      <a:r>
                        <a:rPr lang="en-US" sz="1400" b="1" dirty="0">
                          <a:latin typeface="+mn-lt"/>
                          <a:ea typeface="Times New Roman" panose="02020603050405020304" pitchFamily="18" charset="0"/>
                        </a:rPr>
                        <a:t>crosshatching and tone. </a:t>
                      </a:r>
                      <a:r>
                        <a:rPr lang="en-US" sz="1400" dirty="0">
                          <a:latin typeface="+mn-lt"/>
                          <a:ea typeface="Times New Roman" panose="02020603050405020304" pitchFamily="18" charset="0"/>
                        </a:rPr>
                        <a:t>Use grid technique to help with</a:t>
                      </a:r>
                      <a:r>
                        <a:rPr lang="en-US" sz="1400" b="1" dirty="0">
                          <a:latin typeface="+mn-lt"/>
                          <a:ea typeface="Times New Roman" panose="02020603050405020304" pitchFamily="18" charset="0"/>
                        </a:rPr>
                        <a:t> proportion</a:t>
                      </a:r>
                      <a:r>
                        <a:rPr lang="en-US" sz="1400" dirty="0">
                          <a:latin typeface="+mn-lt"/>
                          <a:ea typeface="Times New Roman" panose="02020603050405020304" pitchFamily="18" charset="0"/>
                        </a:rPr>
                        <a:t>, include the</a:t>
                      </a:r>
                      <a:r>
                        <a:rPr lang="en-US" sz="1400" b="1" dirty="0">
                          <a:latin typeface="+mn-lt"/>
                          <a:ea typeface="Times New Roman" panose="02020603050405020304" pitchFamily="18" charset="0"/>
                        </a:rPr>
                        <a:t> background</a:t>
                      </a:r>
                      <a:r>
                        <a:rPr lang="en-US" sz="1200" dirty="0">
                          <a:latin typeface="+mn-lt"/>
                          <a:ea typeface="Times New Roman" panose="02020603050405020304" pitchFamily="18" charset="0"/>
                        </a:rPr>
                        <a:t>. </a:t>
                      </a:r>
                      <a:endParaRPr lang="en-GB" sz="1200" b="1" dirty="0"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endParaRPr lang="en-GB" sz="1400" dirty="0"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/>
                        </a:rPr>
                        <a:t> 1- NOVICE    2-DEVELOPING    3- MODERATE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*                          **                        ***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4-SECURE        5- ADVANCED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****                    *****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78912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u="sng" dirty="0">
                          <a:effectLst/>
                          <a:latin typeface="+mn-lt"/>
                          <a:ea typeface="Calibri" panose="020F0502020204030204" pitchFamily="34" charset="0"/>
                          <a:cs typeface="Times New Roman"/>
                        </a:rPr>
                        <a:t>Task 5 -Historical Artist Vincent Van Gogh. </a:t>
                      </a:r>
                      <a:r>
                        <a:rPr lang="en-GB" sz="1400" b="1" u="sng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CRITICAL STUDY</a:t>
                      </a:r>
                      <a:endParaRPr lang="en-GB" sz="1400" b="1" u="sng" dirty="0">
                        <a:effectLst/>
                        <a:latin typeface="+mn-lt"/>
                        <a:ea typeface="Calibri" panose="020F0502020204030204" pitchFamily="34" charset="0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u="sng" dirty="0">
                          <a:latin typeface="+mn-lt"/>
                          <a:ea typeface="Times New Roman" panose="02020603050405020304" pitchFamily="18" charset="0"/>
                        </a:rPr>
                        <a:t>Learning Outcome-</a:t>
                      </a:r>
                      <a:r>
                        <a:rPr lang="en-GB" sz="1400" b="1" u="sng" dirty="0"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GB" sz="1400" dirty="0">
                          <a:latin typeface="+mn-lt"/>
                        </a:rPr>
                        <a:t>Research Artist Sarah Graham and present your findings in a power point or print images and present creatively. Write in your own words. Think about title, back ground and layout. </a:t>
                      </a:r>
                      <a:endParaRPr lang="en-GB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/>
                        </a:rPr>
                        <a:t>1- NOVICE    2-DEVELOPING    3- MODERATE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*                          **                        ***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4-SECURE        5- ADVANCED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****                    *****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3752241"/>
                  </a:ext>
                </a:extLst>
              </a:tr>
              <a:tr h="8635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u="sng" dirty="0">
                          <a:effectLst/>
                          <a:latin typeface="+mn-lt"/>
                          <a:ea typeface="Calibri" panose="020F0502020204030204" pitchFamily="34" charset="0"/>
                          <a:cs typeface="Times New Roman"/>
                        </a:rPr>
                        <a:t>Task 6 - Observational drawing of clocks</a:t>
                      </a:r>
                    </a:p>
                    <a:p>
                      <a:r>
                        <a:rPr lang="en-US" sz="1400" b="1" u="sng" dirty="0">
                          <a:latin typeface="+mn-lt"/>
                          <a:ea typeface="Times New Roman" panose="02020603050405020304" pitchFamily="18" charset="0"/>
                        </a:rPr>
                        <a:t>Learning outcome-</a:t>
                      </a:r>
                      <a:r>
                        <a:rPr lang="en-GB" sz="1400" dirty="0">
                          <a:latin typeface="+mn-lt"/>
                        </a:rPr>
                        <a:t>Choose one of the clocks or  find your own on the internet or a clock or watch you have at home.</a:t>
                      </a:r>
                    </a:p>
                    <a:p>
                      <a:r>
                        <a:rPr lang="en-GB" sz="1400" dirty="0">
                          <a:latin typeface="+mn-lt"/>
                        </a:rPr>
                        <a:t>Draw the clock accurately and add </a:t>
                      </a:r>
                      <a:r>
                        <a:rPr lang="en-GB" sz="1400" b="1" dirty="0">
                          <a:latin typeface="+mn-lt"/>
                        </a:rPr>
                        <a:t>tone</a:t>
                      </a:r>
                      <a:r>
                        <a:rPr lang="en-GB" sz="1400" dirty="0">
                          <a:latin typeface="+mn-lt"/>
                        </a:rPr>
                        <a:t>. Focus on </a:t>
                      </a:r>
                      <a:r>
                        <a:rPr lang="en-GB" sz="1400" b="1" dirty="0">
                          <a:latin typeface="+mn-lt"/>
                        </a:rPr>
                        <a:t>proportion, shape, form and detail.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/>
                        </a:rPr>
                        <a:t> 1- NOVICE    2-DEVELOPING    3- MODERATE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                          **                        ***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4-SECURE        5- ADVANCED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/>
                        </a:rPr>
                        <a:t>****                    *****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792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TEACHER </a:t>
                      </a:r>
                      <a:r>
                        <a:rPr lang="en-GB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FEEDBACK                      </a:t>
                      </a:r>
                      <a:r>
                        <a:rPr lang="en-GB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PASS  1-2         MERIT  3-4      DESTINCTION  5</a:t>
                      </a:r>
                      <a:endParaRPr lang="en-GB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endParaRPr lang="en-GB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/>
                        </a:rPr>
                        <a:t>OVERALL HOMEWORK GRADE:    </a:t>
                      </a:r>
                      <a:r>
                        <a:rPr lang="en-GB" sz="2400" b="1" dirty="0">
                          <a:effectLst/>
                          <a:latin typeface="+mn-lt"/>
                          <a:cs typeface="Times New Roman"/>
                        </a:rPr>
                        <a:t>1 – 2 – 3 – 4 – 5 </a:t>
                      </a:r>
                      <a:endParaRPr lang="en-GB" sz="2400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463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36817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1B974E9B42DF42A6DCCCB579A3E4C6" ma:contentTypeVersion="5" ma:contentTypeDescription="Create a new document." ma:contentTypeScope="" ma:versionID="67a613974cc77784a0b3c9e0309d0c1e">
  <xsd:schema xmlns:xsd="http://www.w3.org/2001/XMLSchema" xmlns:xs="http://www.w3.org/2001/XMLSchema" xmlns:p="http://schemas.microsoft.com/office/2006/metadata/properties" xmlns:ns2="f6dbf1d6-2ce5-40df-9cc9-9bb34b01c2e0" targetNamespace="http://schemas.microsoft.com/office/2006/metadata/properties" ma:root="true" ma:fieldsID="0d71481b421ddf9686cbefcbeb1cbfdf" ns2:_="">
    <xsd:import namespace="f6dbf1d6-2ce5-40df-9cc9-9bb34b01c2e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dbf1d6-2ce5-40df-9cc9-9bb34b01c2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8C687CF-793E-4A6F-B000-D3B0AD7F3CEF}">
  <ds:schemaRefs>
    <ds:schemaRef ds:uri="http://schemas.microsoft.com/office/2006/metadata/properties"/>
    <ds:schemaRef ds:uri="http://purl.org/dc/dcmitype/"/>
    <ds:schemaRef ds:uri="http://purl.org/dc/terms/"/>
    <ds:schemaRef ds:uri="eabe263f-302b-41cd-8d95-cf5b3cbd2a64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BEEA14A-5684-4026-B028-D8F04530FC73}"/>
</file>

<file path=customXml/itemProps3.xml><?xml version="1.0" encoding="utf-8"?>
<ds:datastoreItem xmlns:ds="http://schemas.openxmlformats.org/officeDocument/2006/customXml" ds:itemID="{DB999E62-F604-425C-9D31-A2B34CFFD0D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1078</TotalTime>
  <Words>1851</Words>
  <Application>Microsoft Office PowerPoint</Application>
  <PresentationFormat>Widescreen</PresentationFormat>
  <Paragraphs>180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Arial</vt:lpstr>
      <vt:lpstr>Calibri</vt:lpstr>
      <vt:lpstr>Calibri Light</vt:lpstr>
      <vt:lpstr>Copperplate Gothic Bold</vt:lpstr>
      <vt:lpstr>Times New Roman</vt:lpstr>
      <vt:lpstr>Verdana</vt:lpstr>
      <vt:lpstr>Office Theme</vt:lpstr>
      <vt:lpstr>PowerPoint Presentation</vt:lpstr>
      <vt:lpstr>GOLDEN WORDS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GILLINGWATER</dc:creator>
  <cp:lastModifiedBy>Nick JOHNSON</cp:lastModifiedBy>
  <cp:revision>40</cp:revision>
  <dcterms:created xsi:type="dcterms:W3CDTF">2021-07-05T11:51:50Z</dcterms:created>
  <dcterms:modified xsi:type="dcterms:W3CDTF">2022-09-05T15:53:47Z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0x010100D41B974E9B42DF42A6DCCCB579A3E4C6</vt:lpwstr>
  </property>
</Properties>
</file>