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</p:sldIdLst>
  <p:sldSz cx="6858000" cy="9144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59C3E9"/>
    <a:srgbClr val="FF0066"/>
    <a:srgbClr val="FFFF5B"/>
    <a:srgbClr val="FFFF3F"/>
    <a:srgbClr val="E1DA4B"/>
    <a:srgbClr val="231BFA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59" dt="2026-09-03T12:00:03.211"/>
    <p1510:client id="{965BCEC6-11B5-92B4-24B2-B25277106D76}" v="93" dt="2026-09-03T11:42:05.7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40" autoAdjust="0"/>
    <p:restoredTop sz="99714" autoAdjust="0"/>
  </p:normalViewPr>
  <p:slideViewPr>
    <p:cSldViewPr>
      <p:cViewPr varScale="1">
        <p:scale>
          <a:sx n="47" d="100"/>
          <a:sy n="47" d="100"/>
        </p:scale>
        <p:origin x="2120" y="6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2D3AAB-DEBC-3400-7456-40EE0500E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25ABC-7EA2-4F9D-9694-8E863876AA4A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E19F2F-4341-239A-BAE9-7D3B020FF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890C16-977E-2BB5-D184-94B966902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C8F8E-0F21-4F09-93BA-227ECF757DE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9584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0C07C9-8566-D61A-DBED-DF53D9C86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43575-75AD-4EF9-955C-BC8FA309340B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35FAA-3619-93FF-C386-C227EE41A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AB9F5-E953-F41C-410A-550899161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D920BD-F14B-4370-B6FA-61BBAAAB3BF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4704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0F727-A5A2-247B-581B-44B26086B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32063-A8B0-4D44-9134-277363F2B750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CB703E-2671-FDAB-EAAB-CE66C91D0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B3D32F-FAC3-9A06-247F-93568F890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AB31BF-47D3-4FEC-8408-260D99CF953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6818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552652B-F781-0294-79E2-B7B7AF805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BF62D6-66B0-4308-A484-F118C8D5CC84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5CA06A2-A597-339E-75E9-8802BEF01B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6045202-0300-915F-2369-DFA1BB435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0E267-8F7E-4FA2-BB3E-DCC599BBB48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4611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5917DAB-39B6-242A-B9CF-26A6DBE1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02CA6-C3B9-4A90-8932-D59F760F6DB5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030792B-8F6D-E6C4-FC3A-C24050642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7967710-0FDD-5588-E21E-5BDF2A349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8B9F19-0F6B-4D1F-8867-872E0744794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5154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E033B5D-58AF-5D6C-2C7B-32D164000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EFBFD-156F-4BCC-9B78-344E34F74303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161AFE64-04E9-2A33-7CCE-21718AEE0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6391894-4691-1C17-67F1-7E60A2D56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1E09D1-2839-48E3-9D1B-4AF922048CC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10980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6F8541B-2E1D-8ED8-5DB3-52091EDB3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2F195-E60C-4FB5-B108-F2B8947D638B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36CC9D9-DC5F-AE4E-0E99-F751D3F6E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BA0DBC6-BF84-CB88-95FA-D7DCFD296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5DC95-B427-4C7D-B7A6-B03452BBD95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2043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7C991F9-F274-FF27-446C-81E6242C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357B9-DAEC-45C5-813E-B205D712421C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43DA35-CDDF-8614-14E6-753A043B85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71339D3-1F04-C77E-DA18-8653392F2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49A0F2-7D86-4A2A-B14F-A6635BFAD7F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07932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3BE447D-B50C-CCD0-7A64-C37BB16D7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D2A80-F228-416C-8419-58ED72BC0FCB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6AA61A4-A772-231D-1F70-48C8C72E18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3172A59-8FD9-4EA2-71A9-92DD452A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43A5A-BA04-45CC-AB28-FC8019D0E9E3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93812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02EB65-8A53-0F92-0FCB-7DD81FE80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D5095-07BA-4C40-B23E-99303A39D4B3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7C554-CDCC-6651-C599-F0AC24D39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DB8D50-8924-6879-D3A5-A84D2E6F0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A20C6-439C-48FA-8F37-DC7018DDEA9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938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DCB2C9-F886-047C-A89A-DF73ECF8E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02FF4-AFAF-4229-B9C4-DA0343202B2C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168D1-1EEC-52C8-2928-E2AF86A7CE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7C0777-9651-50D2-83EE-E39EB0F48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5A7AC2-84D9-4EA5-8F8E-E965888D714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58603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FB84A51A-A87E-B9AA-2153-E22F07B9844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78617A68-975C-5B87-2890-90A87C3BAC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GB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707FA-690F-ACA6-1A8B-B93357786B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A72D9D5-19E5-4359-963E-6708089C481A}" type="datetimeFigureOut">
              <a:rPr lang="en-GB"/>
              <a:pPr>
                <a:defRPr/>
              </a:pPr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1B77D1-C5F8-4591-3006-1954BFAD8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18CE25-CFD8-5C58-4B9B-7D5B6D4CC7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ABF6C7A-E112-41FC-9F34-221B40F1D4A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DB2854-B770-3939-B2C0-BAAB19BE16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48365"/>
              </p:ext>
            </p:extLst>
          </p:nvPr>
        </p:nvGraphicFramePr>
        <p:xfrm>
          <a:off x="6350" y="3913188"/>
          <a:ext cx="6851642" cy="47248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0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560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32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3913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Computing</a:t>
                      </a:r>
                    </a:p>
                  </a:txBody>
                  <a:tcPr marL="91441" marR="91441" marT="45741" marB="45741">
                    <a:solidFill>
                      <a:srgbClr val="FF339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Geography</a:t>
                      </a:r>
                      <a:endParaRPr lang="en-GB" sz="1800" dirty="0"/>
                    </a:p>
                  </a:txBody>
                  <a:tcPr marL="91441" marR="91441" marT="45741" marB="45741">
                    <a:solidFill>
                      <a:srgbClr val="FF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RE</a:t>
                      </a:r>
                    </a:p>
                  </a:txBody>
                  <a:tcPr marL="91441" marR="91441" marT="45741" marB="45741">
                    <a:solidFill>
                      <a:srgbClr val="FF33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872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endParaRPr lang="en-GB" sz="200" kern="1200" baseline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dirty="0">
                          <a:effectLst/>
                          <a:latin typeface="+mj-lt"/>
                          <a:ea typeface="Calibri"/>
                          <a:cs typeface="Times New Roman"/>
                        </a:rPr>
                        <a:t>Computer Science: Programming</a:t>
                      </a:r>
                    </a:p>
                    <a:p>
                      <a:pPr marL="171450" marR="0" lvl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en-GB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Sequence in a program is a set of programming blocks that make actions happen one after another.</a:t>
                      </a:r>
                      <a:endParaRPr lang="en-US" sz="800" b="0" i="0" u="none" strike="noStrike" noProof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171450" marR="0" lvl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en-GB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Repetition is used when an instruction needs to be repeated (looped).</a:t>
                      </a:r>
                      <a:endParaRPr lang="en-US" sz="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171450" marR="0" lvl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 panose="020B0604020202020204" pitchFamily="34" charset="0"/>
                        <a:buChar char="•"/>
                      </a:pPr>
                      <a:r>
                        <a:rPr lang="en-GB" sz="8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Errors in programs can be debugged through trial and error.</a:t>
                      </a:r>
                      <a:endParaRPr lang="en-GB" sz="800" dirty="0"/>
                    </a:p>
                    <a:p>
                      <a:pPr marL="0" lvl="0" indent="0">
                        <a:buNone/>
                      </a:pPr>
                      <a:endParaRPr lang="en-GB" sz="800" b="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Computer Science/Digital Literacy: Online Content and Reliability</a:t>
                      </a:r>
                    </a:p>
                    <a:p>
                      <a:pPr marL="171450" marR="0" lvl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There is content and contacts online that are not trustworthy.</a:t>
                      </a:r>
                      <a:endParaRPr lang="en-US" sz="800" b="0" i="0" u="none" strike="noStrike" kern="1200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171450" marR="0" lvl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Online sources of information may or may not be reliable.</a:t>
                      </a:r>
                      <a:endParaRPr lang="en-US" sz="800" b="0" i="0" u="none" strike="noStrike" kern="1200" baseline="0" noProof="0" dirty="0">
                        <a:solidFill>
                          <a:srgbClr val="000000"/>
                        </a:solidFill>
                        <a:effectLst/>
                        <a:latin typeface="Calibri"/>
                        <a:ea typeface="Calibri"/>
                        <a:cs typeface="Calibri"/>
                      </a:endParaRPr>
                    </a:p>
                    <a:p>
                      <a:pPr marL="171450" marR="0" lvl="0" indent="-1714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,Sans-Serif"/>
                        <a:buChar char="•"/>
                      </a:pPr>
                      <a:r>
                        <a:rPr lang="en-GB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Calibri"/>
                          <a:cs typeface="Calibri"/>
                        </a:rPr>
                        <a:t>We can make sure that information online is reliable through cross-checking.</a:t>
                      </a:r>
                      <a:endParaRPr lang="en-GB" sz="800" dirty="0"/>
                    </a:p>
                  </a:txBody>
                  <a:tcPr marL="91441" marR="91441" marT="45741" marB="45741"/>
                </a:tc>
                <a:tc gridSpan="2">
                  <a:txBody>
                    <a:bodyPr/>
                    <a:lstStyle/>
                    <a:p>
                      <a:pPr marL="0" indent="0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Global Warriors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world is made up of different biomes including rainforest, desert and ice.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Biomes have their own habitats, plants and animals.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Areas of the world have different climate zones, for example: tropical and polar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​.</a:t>
                      </a:r>
                      <a:endParaRPr lang="en-US" sz="8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Temperature and rainfall varies across climate zones.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(or global warming)</a:t>
                      </a:r>
                      <a:r>
                        <a:rPr lang="en-GB" sz="8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is the process of the planet heating up.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is changing the biomes across the world.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Climate change as well as other factors are impacting upon ecosystems. 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ways to combat climate change including recycling, reducing waste and using renewable energy.</a:t>
                      </a:r>
                      <a:r>
                        <a:rPr lang="en-GB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endParaRPr lang="en-GB" sz="900" b="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1" marR="91441" marT="45741" marB="45741"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What does it mean to be a Hindu in Britain today?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Hindus believe in one God with many deities representing aspects of God.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Hindus worship at a Mandir or at home with a shrine.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Puja is the name for their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have objects on a puja tray to help them to worship.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They light an aarti lamp to remove darkness.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Hindus listen to worship music called bhajans.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Hindu belief is based on the idea of Karma, Dharma and Moksha.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key Hindu belief is reincarnation where the hope is to be reunited with God one day.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Mahatma Ghandi is a famous Hindu who devoted his life to fighting injustice.</a:t>
                      </a:r>
                    </a:p>
                  </a:txBody>
                  <a:tcPr marL="91441" marR="91441" marT="45741" marB="45741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4517">
                <a:tc>
                  <a:txBody>
                    <a:bodyPr/>
                    <a:lstStyle/>
                    <a:p>
                      <a:pPr marL="0" lvl="0" indent="0" algn="ctr">
                        <a:buFont typeface="Arial" pitchFamily="34" charset="0"/>
                        <a:buNone/>
                      </a:pPr>
                      <a:r>
                        <a:rPr lang="en-GB" sz="1000" b="1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Art &amp; Design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RHE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Music</a:t>
                      </a:r>
                      <a:endParaRPr lang="en-GB"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German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PE</a:t>
                      </a:r>
                    </a:p>
                  </a:txBody>
                  <a:tcPr marL="91441" marR="91441" marT="45741" marB="45741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521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Impressionism – Claude Monet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There are 6 tertiary colours, which are made by mixing equal amounts of primary and secondary colour together.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Impressionism is an art movement from the 19th Century. 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Claude Monet was an impressionist painter.</a:t>
                      </a:r>
                    </a:p>
                  </a:txBody>
                  <a:tcPr marL="91441" marR="91441" marT="45741" marB="45741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My Healthy Self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A balanced diet is eating the right amount of different foods to keep your body healthy.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Growth mindset is believing you can do something or improve by learning and practicing.</a:t>
                      </a:r>
                      <a:endParaRPr lang="en-US" sz="800" b="0" i="0" u="none" strike="noStrike" kern="1200" baseline="0" noProof="0" dirty="0">
                        <a:solidFill>
                          <a:srgbClr val="000000"/>
                        </a:solidFill>
                        <a:effectLst/>
                        <a:highlight>
                          <a:srgbClr val="C6C6C6"/>
                        </a:highlight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41" marR="91441" marT="45741" marB="45741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Singing in parts: Loops/layers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i="0" u="none" strike="noStrike" kern="1200" baseline="0" noProof="0" dirty="0">
                          <a:solidFill>
                            <a:schemeClr val="tx1"/>
                          </a:solidFill>
                          <a:effectLst/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A melodic loop means a short patter</a:t>
                      </a:r>
                      <a:r>
                        <a:rPr lang="en-US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n of sounds that repeats continuously with different pitches.</a:t>
                      </a:r>
                    </a:p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800" b="0" i="0" u="none" strike="noStrike" kern="1200" baseline="0" noProof="0" dirty="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Calibri"/>
                          <a:ea typeface="Calibri"/>
                          <a:cs typeface="Calibri"/>
                        </a:rPr>
                        <a:t>A rhythmic loop means a short pattern of sounds that repeats continuously without different pitches.</a:t>
                      </a:r>
                      <a:endParaRPr lang="en-US" sz="800" b="0" i="0" u="none" strike="noStrike" kern="1200" baseline="0" noProof="0" dirty="0">
                        <a:solidFill>
                          <a:srgbClr val="000000"/>
                        </a:solidFill>
                        <a:effectLst/>
                        <a:highlight>
                          <a:srgbClr val="C6C6C6"/>
                        </a:highlight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91441" marR="91441" marT="45741" marB="45741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en-GB" sz="200" baseline="0" dirty="0">
                        <a:solidFill>
                          <a:srgbClr val="FF0000"/>
                        </a:solidFill>
                      </a:endParaRPr>
                    </a:p>
                    <a:p>
                      <a:pPr marL="0" lvl="0" indent="0">
                        <a:buNone/>
                      </a:pPr>
                      <a:r>
                        <a:rPr lang="en-GB" sz="800" b="1" baseline="0" dirty="0">
                          <a:solidFill>
                            <a:schemeClr val="tx1"/>
                          </a:solidFill>
                        </a:rPr>
                        <a:t>Numbers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</a:rPr>
                        <a:t>Counting to 12.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</a:rPr>
                        <a:t>Recalling numbers randomly</a:t>
                      </a:r>
                    </a:p>
                    <a:p>
                      <a:pPr marL="171450" lvl="0" indent="-171450">
                        <a:buFont typeface="Arial"/>
                        <a:buChar char="•"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</a:rPr>
                        <a:t>Counting to 31.</a:t>
                      </a:r>
                    </a:p>
                  </a:txBody>
                  <a:tcPr marL="91441" marR="91441" marT="45741" marB="45741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RS Coaching</a:t>
                      </a:r>
                    </a:p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GB" sz="800" b="1" dirty="0">
                          <a:solidFill>
                            <a:schemeClr val="tx1"/>
                          </a:solidFill>
                        </a:rPr>
                        <a:t>Athletics</a:t>
                      </a: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</a:rPr>
                        <a:t>Run with arm drive for momentum.</a:t>
                      </a: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</a:rPr>
                        <a:t>Jump for maximal distance.</a:t>
                      </a: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r>
                        <a:rPr lang="en-GB" sz="800" b="0" dirty="0">
                          <a:solidFill>
                            <a:schemeClr val="tx1"/>
                          </a:solidFill>
                        </a:rPr>
                        <a:t>Complete a javelin and chest push throw.</a:t>
                      </a:r>
                    </a:p>
                    <a:p>
                      <a:pPr marL="171450" marR="0" lvl="0" indent="-17145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en-GB" sz="800" b="1" dirty="0">
                        <a:solidFill>
                          <a:srgbClr val="FF0000"/>
                        </a:solidFill>
                      </a:endParaRPr>
                    </a:p>
                    <a:p>
                      <a:pPr marL="0" marR="0" lvl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</a:pPr>
                      <a:endParaRPr lang="en-GB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91441" marR="91441" marT="45741" marB="45741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E3AA2483-AA5E-0FCC-F0A3-A0C420AA8FAA}"/>
              </a:ext>
            </a:extLst>
          </p:cNvPr>
          <p:cNvSpPr/>
          <p:nvPr/>
        </p:nvSpPr>
        <p:spPr bwMode="auto">
          <a:xfrm>
            <a:off x="0" y="0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E595A09-3A76-A112-E772-16FE8C082B83}"/>
              </a:ext>
            </a:extLst>
          </p:cNvPr>
          <p:cNvGraphicFramePr>
            <a:graphicFrameLocks noGrp="1"/>
          </p:cNvGraphicFramePr>
          <p:nvPr/>
        </p:nvGraphicFramePr>
        <p:xfrm>
          <a:off x="1125538" y="4763"/>
          <a:ext cx="4606925" cy="149383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836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98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03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4380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William Gilbert Endowed Church of England Aided Primary School</a:t>
                      </a:r>
                      <a:endParaRPr lang="en-GB" sz="1200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u="sng" dirty="0"/>
                        <a:t>Curriculum Overview For Parents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80"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b="0" dirty="0">
                          <a:solidFill>
                            <a:schemeClr val="tx1"/>
                          </a:solidFill>
                        </a:rPr>
                        <a:t>            Term –</a:t>
                      </a:r>
                      <a:r>
                        <a:rPr lang="en-GB" sz="1200" b="0" baseline="0" dirty="0">
                          <a:solidFill>
                            <a:schemeClr val="tx1"/>
                          </a:solidFill>
                        </a:rPr>
                        <a:t> Autumn 2026</a:t>
                      </a:r>
                      <a:endParaRPr lang="en-GB" sz="1200" b="0" dirty="0">
                        <a:solidFill>
                          <a:schemeClr val="tx1"/>
                        </a:solidFill>
                      </a:endParaRP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/>
                        <a:t>Year </a:t>
                      </a:r>
                      <a:r>
                        <a:rPr lang="en-GB" sz="1200" baseline="0" dirty="0"/>
                        <a:t>4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349"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/>
                        <a:t>Theme: Global Warriors</a:t>
                      </a:r>
                      <a:endParaRPr lang="en-GB" sz="1600" b="1" i="1" dirty="0"/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438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Class: Year</a:t>
                      </a:r>
                      <a:r>
                        <a:rPr lang="en-GB" sz="1200" baseline="0" dirty="0"/>
                        <a:t> 4</a:t>
                      </a:r>
                      <a:endParaRPr lang="en-GB" sz="1200" dirty="0"/>
                    </a:p>
                  </a:txBody>
                  <a:tcPr marL="91393" marR="91393" marT="45737" marB="45737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Miss Pearce</a:t>
                      </a:r>
                    </a:p>
                  </a:txBody>
                  <a:tcPr marL="91393" marR="91393" marT="45737" marB="45737"/>
                </a:tc>
                <a:tc hMerge="1">
                  <a:txBody>
                    <a:bodyPr/>
                    <a:lstStyle/>
                    <a:p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87" name="TextBox 31">
            <a:extLst>
              <a:ext uri="{FF2B5EF4-FFF2-40B4-BE49-F238E27FC236}">
                <a16:creationId xmlns:a16="http://schemas.microsoft.com/office/drawing/2014/main" id="{F9034141-6420-7A6B-2B3A-5E46F7E02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75"/>
            <a:ext cx="1268413" cy="1538288"/>
          </a:xfrm>
          <a:prstGeom prst="rect">
            <a:avLst/>
          </a:prstGeom>
          <a:solidFill>
            <a:srgbClr val="FF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8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Term: Autumn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chemeClr val="bg1"/>
                </a:solidFill>
                <a:latin typeface="Arial" panose="020B0604020202020204" pitchFamily="34" charset="0"/>
              </a:rPr>
              <a:t>Class: Year 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D06C891-4C36-8CBF-FDC7-C61A1A7B3083}"/>
              </a:ext>
            </a:extLst>
          </p:cNvPr>
          <p:cNvSpPr/>
          <p:nvPr/>
        </p:nvSpPr>
        <p:spPr bwMode="auto">
          <a:xfrm>
            <a:off x="5588000" y="3175"/>
            <a:ext cx="1268413" cy="1473200"/>
          </a:xfrm>
          <a:prstGeom prst="rect">
            <a:avLst/>
          </a:prstGeom>
          <a:solidFill>
            <a:srgbClr val="FFFF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2089" name="TextBox 31">
            <a:extLst>
              <a:ext uri="{FF2B5EF4-FFF2-40B4-BE49-F238E27FC236}">
                <a16:creationId xmlns:a16="http://schemas.microsoft.com/office/drawing/2014/main" id="{B77327FE-ADAE-12A9-C41A-B9B8C1C6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3175"/>
            <a:ext cx="1268413" cy="1524000"/>
          </a:xfrm>
          <a:prstGeom prst="rect">
            <a:avLst/>
          </a:prstGeom>
          <a:solidFill>
            <a:srgbClr val="FF33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Curriculum Overview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8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en-GB" altLang="en-US" sz="1100" b="1">
              <a:latin typeface="Arial" panose="020B0604020202020204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en-GB" altLang="en-US" sz="1100" b="1">
                <a:solidFill>
                  <a:schemeClr val="bg1"/>
                </a:solidFill>
                <a:latin typeface="Arial" panose="020B0604020202020204" pitchFamily="34" charset="0"/>
              </a:rPr>
              <a:t>Term: Autumn </a:t>
            </a:r>
            <a:r>
              <a:rPr lang="en-GB" altLang="en-US" sz="800" b="1">
                <a:solidFill>
                  <a:schemeClr val="bg1"/>
                </a:solidFill>
                <a:latin typeface="Arial" panose="020B0604020202020204" pitchFamily="34" charset="0"/>
              </a:rPr>
              <a:t>Class: Year 4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6073683B-132B-F3FC-FB8F-467A504FA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9147098"/>
              </p:ext>
            </p:extLst>
          </p:nvPr>
        </p:nvGraphicFramePr>
        <p:xfrm>
          <a:off x="7938" y="1504950"/>
          <a:ext cx="6848474" cy="24082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8449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90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3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3761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English</a:t>
                      </a:r>
                    </a:p>
                  </a:txBody>
                  <a:tcPr marT="45661" marB="45661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Mathematics</a:t>
                      </a:r>
                    </a:p>
                  </a:txBody>
                  <a:tcPr marT="45661" marB="45661">
                    <a:solidFill>
                      <a:srgbClr val="FF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</a:rPr>
                        <a:t>Science</a:t>
                      </a:r>
                    </a:p>
                  </a:txBody>
                  <a:tcPr marT="45661" marB="45661"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4477">
                <a:tc>
                  <a:txBody>
                    <a:bodyPr/>
                    <a:lstStyle/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Class book: The Firework-Maker's Daughter by Philip Pullman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Writing</a:t>
                      </a:r>
                      <a:endParaRPr lang="en-GB" sz="800" kern="120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Write a character description of Lila.</a:t>
                      </a:r>
                      <a:endParaRPr lang="en-GB" sz="8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Write </a:t>
                      </a:r>
                      <a:r>
                        <a:rPr lang="en-GB" sz="800" b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instructions</a:t>
                      </a:r>
                      <a:r>
                        <a:rPr lang="en-GB" sz="800" b="0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to look after Hamlet, the white elephant.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Write a letter from Lila to her father.</a:t>
                      </a:r>
                      <a:endParaRPr lang="en-GB" sz="8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Write a narrative for the Full Moon ceremony.</a:t>
                      </a:r>
                      <a:endParaRPr lang="en-GB" sz="800" b="0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Reading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Answer questions from the text.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Draw inferences from the text.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Use a dictionary and thesaurus to improve our writing.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b="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Sequence events in the text.</a:t>
                      </a:r>
                    </a:p>
                    <a:p>
                      <a:pPr marL="0" lvl="0" indent="0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Grammar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Possessive apostrophes</a:t>
                      </a:r>
                      <a:r>
                        <a:rPr lang="en-GB" sz="80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(singular</a:t>
                      </a:r>
                      <a:r>
                        <a:rPr lang="en-GB" sz="80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and plural).</a:t>
                      </a: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Apostrophes for contraction.</a:t>
                      </a: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Present perfect tense.</a:t>
                      </a: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lvl="0" indent="-171450">
                        <a:buFont typeface="Arial" pitchFamily="34" charset="0"/>
                        <a:buChar char="•"/>
                      </a:pPr>
                      <a:r>
                        <a:rPr lang="en-GB" sz="80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Adverbs of time.</a:t>
                      </a: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171450" marR="0" lvl="0" indent="-17145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</a:pPr>
                      <a:r>
                        <a:rPr lang="en-GB" sz="800" kern="1200" baseline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Imperative verbs.</a:t>
                      </a:r>
                      <a:endParaRPr lang="en-GB" sz="800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661" marB="45661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Place Value – 4-digit numbers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Count in 1,000s.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Represent 4-digit numbers.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Partition 4-digit numbers.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Say a number 1, 10, 100 or 1,000 more or less than a number.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Compare and order numbers to 10,000.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Round numbers to the nearest 1000, 100 or 10.</a:t>
                      </a: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Addition and Subtraction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Add and subtract 1s, 10s, 100s and 1000s.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Add and subtract 4-digit numbers using the column method.</a:t>
                      </a:r>
                    </a:p>
                    <a:p>
                      <a:pPr marL="0" indent="0" algn="l">
                        <a:buFont typeface="Arial" pitchFamily="34" charset="0"/>
                        <a:buNone/>
                      </a:pPr>
                      <a:endParaRPr lang="en-GB" sz="800" b="1" kern="1200" baseline="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Font typeface="Arial" pitchFamily="34" charset="0"/>
                        <a:buNone/>
                      </a:pPr>
                      <a:r>
                        <a:rPr lang="en-GB" sz="800" b="1" kern="120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In Year 4, children will need to recall all of their times tables, so practice on TT Rockstars at home, if possible, will be very beneficial.</a:t>
                      </a:r>
                    </a:p>
                  </a:txBody>
                  <a:tcPr marT="45661" marB="45661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800" b="1" baseline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8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Living Things and Their Habitats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The terms fish, amphibians, reptiles, birds and mammals can be used to classify living things.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Living things can be grouped according to their appearance, what they eat and where they live.</a:t>
                      </a:r>
                      <a:r>
                        <a:rPr lang="en-US" sz="8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​</a:t>
                      </a:r>
                    </a:p>
                    <a:p>
                      <a:pPr marL="171450" indent="-171450" rtl="0" fontAlgn="base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Environments can change over time which affects livings things.</a:t>
                      </a:r>
                      <a:endParaRPr lang="en-GB" sz="800" b="1" baseline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en-GB" sz="800" b="1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Plants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Different parts of a plant have different functions.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baseline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Plants require air, water, light and nutrients from soil and space in order to live and grow.</a:t>
                      </a:r>
                      <a:endParaRPr lang="en-GB" sz="700" b="0" baseline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95030C26-5004-AD62-A68B-7628677CEE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7139288"/>
              </p:ext>
            </p:extLst>
          </p:nvPr>
        </p:nvGraphicFramePr>
        <p:xfrm>
          <a:off x="7938" y="8316913"/>
          <a:ext cx="6850062" cy="8525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50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3855"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bg1"/>
                          </a:solidFill>
                        </a:rPr>
                        <a:t>Things to look for and do at home:</a:t>
                      </a:r>
                    </a:p>
                  </a:txBody>
                  <a:tcPr marL="91427" marR="91427" marT="45495" marB="45495">
                    <a:solidFill>
                      <a:srgbClr val="FF33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632">
                <a:tc>
                  <a:txBody>
                    <a:bodyPr/>
                    <a:lstStyle/>
                    <a:p>
                      <a:pPr marL="171450" lvl="0" indent="-171450">
                        <a:buFont typeface="Arial" panose="020B0604020202020204" pitchFamily="34" charset="0"/>
                        <a:buChar char="•"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Reading with an adult multiple times at home – asking questions and discussing what has been read.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Weekly home learning – Maths Whizz, spellings and a weekly reading response task due</a:t>
                      </a:r>
                      <a:r>
                        <a:rPr lang="en-GB" sz="8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every Thursday.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Spelling tests on Mondays</a:t>
                      </a:r>
                      <a:r>
                        <a:rPr lang="en-GB" sz="800" b="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800" b="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Learning all times tables up to 12x for Year 4 Multiplication check in the Summer term – TT Rockstars to support.</a:t>
                      </a:r>
                    </a:p>
                  </a:txBody>
                  <a:tcPr marL="91427" marR="91427" marT="45495" marB="4549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112" name="Picture 67" descr="World clip art globe with hands free clipart images 2 - Clipartix">
            <a:extLst>
              <a:ext uri="{FF2B5EF4-FFF2-40B4-BE49-F238E27FC236}">
                <a16:creationId xmlns:a16="http://schemas.microsoft.com/office/drawing/2014/main" id="{8B83DB77-8FF5-4977-C3E8-379846D8D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358775"/>
            <a:ext cx="785813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13" name="Picture 67" descr="World clip art globe with hands free clipart images 2 - Clipartix">
            <a:extLst>
              <a:ext uri="{FF2B5EF4-FFF2-40B4-BE49-F238E27FC236}">
                <a16:creationId xmlns:a16="http://schemas.microsoft.com/office/drawing/2014/main" id="{41670BFE-95EA-2DBF-45D1-A957B3D7F2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8" y="379413"/>
            <a:ext cx="785812" cy="78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1d325-4cb6-4428-8030-8c133dba3385">
      <Terms xmlns="http://schemas.microsoft.com/office/infopath/2007/PartnerControls"/>
    </lcf76f155ced4ddcb4097134ff3c332f>
    <TaxCatchAll xmlns="9c028657-b331-4746-bff2-5c6ab46ed24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68C9F5823BC844A011B3CDF13D093B" ma:contentTypeVersion="12" ma:contentTypeDescription="Create a new document." ma:contentTypeScope="" ma:versionID="de4394ede43c1ba32d46f297c48d1a44">
  <xsd:schema xmlns:xsd="http://www.w3.org/2001/XMLSchema" xmlns:xs="http://www.w3.org/2001/XMLSchema" xmlns:p="http://schemas.microsoft.com/office/2006/metadata/properties" xmlns:ns2="b2f1d325-4cb6-4428-8030-8c133dba3385" xmlns:ns3="9c028657-b331-4746-bff2-5c6ab46ed246" targetNamespace="http://schemas.microsoft.com/office/2006/metadata/properties" ma:root="true" ma:fieldsID="d10201b180e32b77f896674183255a45" ns2:_="" ns3:_="">
    <xsd:import namespace="b2f1d325-4cb6-4428-8030-8c133dba3385"/>
    <xsd:import namespace="9c028657-b331-4746-bff2-5c6ab46ed2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1d325-4cb6-4428-8030-8c133dba33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b5a9e40-5c8f-4e4e-b4e1-dae2113df3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028657-b331-4746-bff2-5c6ab46ed24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89a7909-3b7f-4065-b879-c80572402a64}" ma:internalName="TaxCatchAll" ma:showField="CatchAllData" ma:web="9c028657-b331-4746-bff2-5c6ab46ed2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A64DE4-B1B3-4B89-996E-48820225464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28998DE8-44A9-4E36-AE1E-07EC895A42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A878FE3-4D7D-40F3-9E60-B2062C65D0FE}"/>
</file>

<file path=docProps/app.xml><?xml version="1.0" encoding="utf-8"?>
<Properties xmlns="http://schemas.openxmlformats.org/officeDocument/2006/extended-properties" xmlns:vt="http://schemas.openxmlformats.org/officeDocument/2006/docPropsVTypes">
  <TotalTime>3631</TotalTime>
  <Words>896</Words>
  <Application>Microsoft Office PowerPoint</Application>
  <PresentationFormat>On-screen Show (4:3)</PresentationFormat>
  <Paragraphs>124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Arial,Sans-Serif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Ali</dc:creator>
  <cp:lastModifiedBy>Z Kibble</cp:lastModifiedBy>
  <cp:revision>342</cp:revision>
  <cp:lastPrinted>2016-01-22T11:06:40Z</cp:lastPrinted>
  <dcterms:created xsi:type="dcterms:W3CDTF">2015-04-28T21:00:47Z</dcterms:created>
  <dcterms:modified xsi:type="dcterms:W3CDTF">2026-09-14T20:40:55Z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0x0101004568C9F5823BC844A011B3CDF13D093B</vt:lpwstr>
  </property>
</Properties>
</file>