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1" r:id="rId6"/>
    <p:sldId id="266" r:id="rId7"/>
    <p:sldId id="267" r:id="rId8"/>
    <p:sldId id="268" r:id="rId9"/>
    <p:sldId id="269" r:id="rId10"/>
    <p:sldId id="270" r:id="rId11"/>
    <p:sldId id="271" r:id="rId12"/>
    <p:sldId id="260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3288B-2C40-434A-A9F1-90CAE5D24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CB77AC-B072-4F94-86D8-194469EAB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A3810-DCA8-4D6F-9C19-720FE34D5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582E0-A192-4BCB-B071-F067D2A8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71142-95A8-4AFB-A155-C97215C2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88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07AD-4B36-43C9-AB2C-8C86F85C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78D65F-397B-465A-9F75-FE0391A14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652C8-2D84-473D-8480-AF3E422B7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0DC09-F199-41B9-9C78-789204AF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1B529-DD32-4F1F-8C71-7E8EBFBFF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67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5F1955-C0C8-4201-B41F-1CB8F1D273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DDEEF-FD51-43CD-8A89-4A1EE7E13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E4F78-ACFF-436E-8444-0E012F869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0900-0771-4CF9-8156-D68A8873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3BB00-BDAC-4B92-85FA-507217E7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15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0998-B715-4BFC-87B9-B5C89CBF0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16EEE-7D70-4258-A25D-A4A72AB43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FD811-DBAF-453C-AC22-ACA702256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B7168-0A7E-4553-869A-182D89DD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75694-C31E-49BF-BB4A-F507F9A77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0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9D478-71F9-4FD8-9313-353526443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7645B-183A-4F94-B2B2-EA88C8E5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4EB2C-D6F5-49A0-A814-1806E2C0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5F9D-9945-407A-BDB4-73841181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36F8E-0A50-4955-B023-185357E4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0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88C71-E77B-4E7A-878B-927BB0E3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429EB-193A-40B8-AA97-5C9035F9C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42F07-9AA7-4990-8CBE-BADE6EB1F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1987E-F31B-4B01-A3D9-340BC8BC2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14E07-F9AD-4E68-A162-E8D2B7D0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50FC7-AA5C-4902-880C-0551AAB9B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29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8FC5F-F2C5-479F-9228-9852B88F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C0595-796C-4FBC-ABAF-46187F9F3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D3E6BD-FBA1-484D-9BD5-D451BC5C4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0C4F0-B338-487A-8837-52762D930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FABC3-4A40-4ABF-8BCE-91FF424FD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5899E0-4360-41AE-8929-724D7A77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6A841-9385-4AF2-9BEA-0DB0A19A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0AF22C-4FFA-4925-B881-822FD291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08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38813-B315-467E-9BC3-985DF6308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4D0AE9-E86D-4F42-B0B7-4FDFFCA98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5A9C9-DD72-4409-AA92-9A91672E1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157E36-64C0-4391-9C6F-8807106DF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24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1F47F4-81DE-41E5-A21F-2B737C8E9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F88BF-3220-49A2-A9E7-665CD195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98AD9-92C8-4433-AACF-00C84506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9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620E-667F-4666-92F1-CED19144A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0B60C-EB3E-4A34-B2CC-894902685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3B5C8-6E01-4C1F-B9C1-E7B073E5C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C9855-AE1A-4E00-9045-07595CD05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1DAB1-FD76-417A-8EDF-8AC603723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5B358-BEE2-4450-AB04-905370089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53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8EBC6-CD95-4614-A5C0-9843AB76B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05E4B5-72BC-40A3-AFC9-FC397E041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BC815-5E88-48C4-B7A5-D6405D5DB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44302-4E8C-4B00-8CB7-B25BA9711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5096B-5827-4A3C-9523-484C1C3D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D2DC3-0D63-4560-A7DE-01A30341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21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DCEC6B-46EA-4F23-BF92-69579380C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76F10-6858-493B-94D3-0521995ED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DADFD-9074-4CBC-A439-65268798B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269B1-3459-450D-B269-AB87234921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8546F-841F-4027-81D8-BB2DD313C6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89498-BE34-4ED6-A620-3948C1C67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0C7B7-EF20-4206-BD4F-37F2FF17A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www.timestables.co.uk/multiplication-tables-check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7.png"/><Relationship Id="rId7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20.png"/><Relationship Id="rId4" Type="http://schemas.openxmlformats.org/officeDocument/2006/relationships/image" Target="../media/image18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40FE7-9D82-42AE-8715-F968D1B57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Letter-join Air Plus 40" panose="02000805000000020003" pitchFamily="50" charset="0"/>
              </a:rPr>
              <a:t>How we teach Maths </a:t>
            </a:r>
            <a:br>
              <a:rPr lang="en-GB" dirty="0">
                <a:latin typeface="Letter-join Air Plus 40" panose="02000805000000020003" pitchFamily="50" charset="0"/>
              </a:rPr>
            </a:br>
            <a:r>
              <a:rPr lang="en-GB" dirty="0">
                <a:latin typeface="Letter-join Air Plus 40" panose="02000805000000020003" pitchFamily="50" charset="0"/>
              </a:rPr>
              <a:t>in Year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02F74A-170A-4FD3-9B49-49CACD057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98" y="4264032"/>
            <a:ext cx="2122610" cy="2195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E312D7-6A2F-4948-8733-AFBB83E7033D}"/>
              </a:ext>
            </a:extLst>
          </p:cNvPr>
          <p:cNvSpPr txBox="1"/>
          <p:nvPr/>
        </p:nvSpPr>
        <p:spPr>
          <a:xfrm>
            <a:off x="172278" y="92765"/>
            <a:ext cx="115426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MTC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In </a:t>
            </a:r>
            <a:r>
              <a:rPr lang="en-GB" sz="3200" b="1" u="sng" dirty="0">
                <a:latin typeface="Letter-join Air Plus 40" panose="02000805000000020003" pitchFamily="50" charset="0"/>
              </a:rPr>
              <a:t>June of Year 4, </a:t>
            </a:r>
            <a:r>
              <a:rPr lang="en-GB" sz="3200" dirty="0">
                <a:latin typeface="Letter-join Air Plus 40" panose="02000805000000020003" pitchFamily="50" charset="0"/>
              </a:rPr>
              <a:t>children sit the MTC which tests them on </a:t>
            </a:r>
            <a:r>
              <a:rPr lang="en-GB" sz="3200" b="1" u="sng" dirty="0">
                <a:latin typeface="Letter-join Air Plus 40" panose="02000805000000020003" pitchFamily="50" charset="0"/>
              </a:rPr>
              <a:t>ALL</a:t>
            </a:r>
            <a:r>
              <a:rPr lang="en-GB" sz="3200" dirty="0">
                <a:latin typeface="Letter-join Air Plus 40" panose="02000805000000020003" pitchFamily="50" charset="0"/>
              </a:rPr>
              <a:t> the times tables up to 12 x 12.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BBA60-294E-4862-818E-BAC7951E4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7515" y="2676524"/>
            <a:ext cx="3725782" cy="31146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C458F4-724B-4D41-BF7B-A5C9D4DC2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97" y="2285866"/>
            <a:ext cx="1685925" cy="381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4D482F-735A-44D4-81C8-AA24EB92B0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732" y="2797865"/>
            <a:ext cx="5648325" cy="15430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89B9E7C-4BC9-4BBD-B26E-0870B69FFA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4" y="4326835"/>
            <a:ext cx="60579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409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E312D7-6A2F-4948-8733-AFBB83E7033D}"/>
              </a:ext>
            </a:extLst>
          </p:cNvPr>
          <p:cNvSpPr txBox="1"/>
          <p:nvPr/>
        </p:nvSpPr>
        <p:spPr>
          <a:xfrm>
            <a:off x="172278" y="92765"/>
            <a:ext cx="115426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MTC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In </a:t>
            </a:r>
            <a:r>
              <a:rPr lang="en-GB" sz="3200" b="1" u="sng" dirty="0">
                <a:latin typeface="Letter-join Air Plus 40" panose="02000805000000020003" pitchFamily="50" charset="0"/>
              </a:rPr>
              <a:t>June of Year 4, </a:t>
            </a:r>
            <a:r>
              <a:rPr lang="en-GB" sz="3200" dirty="0">
                <a:latin typeface="Letter-join Air Plus 40" panose="02000805000000020003" pitchFamily="50" charset="0"/>
              </a:rPr>
              <a:t>children sit the MTC which tests them on </a:t>
            </a:r>
            <a:r>
              <a:rPr lang="en-GB" sz="3200" b="1" u="sng" dirty="0">
                <a:latin typeface="Letter-join Air Plus 40" panose="02000805000000020003" pitchFamily="50" charset="0"/>
              </a:rPr>
              <a:t>ALL</a:t>
            </a:r>
            <a:r>
              <a:rPr lang="en-GB" sz="3200" dirty="0">
                <a:latin typeface="Letter-join Air Plus 40" panose="02000805000000020003" pitchFamily="50" charset="0"/>
              </a:rPr>
              <a:t> the times tables up to 12 x 12.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Let’s have a go!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  <a:hlinkClick r:id="rId2"/>
              </a:rPr>
              <a:t>https://www.timestables.co.uk/ </a:t>
            </a:r>
          </a:p>
          <a:p>
            <a:r>
              <a:rPr lang="en-GB" sz="3200" dirty="0">
                <a:latin typeface="Letter-join Air Plus 40" panose="02000805000000020003" pitchFamily="50" charset="0"/>
                <a:hlinkClick r:id="rId2"/>
              </a:rPr>
              <a:t>multiplication-tables-check/</a:t>
            </a:r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AD8909-599E-4624-AE04-5C36F7C2D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805" y="2293040"/>
            <a:ext cx="428625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70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E8256F-0CC2-40C1-B2C2-E49BDA64EC7E}"/>
              </a:ext>
            </a:extLst>
          </p:cNvPr>
          <p:cNvSpPr txBox="1"/>
          <p:nvPr/>
        </p:nvSpPr>
        <p:spPr>
          <a:xfrm>
            <a:off x="424069" y="181957"/>
            <a:ext cx="11343861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>
                <a:latin typeface="Letter-join Air Plus 40" panose="02000805000000020003" pitchFamily="50" charset="0"/>
              </a:rPr>
              <a:t>How can you support your child at home?</a:t>
            </a:r>
          </a:p>
          <a:p>
            <a:pPr algn="ctr"/>
            <a:endParaRPr lang="en-GB" sz="3200" dirty="0">
              <a:latin typeface="Letter-join Air Plus 40" panose="02000805000000020003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>
                <a:latin typeface="Letter-join Air Plus 40" panose="02000805000000020003" pitchFamily="50" charset="0"/>
              </a:rPr>
              <a:t>Times Tables!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000" dirty="0">
              <a:latin typeface="Letter-join Air Plus 40" panose="02000805000000020003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>
                <a:latin typeface="Letter-join Air Plus 40" panose="02000805000000020003" pitchFamily="50" charset="0"/>
              </a:rPr>
              <a:t>Frequent repetition of the tables is crucial to learning them. We are looking at them daily in school but why not practice when you have a spare moment e.g. on the journey in to school?</a:t>
            </a:r>
          </a:p>
          <a:p>
            <a:pPr lvl="1"/>
            <a:r>
              <a:rPr lang="en-GB" sz="3000" dirty="0">
                <a:latin typeface="Letter-join Air Plus 40" panose="02000805000000020003" pitchFamily="50" charset="0"/>
              </a:rPr>
              <a:t>1 x 6 = 6, 	2 x 6 = 12, 		3 x 6 =18 … </a:t>
            </a:r>
          </a:p>
          <a:p>
            <a:pPr lvl="1"/>
            <a:endParaRPr lang="en-GB" sz="3000" dirty="0">
              <a:latin typeface="Letter-join Air Plus 40" panose="02000805000000020003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>
                <a:latin typeface="Letter-join Air Plus 40" panose="02000805000000020003" pitchFamily="50" charset="0"/>
              </a:rPr>
              <a:t>Discuss which tables your child is finding the most problematic and focus on them first.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000" dirty="0">
              <a:latin typeface="Letter-join Air Plus 40" panose="02000805000000020003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>
                <a:latin typeface="Letter-join Air Plus 40" panose="02000805000000020003" pitchFamily="50" charset="0"/>
              </a:rPr>
              <a:t>Use technology – TT Rockstars, Hit the Button and many more!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FE6D42-2FAF-4119-8547-9740DC931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5159" y="410404"/>
            <a:ext cx="1902771" cy="159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73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1E2961-2530-46C9-AE90-7E4CB271B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507" y="2778624"/>
            <a:ext cx="6628985" cy="40793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48FA30-D1B1-4B8D-8178-EB08B633E020}"/>
              </a:ext>
            </a:extLst>
          </p:cNvPr>
          <p:cNvSpPr txBox="1"/>
          <p:nvPr/>
        </p:nvSpPr>
        <p:spPr>
          <a:xfrm>
            <a:off x="371061" y="397565"/>
            <a:ext cx="110523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Letter-join Air Plus 40" panose="02000805000000020003" pitchFamily="50" charset="0"/>
              </a:rPr>
              <a:t>Please feel free to use our remaining time to look at some example questions.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Thank you for coming.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Any questions?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1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A56552-485B-4777-B63F-C1357F252020}"/>
              </a:ext>
            </a:extLst>
          </p:cNvPr>
          <p:cNvSpPr txBox="1"/>
          <p:nvPr/>
        </p:nvSpPr>
        <p:spPr>
          <a:xfrm>
            <a:off x="384313" y="503583"/>
            <a:ext cx="1076076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Letter-join Air Plus 40" panose="02000805000000020003" pitchFamily="50" charset="0"/>
              </a:rPr>
              <a:t>Across school, we do Maths Mastery.</a:t>
            </a:r>
          </a:p>
          <a:p>
            <a:endParaRPr lang="en-GB" sz="3600" dirty="0">
              <a:latin typeface="Letter-join Air Plus 40" panose="02000805000000020003" pitchFamily="50" charset="0"/>
            </a:endParaRPr>
          </a:p>
          <a:p>
            <a:r>
              <a:rPr lang="en-GB" sz="3600" dirty="0">
                <a:latin typeface="Letter-join Air Plus 40" panose="02000805000000020003" pitchFamily="50" charset="0"/>
              </a:rPr>
              <a:t>The whole idea is that </a:t>
            </a:r>
            <a:r>
              <a:rPr lang="en-GB" sz="3600" b="1" u="sng" dirty="0">
                <a:latin typeface="Letter-join Air Plus 40" panose="02000805000000020003" pitchFamily="50" charset="0"/>
              </a:rPr>
              <a:t>ALL</a:t>
            </a:r>
            <a:r>
              <a:rPr lang="en-GB" sz="3600" dirty="0">
                <a:latin typeface="Letter-join Air Plus 40" panose="02000805000000020003" pitchFamily="50" charset="0"/>
              </a:rPr>
              <a:t> children can access the Maths lesson.</a:t>
            </a:r>
          </a:p>
          <a:p>
            <a:endParaRPr lang="en-GB" sz="3600" dirty="0">
              <a:latin typeface="Letter-join Air Plus 40" panose="02000805000000020003" pitchFamily="50" charset="0"/>
            </a:endParaRPr>
          </a:p>
          <a:p>
            <a:r>
              <a:rPr lang="en-GB" sz="3600" u="sng" dirty="0">
                <a:latin typeface="Letter-join Air Plus 40" panose="02000805000000020003" pitchFamily="50" charset="0"/>
              </a:rPr>
              <a:t>Lesson structure: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Letter-join Air Plus 40" panose="02000805000000020003" pitchFamily="50" charset="0"/>
              </a:rPr>
              <a:t>Hook question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Letter-join Air Plus 40" panose="02000805000000020003" pitchFamily="50" charset="0"/>
              </a:rPr>
              <a:t>Fluency and variation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Letter-join Air Plus 40" panose="02000805000000020003" pitchFamily="50" charset="0"/>
              </a:rPr>
              <a:t>Independent work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Letter-join Air Plus 40" panose="02000805000000020003" pitchFamily="50" charset="0"/>
              </a:rPr>
              <a:t>Challenge question if appropriate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86E95A-8AED-4A0D-BA6F-1CAF86159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7" y="203544"/>
            <a:ext cx="13716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952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8B657EB-601F-4099-94DF-28DD0DF3C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699" y="263228"/>
            <a:ext cx="10340893" cy="63761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6AAB1A-E757-464D-B78B-ADBBF98D764F}"/>
              </a:ext>
            </a:extLst>
          </p:cNvPr>
          <p:cNvSpPr txBox="1"/>
          <p:nvPr/>
        </p:nvSpPr>
        <p:spPr>
          <a:xfrm>
            <a:off x="205409" y="218661"/>
            <a:ext cx="2537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Letter-join Air Plus 40" panose="02000805000000020003" pitchFamily="50" charset="0"/>
              </a:rPr>
              <a:t>Year 4 Overview</a:t>
            </a:r>
          </a:p>
        </p:txBody>
      </p:sp>
    </p:spTree>
    <p:extLst>
      <p:ext uri="{BB962C8B-B14F-4D97-AF65-F5344CB8AC3E}">
        <p14:creationId xmlns:p14="http://schemas.microsoft.com/office/powerpoint/2010/main" val="256264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2EAE0E-DD4A-4729-8AF2-30F9702A4039}"/>
              </a:ext>
            </a:extLst>
          </p:cNvPr>
          <p:cNvSpPr txBox="1"/>
          <p:nvPr/>
        </p:nvSpPr>
        <p:spPr>
          <a:xfrm>
            <a:off x="172278" y="92765"/>
            <a:ext cx="115426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Importance of place value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In Year 4, we start by consolidating children’s understanding of place value in numbers up to 10 000.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This includes – 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representing numbers in 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different ways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EF1866-B0CD-4E34-88E2-923978CE0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3911" y="2269784"/>
            <a:ext cx="6157869" cy="458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9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2A6ED5-D12D-4AD3-BC3E-D9E835F36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0729" y="1409282"/>
            <a:ext cx="7586985" cy="54487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2EAE0E-DD4A-4729-8AF2-30F9702A4039}"/>
              </a:ext>
            </a:extLst>
          </p:cNvPr>
          <p:cNvSpPr txBox="1"/>
          <p:nvPr/>
        </p:nvSpPr>
        <p:spPr>
          <a:xfrm>
            <a:off x="172278" y="92765"/>
            <a:ext cx="115426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Importance of place value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In Year 4, we start by consolidating children’s understanding of place value in numbers up to 10 000.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This includes – 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partitioning numbers 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in different ways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604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2EAE0E-DD4A-4729-8AF2-30F9702A4039}"/>
              </a:ext>
            </a:extLst>
          </p:cNvPr>
          <p:cNvSpPr txBox="1"/>
          <p:nvPr/>
        </p:nvSpPr>
        <p:spPr>
          <a:xfrm>
            <a:off x="172278" y="92765"/>
            <a:ext cx="115426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Importance of place value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In Year 4, we start by consolidating children’s understanding of place value in numbers up to 10 000.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This includes </a:t>
            </a:r>
          </a:p>
          <a:p>
            <a:r>
              <a:rPr lang="en-GB" sz="3200" dirty="0">
                <a:latin typeface="Letter-join Air Plus 40" panose="02000805000000020003" pitchFamily="50" charset="0"/>
              </a:rPr>
              <a:t>– rounding numbers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DF9816-7ECF-40E3-810F-BE1122EF0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688" y="2250385"/>
            <a:ext cx="7266759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688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5F9EF5E-146C-4AFE-B716-DC6A428385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3716845"/>
                  </p:ext>
                </p:extLst>
              </p:nvPr>
            </p:nvGraphicFramePr>
            <p:xfrm>
              <a:off x="7627010" y="2213327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a14:m>
                          <a:r>
                            <a:rPr lang="en-GB" sz="2800" dirty="0">
                              <a:latin typeface="+mn-lt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5F9EF5E-146C-4AFE-B716-DC6A428385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3716845"/>
                  </p:ext>
                </p:extLst>
              </p:nvPr>
            </p:nvGraphicFramePr>
            <p:xfrm>
              <a:off x="7627010" y="2213327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67" t="-186420" r="-506667" b="-1753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A5044C-8F7B-4436-8A27-6755B2C2A4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005353"/>
              </p:ext>
            </p:extLst>
          </p:nvPr>
        </p:nvGraphicFramePr>
        <p:xfrm>
          <a:off x="2642084" y="1401061"/>
          <a:ext cx="4284500" cy="4055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125">
                  <a:extLst>
                    <a:ext uri="{9D8B030D-6E8A-4147-A177-3AD203B41FA5}">
                      <a16:colId xmlns:a16="http://schemas.microsoft.com/office/drawing/2014/main" val="2799117640"/>
                    </a:ext>
                  </a:extLst>
                </a:gridCol>
                <a:gridCol w="1071125">
                  <a:extLst>
                    <a:ext uri="{9D8B030D-6E8A-4147-A177-3AD203B41FA5}">
                      <a16:colId xmlns:a16="http://schemas.microsoft.com/office/drawing/2014/main" val="1980959579"/>
                    </a:ext>
                  </a:extLst>
                </a:gridCol>
                <a:gridCol w="1071125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071125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44327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0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468461"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468461"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40259"/>
                  </a:ext>
                </a:extLst>
              </a:tr>
              <a:tr h="574615"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95378"/>
                  </a:ext>
                </a:extLst>
              </a:tr>
            </a:tbl>
          </a:graphicData>
        </a:graphic>
      </p:graphicFrame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id="{5976FE62-0869-47FF-8DE0-48AEFE9D0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059" y="3487780"/>
            <a:ext cx="410901" cy="402764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628D3F-6F70-4E3B-BEE2-7DB9D40E12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582" y="3487780"/>
            <a:ext cx="410901" cy="402764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49E656-D5E3-4410-8804-1E2C8DA183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3946" y="3487780"/>
            <a:ext cx="410901" cy="402764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89515D8-8B99-4249-B6B2-E0CAE1F455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3563" y="3487780"/>
            <a:ext cx="410901" cy="402764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FCC5F-F6E0-4990-99BA-49F2A077C1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3946" y="3895233"/>
            <a:ext cx="410901" cy="402764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EA12DA18-D402-4114-BAA5-F2B848649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0419" y="2044683"/>
            <a:ext cx="410901" cy="402764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DBCC3671-10D8-4A9E-B4D7-373CB35A9D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582" y="2044683"/>
            <a:ext cx="410901" cy="402764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A964A781-AFD7-416F-B92F-51EB930525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3329" y="2044683"/>
            <a:ext cx="410901" cy="402764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03BD7B20-CAF3-4AA7-8F0C-1AE7512D7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925" y="2044683"/>
            <a:ext cx="410901" cy="402764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5BE8ADF-7DD3-4E16-B3AD-5F3B659186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7636" y="3514224"/>
            <a:ext cx="410901" cy="402764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E43DE781-8F56-4D44-B949-540B752B30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1383" y="3514224"/>
            <a:ext cx="410901" cy="402764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299EC306-D02F-4AD5-BBD1-D4E3767D4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399" y="3487780"/>
            <a:ext cx="410901" cy="402764"/>
          </a:xfrm>
          <a:prstGeom prst="rect">
            <a:avLst/>
          </a:prstGeom>
        </p:spPr>
      </p:pic>
      <p:sp>
        <p:nvSpPr>
          <p:cNvPr id="16" name="TextBox 36">
            <a:extLst>
              <a:ext uri="{FF2B5EF4-FFF2-40B4-BE49-F238E27FC236}">
                <a16:creationId xmlns:a16="http://schemas.microsoft.com/office/drawing/2014/main" id="{D0F90267-AF54-4EC7-B09B-F085B6FFC135}"/>
              </a:ext>
            </a:extLst>
          </p:cNvPr>
          <p:cNvSpPr txBox="1"/>
          <p:nvPr/>
        </p:nvSpPr>
        <p:spPr>
          <a:xfrm>
            <a:off x="9090386" y="354035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" name="TextBox 36">
            <a:extLst>
              <a:ext uri="{FF2B5EF4-FFF2-40B4-BE49-F238E27FC236}">
                <a16:creationId xmlns:a16="http://schemas.microsoft.com/office/drawing/2014/main" id="{0518E322-808C-4F5D-BDAC-9305524D4658}"/>
              </a:ext>
            </a:extLst>
          </p:cNvPr>
          <p:cNvSpPr txBox="1"/>
          <p:nvPr/>
        </p:nvSpPr>
        <p:spPr>
          <a:xfrm>
            <a:off x="8715785" y="354035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alibri" panose="020F0502020204030204" pitchFamily="34" charset="0"/>
              </a:rPr>
              <a:t>7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BD270F26-AF60-4BAD-9C77-0551ACEE96E6}"/>
              </a:ext>
            </a:extLst>
          </p:cNvPr>
          <p:cNvSpPr txBox="1"/>
          <p:nvPr/>
        </p:nvSpPr>
        <p:spPr>
          <a:xfrm>
            <a:off x="8350563" y="354035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" name="TextBox 36">
            <a:extLst>
              <a:ext uri="{FF2B5EF4-FFF2-40B4-BE49-F238E27FC236}">
                <a16:creationId xmlns:a16="http://schemas.microsoft.com/office/drawing/2014/main" id="{BBB6BFED-C70F-47FB-ABC3-16CFC2D98C68}"/>
              </a:ext>
            </a:extLst>
          </p:cNvPr>
          <p:cNvSpPr txBox="1"/>
          <p:nvPr/>
        </p:nvSpPr>
        <p:spPr>
          <a:xfrm>
            <a:off x="7991089" y="354035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BB3E0CA2-2A85-45C5-B0C2-8F32926C1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0483" y="3487780"/>
            <a:ext cx="410901" cy="402764"/>
          </a:xfrm>
          <a:prstGeom prst="rect">
            <a:avLst/>
          </a:prstGeom>
        </p:spPr>
      </p:pic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40525E2E-F372-43FC-BBE1-E8CE24BF4C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582" y="3889004"/>
            <a:ext cx="410901" cy="402764"/>
          </a:xfrm>
          <a:prstGeom prst="rect">
            <a:avLst/>
          </a:prstGeom>
        </p:spPr>
      </p:pic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id="{68EA10ED-6743-4B42-A6D5-05C70A656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0483" y="3889004"/>
            <a:ext cx="410901" cy="402764"/>
          </a:xfrm>
          <a:prstGeom prst="rect">
            <a:avLst/>
          </a:prstGeom>
        </p:spPr>
      </p:pic>
      <p:sp>
        <p:nvSpPr>
          <p:cNvPr id="23" name="TextBox 36">
            <a:extLst>
              <a:ext uri="{FF2B5EF4-FFF2-40B4-BE49-F238E27FC236}">
                <a16:creationId xmlns:a16="http://schemas.microsoft.com/office/drawing/2014/main" id="{E9AD023C-3D97-4127-A924-3440FD194689}"/>
              </a:ext>
            </a:extLst>
          </p:cNvPr>
          <p:cNvSpPr txBox="1"/>
          <p:nvPr/>
        </p:nvSpPr>
        <p:spPr>
          <a:xfrm>
            <a:off x="8736895" y="403015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03694AC4-39A4-4128-AE5E-77A39A7D1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059" y="3936419"/>
            <a:ext cx="410901" cy="402764"/>
          </a:xfrm>
          <a:prstGeom prst="rect">
            <a:avLst/>
          </a:prstGeom>
        </p:spPr>
      </p:pic>
      <p:pic>
        <p:nvPicPr>
          <p:cNvPr id="25" name="Picture 24" descr="A picture containing clock&#10;&#10;Description automatically generated">
            <a:extLst>
              <a:ext uri="{FF2B5EF4-FFF2-40B4-BE49-F238E27FC236}">
                <a16:creationId xmlns:a16="http://schemas.microsoft.com/office/drawing/2014/main" id="{466CD79D-0E0C-440A-BA4E-E9C41DC8C4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399" y="3936419"/>
            <a:ext cx="410901" cy="402764"/>
          </a:xfrm>
          <a:prstGeom prst="rect">
            <a:avLst/>
          </a:prstGeom>
        </p:spPr>
      </p:pic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24E211F6-7858-4FAB-9E34-852D190EC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059" y="4385058"/>
            <a:ext cx="410901" cy="402764"/>
          </a:xfrm>
          <a:prstGeom prst="rect">
            <a:avLst/>
          </a:prstGeom>
        </p:spPr>
      </p:pic>
      <p:pic>
        <p:nvPicPr>
          <p:cNvPr id="27" name="Picture 26" descr="A picture containing clock&#10;&#10;Description automatically generated">
            <a:extLst>
              <a:ext uri="{FF2B5EF4-FFF2-40B4-BE49-F238E27FC236}">
                <a16:creationId xmlns:a16="http://schemas.microsoft.com/office/drawing/2014/main" id="{0967F157-EAAD-400F-BFA1-C3944F37C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399" y="4385058"/>
            <a:ext cx="410901" cy="402764"/>
          </a:xfrm>
          <a:prstGeom prst="rect">
            <a:avLst/>
          </a:prstGeom>
        </p:spPr>
      </p:pic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A10C5396-E673-4CE4-B54B-827DC791B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3549" y="2044683"/>
            <a:ext cx="410901" cy="402764"/>
          </a:xfrm>
          <a:prstGeom prst="rect">
            <a:avLst/>
          </a:prstGeom>
        </p:spPr>
      </p:pic>
      <p:pic>
        <p:nvPicPr>
          <p:cNvPr id="29" name="Picture 28" descr="A picture containing clock&#10;&#10;Description automatically generated">
            <a:extLst>
              <a:ext uri="{FF2B5EF4-FFF2-40B4-BE49-F238E27FC236}">
                <a16:creationId xmlns:a16="http://schemas.microsoft.com/office/drawing/2014/main" id="{3136878B-9FF9-4118-B49C-466199AF62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8892" y="2466303"/>
            <a:ext cx="410901" cy="402764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A35B2AE6-D9C3-4A26-AAE9-172E18C8F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516" y="2466303"/>
            <a:ext cx="410901" cy="402764"/>
          </a:xfrm>
          <a:prstGeom prst="rect">
            <a:avLst/>
          </a:prstGeom>
        </p:spPr>
      </p:pic>
      <p:pic>
        <p:nvPicPr>
          <p:cNvPr id="31" name="Picture 30" descr="A picture containing drawing&#10;&#10;Description automatically generated">
            <a:extLst>
              <a:ext uri="{FF2B5EF4-FFF2-40B4-BE49-F238E27FC236}">
                <a16:creationId xmlns:a16="http://schemas.microsoft.com/office/drawing/2014/main" id="{EB65960B-4ECC-4BC7-BEE1-8F40912B10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9082" y="5599237"/>
            <a:ext cx="410901" cy="402764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27B33C05-3FC1-454C-A24A-7F163A01B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8103" y="2887923"/>
            <a:ext cx="410901" cy="40276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34C2D342-227C-4791-885A-6E299E77223B}"/>
              </a:ext>
            </a:extLst>
          </p:cNvPr>
          <p:cNvSpPr/>
          <p:nvPr/>
        </p:nvSpPr>
        <p:spPr>
          <a:xfrm>
            <a:off x="5803972" y="4859205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9590ECF-820E-4345-921F-726D0B52D704}"/>
              </a:ext>
            </a:extLst>
          </p:cNvPr>
          <p:cNvSpPr/>
          <p:nvPr/>
        </p:nvSpPr>
        <p:spPr>
          <a:xfrm>
            <a:off x="4758012" y="4860588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7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F5ECCA0-6147-45D9-B0AC-2B3ABD8ED89A}"/>
              </a:ext>
            </a:extLst>
          </p:cNvPr>
          <p:cNvSpPr/>
          <p:nvPr/>
        </p:nvSpPr>
        <p:spPr>
          <a:xfrm>
            <a:off x="3722097" y="4860588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6E5CBE0-842F-4D2F-9C10-6786CC6CA678}"/>
              </a:ext>
            </a:extLst>
          </p:cNvPr>
          <p:cNvSpPr/>
          <p:nvPr/>
        </p:nvSpPr>
        <p:spPr>
          <a:xfrm>
            <a:off x="2609221" y="4860588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  <p:sp>
        <p:nvSpPr>
          <p:cNvPr id="37" name="L-Shape 36">
            <a:extLst>
              <a:ext uri="{FF2B5EF4-FFF2-40B4-BE49-F238E27FC236}">
                <a16:creationId xmlns:a16="http://schemas.microsoft.com/office/drawing/2014/main" id="{69E8A861-50C5-4604-97BE-8408A1D0086C}"/>
              </a:ext>
            </a:extLst>
          </p:cNvPr>
          <p:cNvSpPr/>
          <p:nvPr/>
        </p:nvSpPr>
        <p:spPr>
          <a:xfrm flipV="1">
            <a:off x="5973059" y="2031130"/>
            <a:ext cx="849357" cy="2756691"/>
          </a:xfrm>
          <a:prstGeom prst="corner">
            <a:avLst>
              <a:gd name="adj1" fmla="val 272585"/>
              <a:gd name="adj2" fmla="val 5000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828DBAC-DB27-4C3D-85D8-46D52219B36E}"/>
              </a:ext>
            </a:extLst>
          </p:cNvPr>
          <p:cNvSpPr txBox="1"/>
          <p:nvPr/>
        </p:nvSpPr>
        <p:spPr>
          <a:xfrm>
            <a:off x="172278" y="92765"/>
            <a:ext cx="115426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Column Addition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452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9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5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8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1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4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3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6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3" grpId="0"/>
      <p:bldP spid="33" grpId="0"/>
      <p:bldP spid="34" grpId="0"/>
      <p:bldP spid="35" grpId="0"/>
      <p:bldP spid="36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0828DBAC-DB27-4C3D-85D8-46D52219B36E}"/>
              </a:ext>
            </a:extLst>
          </p:cNvPr>
          <p:cNvSpPr txBox="1"/>
          <p:nvPr/>
        </p:nvSpPr>
        <p:spPr>
          <a:xfrm>
            <a:off x="172278" y="92765"/>
            <a:ext cx="115426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Column Subtraction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939028D2-9077-4E1E-B44B-116240506F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642365"/>
              </p:ext>
            </p:extLst>
          </p:nvPr>
        </p:nvGraphicFramePr>
        <p:xfrm>
          <a:off x="2682635" y="1634504"/>
          <a:ext cx="4079348" cy="371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837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3143293763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4509"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F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8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651746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005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0" name="Table 69">
                <a:extLst>
                  <a:ext uri="{FF2B5EF4-FFF2-40B4-BE49-F238E27FC236}">
                    <a16:creationId xmlns:a16="http://schemas.microsoft.com/office/drawing/2014/main" id="{C92A3F69-0AAE-4E23-8716-35236778A07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7354860"/>
                  </p:ext>
                </p:extLst>
              </p:nvPr>
            </p:nvGraphicFramePr>
            <p:xfrm>
              <a:off x="7558283" y="1625881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  <a:endParaRPr lang="en-GB" sz="32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GB" sz="2800" dirty="0">
                              <a:latin typeface="+mn-lt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0" name="Table 69">
                <a:extLst>
                  <a:ext uri="{FF2B5EF4-FFF2-40B4-BE49-F238E27FC236}">
                    <a16:creationId xmlns:a16="http://schemas.microsoft.com/office/drawing/2014/main" id="{C92A3F69-0AAE-4E23-8716-35236778A07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7354860"/>
                  </p:ext>
                </p:extLst>
              </p:nvPr>
            </p:nvGraphicFramePr>
            <p:xfrm>
              <a:off x="7558283" y="1625881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  <a:endParaRPr lang="en-GB" sz="32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39" t="-186420" r="-498361" b="-1753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71" name="Picture 70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6C44AE-CC10-4F56-965A-69756123A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2907" y="2265518"/>
            <a:ext cx="410901" cy="402764"/>
          </a:xfrm>
          <a:prstGeom prst="rect">
            <a:avLst/>
          </a:prstGeom>
        </p:spPr>
      </p:pic>
      <p:pic>
        <p:nvPicPr>
          <p:cNvPr id="72" name="Picture 71" descr="A close up of a logo&#10;&#10;Description automatically generated">
            <a:extLst>
              <a:ext uri="{FF2B5EF4-FFF2-40B4-BE49-F238E27FC236}">
                <a16:creationId xmlns:a16="http://schemas.microsoft.com/office/drawing/2014/main" id="{90530186-CF78-4B50-BEAF-E427F3932E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3006" y="2645805"/>
            <a:ext cx="410901" cy="402764"/>
          </a:xfrm>
          <a:prstGeom prst="rect">
            <a:avLst/>
          </a:prstGeom>
        </p:spPr>
      </p:pic>
      <p:pic>
        <p:nvPicPr>
          <p:cNvPr id="73" name="Picture 72" descr="A close up of a logo&#10;&#10;Description automatically generated">
            <a:extLst>
              <a:ext uri="{FF2B5EF4-FFF2-40B4-BE49-F238E27FC236}">
                <a16:creationId xmlns:a16="http://schemas.microsoft.com/office/drawing/2014/main" id="{FD08BF8B-BD66-4DB1-B597-708B273289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125" y="2265518"/>
            <a:ext cx="410901" cy="402764"/>
          </a:xfrm>
          <a:prstGeom prst="rect">
            <a:avLst/>
          </a:prstGeom>
        </p:spPr>
      </p:pic>
      <p:pic>
        <p:nvPicPr>
          <p:cNvPr id="74" name="Picture 73" descr="A close up of a logo&#10;&#10;Description automatically generated">
            <a:extLst>
              <a:ext uri="{FF2B5EF4-FFF2-40B4-BE49-F238E27FC236}">
                <a16:creationId xmlns:a16="http://schemas.microsoft.com/office/drawing/2014/main" id="{AED84BA8-C252-4A9F-9BE9-5A364B8BAA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125" y="2645805"/>
            <a:ext cx="410901" cy="402764"/>
          </a:xfrm>
          <a:prstGeom prst="rect">
            <a:avLst/>
          </a:prstGeom>
        </p:spPr>
      </p:pic>
      <p:pic>
        <p:nvPicPr>
          <p:cNvPr id="75" name="Picture 74" descr="A close up of a logo&#10;&#10;Description automatically generated">
            <a:extLst>
              <a:ext uri="{FF2B5EF4-FFF2-40B4-BE49-F238E27FC236}">
                <a16:creationId xmlns:a16="http://schemas.microsoft.com/office/drawing/2014/main" id="{784F0BFA-9E00-42F9-86EF-ED0CEEEF77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3006" y="2270108"/>
            <a:ext cx="410901" cy="402764"/>
          </a:xfrm>
          <a:prstGeom prst="rect">
            <a:avLst/>
          </a:prstGeom>
        </p:spPr>
      </p:pic>
      <p:pic>
        <p:nvPicPr>
          <p:cNvPr id="76" name="Picture 7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2FC3276-1023-4F32-BC60-C82BBEA287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2382" y="2265518"/>
            <a:ext cx="410901" cy="402764"/>
          </a:xfrm>
          <a:prstGeom prst="rect">
            <a:avLst/>
          </a:prstGeom>
        </p:spPr>
      </p:pic>
      <p:pic>
        <p:nvPicPr>
          <p:cNvPr id="77" name="Picture 7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884811-0E67-4F2A-85F3-CCBCF00F10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7378" y="2265518"/>
            <a:ext cx="410901" cy="402764"/>
          </a:xfrm>
          <a:prstGeom prst="rect">
            <a:avLst/>
          </a:prstGeom>
        </p:spPr>
      </p:pic>
      <p:pic>
        <p:nvPicPr>
          <p:cNvPr id="78" name="Picture 7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58C88A-79E5-42B8-9BF4-A05CE64BEA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2382" y="2645805"/>
            <a:ext cx="410901" cy="402764"/>
          </a:xfrm>
          <a:prstGeom prst="rect">
            <a:avLst/>
          </a:prstGeom>
        </p:spPr>
      </p:pic>
      <p:pic>
        <p:nvPicPr>
          <p:cNvPr id="79" name="Picture 78" descr="A picture containing drawing&#10;&#10;Description automatically generated">
            <a:extLst>
              <a:ext uri="{FF2B5EF4-FFF2-40B4-BE49-F238E27FC236}">
                <a16:creationId xmlns:a16="http://schemas.microsoft.com/office/drawing/2014/main" id="{0ABA60A5-71E4-4219-9C44-4A146FAD75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7378" y="2645805"/>
            <a:ext cx="410901" cy="402764"/>
          </a:xfrm>
          <a:prstGeom prst="rect">
            <a:avLst/>
          </a:prstGeom>
        </p:spPr>
      </p:pic>
      <p:pic>
        <p:nvPicPr>
          <p:cNvPr id="80" name="Picture 7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3634AF7-2BA2-4F87-A8B0-72EEDBFA66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2382" y="3026092"/>
            <a:ext cx="410901" cy="402764"/>
          </a:xfrm>
          <a:prstGeom prst="rect">
            <a:avLst/>
          </a:prstGeom>
        </p:spPr>
      </p:pic>
      <p:pic>
        <p:nvPicPr>
          <p:cNvPr id="81" name="Picture 80" descr="A picture containing clock&#10;&#10;Description automatically generated">
            <a:extLst>
              <a:ext uri="{FF2B5EF4-FFF2-40B4-BE49-F238E27FC236}">
                <a16:creationId xmlns:a16="http://schemas.microsoft.com/office/drawing/2014/main" id="{E9720AEB-F360-4F8C-9E68-13D6194F65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9192" y="2273202"/>
            <a:ext cx="410901" cy="402764"/>
          </a:xfrm>
          <a:prstGeom prst="rect">
            <a:avLst/>
          </a:prstGeom>
        </p:spPr>
      </p:pic>
      <p:pic>
        <p:nvPicPr>
          <p:cNvPr id="82" name="Picture 81" descr="A picture containing clock&#10;&#10;Description automatically generated">
            <a:extLst>
              <a:ext uri="{FF2B5EF4-FFF2-40B4-BE49-F238E27FC236}">
                <a16:creationId xmlns:a16="http://schemas.microsoft.com/office/drawing/2014/main" id="{6CDF46E0-A62B-456F-ADD2-9D9ABF0683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9192" y="2645805"/>
            <a:ext cx="410901" cy="402764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89963BFB-01E9-4CC6-BFEE-A3C6FF517A92}"/>
              </a:ext>
            </a:extLst>
          </p:cNvPr>
          <p:cNvSpPr txBox="1"/>
          <p:nvPr/>
        </p:nvSpPr>
        <p:spPr>
          <a:xfrm>
            <a:off x="9024137" y="2938903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AA04B1A-F294-4041-8873-084DD03E9AA6}"/>
              </a:ext>
            </a:extLst>
          </p:cNvPr>
          <p:cNvSpPr txBox="1"/>
          <p:nvPr/>
        </p:nvSpPr>
        <p:spPr>
          <a:xfrm>
            <a:off x="8654583" y="2938903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565A280D-A86B-408B-88C1-710432879E3A}"/>
                  </a:ext>
                </a:extLst>
              </p:cNvPr>
              <p:cNvSpPr txBox="1"/>
              <p:nvPr/>
            </p:nvSpPr>
            <p:spPr>
              <a:xfrm>
                <a:off x="4633717" y="890710"/>
                <a:ext cx="292456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4,154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1,522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</a:t>
                </a:r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565A280D-A86B-408B-88C1-710432879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717" y="890710"/>
                <a:ext cx="2924566" cy="584775"/>
              </a:xfrm>
              <a:prstGeom prst="rect">
                <a:avLst/>
              </a:prstGeom>
              <a:blipFill>
                <a:blip r:embed="rId7"/>
                <a:stretch>
                  <a:fillRect l="-5208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6" name="Picture 85" descr="A picture containing clock&#10;&#10;Description automatically generated">
            <a:extLst>
              <a:ext uri="{FF2B5EF4-FFF2-40B4-BE49-F238E27FC236}">
                <a16:creationId xmlns:a16="http://schemas.microsoft.com/office/drawing/2014/main" id="{51A60E2B-98DE-45B9-A8DF-2660B7295C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3573" y="2645805"/>
            <a:ext cx="410901" cy="402764"/>
          </a:xfrm>
          <a:prstGeom prst="rect">
            <a:avLst/>
          </a:prstGeom>
        </p:spPr>
      </p:pic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81DAA4E-7CCE-45BF-B20C-0DF330FB5478}"/>
              </a:ext>
            </a:extLst>
          </p:cNvPr>
          <p:cNvCxnSpPr/>
          <p:nvPr/>
        </p:nvCxnSpPr>
        <p:spPr>
          <a:xfrm flipV="1">
            <a:off x="5817344" y="2675003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DDD14AF2-7D40-435B-9534-2A2D673C6CD1}"/>
              </a:ext>
            </a:extLst>
          </p:cNvPr>
          <p:cNvCxnSpPr/>
          <p:nvPr/>
        </p:nvCxnSpPr>
        <p:spPr>
          <a:xfrm flipV="1">
            <a:off x="6263378" y="2682570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B0B3198-D042-429A-8A50-E76D2C41F0EA}"/>
              </a:ext>
            </a:extLst>
          </p:cNvPr>
          <p:cNvCxnSpPr/>
          <p:nvPr/>
        </p:nvCxnSpPr>
        <p:spPr>
          <a:xfrm flipV="1">
            <a:off x="4810534" y="3084893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19A13FE-6A86-4487-B05B-7152CC872E96}"/>
              </a:ext>
            </a:extLst>
          </p:cNvPr>
          <p:cNvCxnSpPr/>
          <p:nvPr/>
        </p:nvCxnSpPr>
        <p:spPr>
          <a:xfrm flipV="1">
            <a:off x="5276668" y="272268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DB156FE1-3FA7-4291-9300-294E79548811}"/>
                  </a:ext>
                </a:extLst>
              </p:cNvPr>
              <p:cNvSpPr txBox="1"/>
              <p:nvPr/>
            </p:nvSpPr>
            <p:spPr>
              <a:xfrm>
                <a:off x="4105712" y="5341329"/>
                <a:ext cx="496321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4 ones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2 ones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___ ones </a:t>
                </a: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DB156FE1-3FA7-4291-9300-294E795488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712" y="5341329"/>
                <a:ext cx="4963218" cy="584775"/>
              </a:xfrm>
              <a:prstGeom prst="rect">
                <a:avLst/>
              </a:prstGeom>
              <a:blipFill>
                <a:blip r:embed="rId8"/>
                <a:stretch>
                  <a:fillRect l="-3194" t="-12500" r="-2211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TextBox 91">
            <a:extLst>
              <a:ext uri="{FF2B5EF4-FFF2-40B4-BE49-F238E27FC236}">
                <a16:creationId xmlns:a16="http://schemas.microsoft.com/office/drawing/2014/main" id="{E7CC1FE8-19B5-416B-BD77-F8139696777A}"/>
              </a:ext>
            </a:extLst>
          </p:cNvPr>
          <p:cNvSpPr txBox="1"/>
          <p:nvPr/>
        </p:nvSpPr>
        <p:spPr>
          <a:xfrm>
            <a:off x="7400994" y="5279774"/>
            <a:ext cx="50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2</a:t>
            </a:r>
            <a:r>
              <a:rPr lang="en-GB" sz="3600" dirty="0"/>
              <a:t>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2A5BB52-7454-4167-ACE3-2D6C4D80786C}"/>
              </a:ext>
            </a:extLst>
          </p:cNvPr>
          <p:cNvSpPr txBox="1"/>
          <p:nvPr/>
        </p:nvSpPr>
        <p:spPr>
          <a:xfrm>
            <a:off x="4211318" y="5922066"/>
            <a:ext cx="4752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An exchange is not needed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7B95AA8D-9739-4422-B53D-849C028B21C3}"/>
                  </a:ext>
                </a:extLst>
              </p:cNvPr>
              <p:cNvSpPr txBox="1"/>
              <p:nvPr/>
            </p:nvSpPr>
            <p:spPr>
              <a:xfrm>
                <a:off x="4278259" y="5334240"/>
                <a:ext cx="461812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5 tens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2 tens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___ tens</a:t>
                </a: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7B95AA8D-9739-4422-B53D-849C028B2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259" y="5334240"/>
                <a:ext cx="4618124" cy="584775"/>
              </a:xfrm>
              <a:prstGeom prst="rect">
                <a:avLst/>
              </a:prstGeom>
              <a:blipFill>
                <a:blip r:embed="rId9"/>
                <a:stretch>
                  <a:fillRect l="-3435" t="-12500" r="-224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TextBox 94">
            <a:extLst>
              <a:ext uri="{FF2B5EF4-FFF2-40B4-BE49-F238E27FC236}">
                <a16:creationId xmlns:a16="http://schemas.microsoft.com/office/drawing/2014/main" id="{24A0ACB5-869C-4167-A45F-0CB68B474E3E}"/>
              </a:ext>
            </a:extLst>
          </p:cNvPr>
          <p:cNvSpPr txBox="1"/>
          <p:nvPr/>
        </p:nvSpPr>
        <p:spPr>
          <a:xfrm>
            <a:off x="7400994" y="5263621"/>
            <a:ext cx="50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3</a:t>
            </a:r>
            <a:r>
              <a:rPr lang="en-GB" sz="3600" dirty="0"/>
              <a:t>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B87D922-5F65-4EC3-9596-02B02ED4DC35}"/>
              </a:ext>
            </a:extLst>
          </p:cNvPr>
          <p:cNvSpPr txBox="1"/>
          <p:nvPr/>
        </p:nvSpPr>
        <p:spPr>
          <a:xfrm>
            <a:off x="6029137" y="4700358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2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666F64D-927A-41D2-8DCB-174F6C23552F}"/>
              </a:ext>
            </a:extLst>
          </p:cNvPr>
          <p:cNvSpPr txBox="1"/>
          <p:nvPr/>
        </p:nvSpPr>
        <p:spPr>
          <a:xfrm>
            <a:off x="5035067" y="4700358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3</a:t>
            </a:r>
          </a:p>
        </p:txBody>
      </p:sp>
      <p:pic>
        <p:nvPicPr>
          <p:cNvPr id="98" name="Picture 97" descr="A picture containing clock&#10;&#10;Description automatically generated">
            <a:extLst>
              <a:ext uri="{FF2B5EF4-FFF2-40B4-BE49-F238E27FC236}">
                <a16:creationId xmlns:a16="http://schemas.microsoft.com/office/drawing/2014/main" id="{02EC96D5-2995-4CA8-8E27-C821DCB558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3573" y="2273202"/>
            <a:ext cx="410901" cy="40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29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91" grpId="0"/>
      <p:bldP spid="91" grpId="1"/>
      <p:bldP spid="92" grpId="0" build="allAtOnce"/>
      <p:bldP spid="93" grpId="0"/>
      <p:bldP spid="93" grpId="1"/>
      <p:bldP spid="93" grpId="2"/>
      <p:bldP spid="93" grpId="3"/>
      <p:bldP spid="94" grpId="0"/>
      <p:bldP spid="94" grpId="1"/>
      <p:bldP spid="95" grpId="0" build="allAtOnce"/>
      <p:bldP spid="96" grpId="0"/>
      <p:bldP spid="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53D5BD-0C25-461F-A7B4-17FF3DB27D1E}"/>
                  </a:ext>
                </a:extLst>
              </p:cNvPr>
              <p:cNvSpPr txBox="1"/>
              <p:nvPr/>
            </p:nvSpPr>
            <p:spPr>
              <a:xfrm>
                <a:off x="4633717" y="890710"/>
                <a:ext cx="39072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4,154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1,522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53D5BD-0C25-461F-A7B4-17FF3DB27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717" y="890710"/>
                <a:ext cx="3907211" cy="584775"/>
              </a:xfrm>
              <a:prstGeom prst="rect">
                <a:avLst/>
              </a:prstGeom>
              <a:blipFill>
                <a:blip r:embed="rId2"/>
                <a:stretch>
                  <a:fillRect l="-3900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0828DBAC-DB27-4C3D-85D8-46D52219B36E}"/>
              </a:ext>
            </a:extLst>
          </p:cNvPr>
          <p:cNvSpPr txBox="1"/>
          <p:nvPr/>
        </p:nvSpPr>
        <p:spPr>
          <a:xfrm>
            <a:off x="172278" y="92765"/>
            <a:ext cx="115426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Letter-join Air Plus 40" panose="02000805000000020003" pitchFamily="50" charset="0"/>
              </a:rPr>
              <a:t>Column Subtraction</a:t>
            </a:r>
            <a:r>
              <a:rPr lang="en-GB" sz="3200" dirty="0">
                <a:latin typeface="Letter-join Air Plus 40" panose="02000805000000020003" pitchFamily="50" charset="0"/>
              </a:rPr>
              <a:t>:</a:t>
            </a: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endParaRPr lang="en-GB" sz="3200" dirty="0">
              <a:latin typeface="Letter-join Air Plus 40" panose="02000805000000020003" pitchFamily="50" charset="0"/>
            </a:endParaRPr>
          </a:p>
          <a:p>
            <a:r>
              <a:rPr lang="en-GB" sz="3200" dirty="0">
                <a:latin typeface="Letter-join Air Plus 40" panose="02000805000000020003" pitchFamily="50" charset="0"/>
              </a:rPr>
              <a:t> 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6AFA507-48A0-4DAF-8F88-3C603B51C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339367"/>
              </p:ext>
            </p:extLst>
          </p:nvPr>
        </p:nvGraphicFramePr>
        <p:xfrm>
          <a:off x="2682636" y="1634504"/>
          <a:ext cx="4079348" cy="371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837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3143293763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019837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4509"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F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8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651746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17621" marR="117621" marT="58810" marB="5881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005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1C0A8A-B79B-4D66-822C-FAFB29ADFFE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7827315"/>
                  </p:ext>
                </p:extLst>
              </p:nvPr>
            </p:nvGraphicFramePr>
            <p:xfrm>
              <a:off x="7558284" y="1625881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GB" sz="2800" dirty="0">
                              <a:latin typeface="+mn-lt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4" name="Table 33">
                <a:extLst>
                  <a:ext uri="{FF2B5EF4-FFF2-40B4-BE49-F238E27FC236}">
                    <a16:creationId xmlns:a16="http://schemas.microsoft.com/office/drawing/2014/main" id="{C21C0A8A-B79B-4D66-822C-FAFB29ADFFE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7827315"/>
                  </p:ext>
                </p:extLst>
              </p:nvPr>
            </p:nvGraphicFramePr>
            <p:xfrm>
              <a:off x="7558284" y="1625881"/>
              <a:ext cx="2203200" cy="2255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7200">
                      <a:extLst>
                        <a:ext uri="{9D8B030D-6E8A-4147-A177-3AD203B41FA5}">
                          <a16:colId xmlns:a16="http://schemas.microsoft.com/office/drawing/2014/main" val="4042470110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261971657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70042895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365463968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699825816"/>
                        </a:ext>
                      </a:extLst>
                    </a:gridCol>
                    <a:gridCol w="367200">
                      <a:extLst>
                        <a:ext uri="{9D8B030D-6E8A-4147-A177-3AD203B41FA5}">
                          <a16:colId xmlns:a16="http://schemas.microsoft.com/office/drawing/2014/main" val="2498144686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64565384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05399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639" t="-186420" r="-498361" b="-1753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3200" dirty="0">
                              <a:latin typeface="+mn-lt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450132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02945117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CCF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977559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1C4086C-8437-4663-A18E-641622DEED25}"/>
                  </a:ext>
                </a:extLst>
              </p:cNvPr>
              <p:cNvSpPr txBox="1"/>
              <p:nvPr/>
            </p:nvSpPr>
            <p:spPr>
              <a:xfrm>
                <a:off x="3052604" y="5360539"/>
                <a:ext cx="706943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1 hundred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5 hundreds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___ hundreds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1C4086C-8437-4663-A18E-641622DEED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4" y="5360539"/>
                <a:ext cx="7069436" cy="584775"/>
              </a:xfrm>
              <a:prstGeom prst="rect">
                <a:avLst/>
              </a:prstGeom>
              <a:blipFill>
                <a:blip r:embed="rId4"/>
                <a:stretch>
                  <a:fillRect l="-2243" t="-12500" r="-1208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64D4BF4-53AB-4EA6-A2D4-A18F42C493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2265518"/>
            <a:ext cx="410901" cy="402764"/>
          </a:xfrm>
          <a:prstGeom prst="rect">
            <a:avLst/>
          </a:prstGeom>
        </p:spPr>
      </p:pic>
      <p:pic>
        <p:nvPicPr>
          <p:cNvPr id="37" name="Picture 36" descr="A close up of a logo&#10;&#10;Description automatically generated">
            <a:extLst>
              <a:ext uri="{FF2B5EF4-FFF2-40B4-BE49-F238E27FC236}">
                <a16:creationId xmlns:a16="http://schemas.microsoft.com/office/drawing/2014/main" id="{BBDA8903-BC8C-4D6C-AFB3-04C771B121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007" y="2645805"/>
            <a:ext cx="410901" cy="402764"/>
          </a:xfrm>
          <a:prstGeom prst="rect">
            <a:avLst/>
          </a:prstGeom>
        </p:spPr>
      </p:pic>
      <p:pic>
        <p:nvPicPr>
          <p:cNvPr id="39" name="Picture 38" descr="A close up of a logo&#10;&#10;Description automatically generated">
            <a:extLst>
              <a:ext uri="{FF2B5EF4-FFF2-40B4-BE49-F238E27FC236}">
                <a16:creationId xmlns:a16="http://schemas.microsoft.com/office/drawing/2014/main" id="{ED26B02D-5088-4339-9FE7-B82A1236A3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5126" y="2265518"/>
            <a:ext cx="410901" cy="402764"/>
          </a:xfrm>
          <a:prstGeom prst="rect">
            <a:avLst/>
          </a:prstGeom>
        </p:spPr>
      </p:pic>
      <p:pic>
        <p:nvPicPr>
          <p:cNvPr id="40" name="Picture 39" descr="A close up of a logo&#10;&#10;Description automatically generated">
            <a:extLst>
              <a:ext uri="{FF2B5EF4-FFF2-40B4-BE49-F238E27FC236}">
                <a16:creationId xmlns:a16="http://schemas.microsoft.com/office/drawing/2014/main" id="{4E6ED346-4D94-4348-BDBB-236F181FE9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5126" y="2645805"/>
            <a:ext cx="410901" cy="402764"/>
          </a:xfrm>
          <a:prstGeom prst="rect">
            <a:avLst/>
          </a:prstGeom>
        </p:spPr>
      </p:pic>
      <p:pic>
        <p:nvPicPr>
          <p:cNvPr id="41" name="Picture 40" descr="A close up of a logo&#10;&#10;Description automatically generated">
            <a:extLst>
              <a:ext uri="{FF2B5EF4-FFF2-40B4-BE49-F238E27FC236}">
                <a16:creationId xmlns:a16="http://schemas.microsoft.com/office/drawing/2014/main" id="{A64E5739-3EF4-4CF8-AE66-A35B44B6FC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007" y="2270108"/>
            <a:ext cx="410901" cy="402764"/>
          </a:xfrm>
          <a:prstGeom prst="rect">
            <a:avLst/>
          </a:prstGeom>
        </p:spPr>
      </p:pic>
      <p:pic>
        <p:nvPicPr>
          <p:cNvPr id="42" name="Picture 4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216493-1928-4A49-B378-3EEF995EC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2383" y="2265518"/>
            <a:ext cx="410901" cy="402764"/>
          </a:xfrm>
          <a:prstGeom prst="rect">
            <a:avLst/>
          </a:prstGeom>
        </p:spPr>
      </p:pic>
      <p:pic>
        <p:nvPicPr>
          <p:cNvPr id="43" name="Picture 42" descr="A picture containing drawing&#10;&#10;Description automatically generated">
            <a:extLst>
              <a:ext uri="{FF2B5EF4-FFF2-40B4-BE49-F238E27FC236}">
                <a16:creationId xmlns:a16="http://schemas.microsoft.com/office/drawing/2014/main" id="{3279983D-5FE8-4CEA-9333-44397AABE8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7379" y="2265518"/>
            <a:ext cx="410901" cy="402764"/>
          </a:xfrm>
          <a:prstGeom prst="rect">
            <a:avLst/>
          </a:prstGeom>
        </p:spPr>
      </p:pic>
      <p:pic>
        <p:nvPicPr>
          <p:cNvPr id="44" name="Picture 4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3F60CD7-61E3-45A7-B285-BE546445B1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2383" y="2645805"/>
            <a:ext cx="410901" cy="402764"/>
          </a:xfrm>
          <a:prstGeom prst="rect">
            <a:avLst/>
          </a:prstGeom>
        </p:spPr>
      </p:pic>
      <p:pic>
        <p:nvPicPr>
          <p:cNvPr id="45" name="Picture 4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6C0609-9E41-4F3F-8B06-15923F2694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7379" y="2645805"/>
            <a:ext cx="410901" cy="402764"/>
          </a:xfrm>
          <a:prstGeom prst="rect">
            <a:avLst/>
          </a:prstGeom>
        </p:spPr>
      </p:pic>
      <p:pic>
        <p:nvPicPr>
          <p:cNvPr id="46" name="Picture 4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B5AF607-9993-4AE5-9DDD-F88B062E63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2383" y="3026092"/>
            <a:ext cx="410901" cy="402764"/>
          </a:xfrm>
          <a:prstGeom prst="rect">
            <a:avLst/>
          </a:prstGeom>
        </p:spPr>
      </p:pic>
      <p:pic>
        <p:nvPicPr>
          <p:cNvPr id="47" name="Picture 46" descr="A picture containing clock&#10;&#10;Description automatically generated">
            <a:extLst>
              <a:ext uri="{FF2B5EF4-FFF2-40B4-BE49-F238E27FC236}">
                <a16:creationId xmlns:a16="http://schemas.microsoft.com/office/drawing/2014/main" id="{6AE1D5A7-89DB-4BFE-8E5B-A30703CCC2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9193" y="2273202"/>
            <a:ext cx="410901" cy="402764"/>
          </a:xfrm>
          <a:prstGeom prst="rect">
            <a:avLst/>
          </a:prstGeom>
        </p:spPr>
      </p:pic>
      <p:pic>
        <p:nvPicPr>
          <p:cNvPr id="48" name="Picture 47" descr="A picture containing clock&#10;&#10;Description automatically generated">
            <a:extLst>
              <a:ext uri="{FF2B5EF4-FFF2-40B4-BE49-F238E27FC236}">
                <a16:creationId xmlns:a16="http://schemas.microsoft.com/office/drawing/2014/main" id="{34E163D5-C65E-41E3-98A3-8314323946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9193" y="2645805"/>
            <a:ext cx="410901" cy="402764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6B5A5BE9-9F2F-4177-AF1E-F41146BC1895}"/>
              </a:ext>
            </a:extLst>
          </p:cNvPr>
          <p:cNvSpPr txBox="1"/>
          <p:nvPr/>
        </p:nvSpPr>
        <p:spPr>
          <a:xfrm>
            <a:off x="8280911" y="2942930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D92947-227E-4EEC-848D-A50F3FC7A549}"/>
              </a:ext>
            </a:extLst>
          </p:cNvPr>
          <p:cNvSpPr txBox="1"/>
          <p:nvPr/>
        </p:nvSpPr>
        <p:spPr>
          <a:xfrm>
            <a:off x="7924435" y="2942930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31C4D24-E5B6-445A-BC9E-3877D41F1F76}"/>
              </a:ext>
            </a:extLst>
          </p:cNvPr>
          <p:cNvSpPr txBox="1"/>
          <p:nvPr/>
        </p:nvSpPr>
        <p:spPr>
          <a:xfrm>
            <a:off x="7448846" y="890710"/>
            <a:ext cx="1120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2,632</a:t>
            </a:r>
            <a:endParaRPr lang="en-GB" sz="2800" dirty="0">
              <a:solidFill>
                <a:schemeClr val="accent1"/>
              </a:solidFill>
            </a:endParaRPr>
          </a:p>
        </p:txBody>
      </p:sp>
      <p:pic>
        <p:nvPicPr>
          <p:cNvPr id="53" name="Picture 52" descr="A picture containing clock&#10;&#10;Description automatically generated">
            <a:extLst>
              <a:ext uri="{FF2B5EF4-FFF2-40B4-BE49-F238E27FC236}">
                <a16:creationId xmlns:a16="http://schemas.microsoft.com/office/drawing/2014/main" id="{717E9172-70BD-4DB9-8856-DEB20E7334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3574" y="2265518"/>
            <a:ext cx="410901" cy="402764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D121CF0-7BD7-47EC-AB0B-30B87B4C13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3574" y="2645805"/>
            <a:ext cx="410901" cy="402764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AD6DD41-3F3F-45BE-9F9A-B30A9CA2BDC1}"/>
              </a:ext>
            </a:extLst>
          </p:cNvPr>
          <p:cNvCxnSpPr/>
          <p:nvPr/>
        </p:nvCxnSpPr>
        <p:spPr>
          <a:xfrm flipV="1">
            <a:off x="5817345" y="2675003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848AA11-1B9C-4AA9-9C4B-180D6D2F4992}"/>
              </a:ext>
            </a:extLst>
          </p:cNvPr>
          <p:cNvCxnSpPr/>
          <p:nvPr/>
        </p:nvCxnSpPr>
        <p:spPr>
          <a:xfrm flipV="1">
            <a:off x="6263379" y="2682570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D7984D2-27D2-478B-B323-0C4982A1CADC}"/>
              </a:ext>
            </a:extLst>
          </p:cNvPr>
          <p:cNvCxnSpPr/>
          <p:nvPr/>
        </p:nvCxnSpPr>
        <p:spPr>
          <a:xfrm flipV="1">
            <a:off x="4810535" y="3084893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368F4BE-3C1C-4206-B1EC-73052361ECA0}"/>
              </a:ext>
            </a:extLst>
          </p:cNvPr>
          <p:cNvCxnSpPr/>
          <p:nvPr/>
        </p:nvCxnSpPr>
        <p:spPr>
          <a:xfrm flipV="1">
            <a:off x="5276669" y="272268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EEBA397E-9812-42E9-99CB-C0B117184468}"/>
                  </a:ext>
                </a:extLst>
              </p:cNvPr>
              <p:cNvSpPr txBox="1"/>
              <p:nvPr/>
            </p:nvSpPr>
            <p:spPr>
              <a:xfrm>
                <a:off x="2736029" y="5350570"/>
                <a:ext cx="753283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3 thousands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1 thousand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ea typeface="Cambria Math" panose="02040503050406030204" pitchFamily="18" charset="0"/>
                  </a:rPr>
                  <a:t> </a:t>
                </a:r>
                <a:r>
                  <a:rPr lang="en-GB" sz="3200" dirty="0"/>
                  <a:t>___ thousands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EEBA397E-9812-42E9-99CB-C0B117184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029" y="5350570"/>
                <a:ext cx="7532831" cy="584775"/>
              </a:xfrm>
              <a:prstGeom prst="rect">
                <a:avLst/>
              </a:prstGeom>
              <a:blipFill>
                <a:blip r:embed="rId9"/>
                <a:stretch>
                  <a:fillRect l="-2104" t="-15625" r="-971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0" name="Picture 59" descr="A picture containing drawing&#10;&#10;Description automatically generated">
            <a:extLst>
              <a:ext uri="{FF2B5EF4-FFF2-40B4-BE49-F238E27FC236}">
                <a16:creationId xmlns:a16="http://schemas.microsoft.com/office/drawing/2014/main" id="{7564BD49-2CD4-471A-9970-258CA9AD18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782" y="4166954"/>
            <a:ext cx="410901" cy="402764"/>
          </a:xfrm>
          <a:prstGeom prst="rect">
            <a:avLst/>
          </a:prstGeom>
        </p:spPr>
      </p:pic>
      <p:pic>
        <p:nvPicPr>
          <p:cNvPr id="61" name="Picture 60" descr="A picture containing drawing&#10;&#10;Description automatically generated">
            <a:extLst>
              <a:ext uri="{FF2B5EF4-FFF2-40B4-BE49-F238E27FC236}">
                <a16:creationId xmlns:a16="http://schemas.microsoft.com/office/drawing/2014/main" id="{BD4CA0A1-A31E-4106-A9D3-47D91656EE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2645805"/>
            <a:ext cx="410901" cy="402764"/>
          </a:xfrm>
          <a:prstGeom prst="rect">
            <a:avLst/>
          </a:prstGeom>
        </p:spPr>
      </p:pic>
      <p:pic>
        <p:nvPicPr>
          <p:cNvPr id="62" name="Picture 61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ADDE44-6A42-47B0-881D-2457F90E08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783" y="2645805"/>
            <a:ext cx="410901" cy="402764"/>
          </a:xfrm>
          <a:prstGeom prst="rect">
            <a:avLst/>
          </a:prstGeom>
        </p:spPr>
      </p:pic>
      <p:pic>
        <p:nvPicPr>
          <p:cNvPr id="63" name="Picture 6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76A0EF-1EED-4142-8C01-5568751721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3026092"/>
            <a:ext cx="410901" cy="402764"/>
          </a:xfrm>
          <a:prstGeom prst="rect">
            <a:avLst/>
          </a:prstGeom>
        </p:spPr>
      </p:pic>
      <p:pic>
        <p:nvPicPr>
          <p:cNvPr id="64" name="Picture 6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C64566A-E92F-402A-8676-43C3DF852A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783" y="3026092"/>
            <a:ext cx="410901" cy="402764"/>
          </a:xfrm>
          <a:prstGeom prst="rect">
            <a:avLst/>
          </a:prstGeom>
        </p:spPr>
      </p:pic>
      <p:pic>
        <p:nvPicPr>
          <p:cNvPr id="65" name="Picture 6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2A5AE4-63E0-4219-9BDD-912EEB5118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3406379"/>
            <a:ext cx="410901" cy="402764"/>
          </a:xfrm>
          <a:prstGeom prst="rect">
            <a:avLst/>
          </a:prstGeom>
        </p:spPr>
      </p:pic>
      <p:pic>
        <p:nvPicPr>
          <p:cNvPr id="66" name="Picture 6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9F0DFE1-AA38-4686-A167-386FF12A19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783" y="3406379"/>
            <a:ext cx="410901" cy="402764"/>
          </a:xfrm>
          <a:prstGeom prst="rect">
            <a:avLst/>
          </a:prstGeom>
        </p:spPr>
      </p:pic>
      <p:pic>
        <p:nvPicPr>
          <p:cNvPr id="67" name="Picture 6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4645678-6573-4921-A4C5-3DAC623E72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783" y="3786666"/>
            <a:ext cx="410901" cy="402764"/>
          </a:xfrm>
          <a:prstGeom prst="rect">
            <a:avLst/>
          </a:prstGeom>
        </p:spPr>
      </p:pic>
      <p:pic>
        <p:nvPicPr>
          <p:cNvPr id="68" name="Picture 6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EFDE2FA-40D9-4F1F-8B35-230DD1AA47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3786666"/>
            <a:ext cx="410901" cy="402764"/>
          </a:xfrm>
          <a:prstGeom prst="rect">
            <a:avLst/>
          </a:prstGeom>
        </p:spPr>
      </p:pic>
      <p:pic>
        <p:nvPicPr>
          <p:cNvPr id="99" name="Picture 98" descr="A picture containing drawing&#10;&#10;Description automatically generated">
            <a:extLst>
              <a:ext uri="{FF2B5EF4-FFF2-40B4-BE49-F238E27FC236}">
                <a16:creationId xmlns:a16="http://schemas.microsoft.com/office/drawing/2014/main" id="{6CAD7F22-CC2E-43D7-ADA4-C214F45729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2908" y="4166954"/>
            <a:ext cx="410901" cy="402764"/>
          </a:xfrm>
          <a:prstGeom prst="rect">
            <a:avLst/>
          </a:prstGeom>
        </p:spPr>
      </p:pic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FE714F7B-8B37-4947-B598-798867805242}"/>
              </a:ext>
            </a:extLst>
          </p:cNvPr>
          <p:cNvCxnSpPr/>
          <p:nvPr/>
        </p:nvCxnSpPr>
        <p:spPr>
          <a:xfrm flipV="1">
            <a:off x="7914433" y="2162519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C969EBA9-00C7-425B-9AF5-D9B26BCD4514}"/>
              </a:ext>
            </a:extLst>
          </p:cNvPr>
          <p:cNvSpPr txBox="1"/>
          <p:nvPr/>
        </p:nvSpPr>
        <p:spPr>
          <a:xfrm>
            <a:off x="7822346" y="1924465"/>
            <a:ext cx="373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38AF385-4290-450C-8AAB-557CFD952F79}"/>
              </a:ext>
            </a:extLst>
          </p:cNvPr>
          <p:cNvSpPr txBox="1"/>
          <p:nvPr/>
        </p:nvSpPr>
        <p:spPr>
          <a:xfrm>
            <a:off x="8169543" y="1935489"/>
            <a:ext cx="373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306F8373-6FE0-40CE-AE34-D89CF569C9B5}"/>
                  </a:ext>
                </a:extLst>
              </p:cNvPr>
              <p:cNvSpPr txBox="1"/>
              <p:nvPr/>
            </p:nvSpPr>
            <p:spPr>
              <a:xfrm>
                <a:off x="2696850" y="5345024"/>
                <a:ext cx="743812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11 hundreds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/>
                  <a:t> 5 hundreds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___ hundreds</a:t>
                </a: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306F8373-6FE0-40CE-AE34-D89CF569C9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6850" y="5345024"/>
                <a:ext cx="7438126" cy="584775"/>
              </a:xfrm>
              <a:prstGeom prst="rect">
                <a:avLst/>
              </a:prstGeom>
              <a:blipFill>
                <a:blip r:embed="rId10"/>
                <a:stretch>
                  <a:fillRect l="-2048" t="-12500" r="-106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88D96168-2469-48E5-9523-5B0A49571A0E}"/>
              </a:ext>
            </a:extLst>
          </p:cNvPr>
          <p:cNvCxnSpPr/>
          <p:nvPr/>
        </p:nvCxnSpPr>
        <p:spPr>
          <a:xfrm flipV="1">
            <a:off x="3803698" y="384516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4E15BC93-43FA-403B-8EC6-F4B333693AC4}"/>
              </a:ext>
            </a:extLst>
          </p:cNvPr>
          <p:cNvCxnSpPr/>
          <p:nvPr/>
        </p:nvCxnSpPr>
        <p:spPr>
          <a:xfrm flipV="1">
            <a:off x="4263896" y="345606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47ACA067-469C-4982-B1D1-31A2D0BC8199}"/>
              </a:ext>
            </a:extLst>
          </p:cNvPr>
          <p:cNvCxnSpPr/>
          <p:nvPr/>
        </p:nvCxnSpPr>
        <p:spPr>
          <a:xfrm flipV="1">
            <a:off x="4263897" y="384516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0F6E7F0-F62C-48B6-9A6C-2EBDCBAC6ACC}"/>
              </a:ext>
            </a:extLst>
          </p:cNvPr>
          <p:cNvCxnSpPr/>
          <p:nvPr/>
        </p:nvCxnSpPr>
        <p:spPr>
          <a:xfrm flipV="1">
            <a:off x="4266376" y="4228937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98E64740-77FE-4A0C-9067-782AE073F7A4}"/>
              </a:ext>
            </a:extLst>
          </p:cNvPr>
          <p:cNvCxnSpPr/>
          <p:nvPr/>
        </p:nvCxnSpPr>
        <p:spPr>
          <a:xfrm flipV="1">
            <a:off x="3814297" y="4235426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4E2E0C8A-77A4-4E5C-8F81-A81441B53710}"/>
              </a:ext>
            </a:extLst>
          </p:cNvPr>
          <p:cNvCxnSpPr/>
          <p:nvPr/>
        </p:nvCxnSpPr>
        <p:spPr>
          <a:xfrm flipV="1">
            <a:off x="2799000" y="2716646"/>
            <a:ext cx="334595" cy="282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45B79FB-191C-4BE3-BE70-C21951D61ABE}"/>
              </a:ext>
            </a:extLst>
          </p:cNvPr>
          <p:cNvSpPr txBox="1"/>
          <p:nvPr/>
        </p:nvSpPr>
        <p:spPr>
          <a:xfrm>
            <a:off x="7705089" y="5292005"/>
            <a:ext cx="50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</a:t>
            </a:r>
            <a:r>
              <a:rPr lang="en-GB" sz="3600" dirty="0"/>
              <a:t>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793B349-E785-4B0B-80D0-DC2EE5CF3751}"/>
              </a:ext>
            </a:extLst>
          </p:cNvPr>
          <p:cNvSpPr txBox="1"/>
          <p:nvPr/>
        </p:nvSpPr>
        <p:spPr>
          <a:xfrm>
            <a:off x="4570511" y="5953168"/>
            <a:ext cx="40336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An exchange is needed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56747EA-3372-4D35-A072-1F6AD8E4625A}"/>
              </a:ext>
            </a:extLst>
          </p:cNvPr>
          <p:cNvSpPr txBox="1"/>
          <p:nvPr/>
        </p:nvSpPr>
        <p:spPr>
          <a:xfrm>
            <a:off x="4211319" y="5947466"/>
            <a:ext cx="4752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An exchange is not needed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089CCB-9887-48E1-B95D-14930858D9F5}"/>
              </a:ext>
            </a:extLst>
          </p:cNvPr>
          <p:cNvSpPr txBox="1"/>
          <p:nvPr/>
        </p:nvSpPr>
        <p:spPr>
          <a:xfrm>
            <a:off x="7725452" y="5322184"/>
            <a:ext cx="50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2</a:t>
            </a:r>
            <a:r>
              <a:rPr lang="en-GB" sz="3600" dirty="0"/>
              <a:t>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BD45C35-B6A9-46B9-9E6D-BD2AB3C0A71D}"/>
              </a:ext>
            </a:extLst>
          </p:cNvPr>
          <p:cNvSpPr txBox="1"/>
          <p:nvPr/>
        </p:nvSpPr>
        <p:spPr>
          <a:xfrm>
            <a:off x="4028250" y="4687053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AFB0FEB-5A0F-4C8B-B321-C224CFF5D5C3}"/>
              </a:ext>
            </a:extLst>
          </p:cNvPr>
          <p:cNvSpPr txBox="1"/>
          <p:nvPr/>
        </p:nvSpPr>
        <p:spPr>
          <a:xfrm>
            <a:off x="3034180" y="4687053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2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5F303E4-EFBA-45F3-9FD5-8B163219E77C}"/>
              </a:ext>
            </a:extLst>
          </p:cNvPr>
          <p:cNvSpPr txBox="1"/>
          <p:nvPr/>
        </p:nvSpPr>
        <p:spPr>
          <a:xfrm>
            <a:off x="6029138" y="4700358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F34AF754-6235-4D4D-B494-E741F3C804E9}"/>
              </a:ext>
            </a:extLst>
          </p:cNvPr>
          <p:cNvSpPr txBox="1"/>
          <p:nvPr/>
        </p:nvSpPr>
        <p:spPr>
          <a:xfrm>
            <a:off x="5035068" y="4700358"/>
            <a:ext cx="373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3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9A579FEE-1281-405D-83C5-9B8758DE1608}"/>
              </a:ext>
            </a:extLst>
          </p:cNvPr>
          <p:cNvSpPr/>
          <p:nvPr/>
        </p:nvSpPr>
        <p:spPr>
          <a:xfrm flipV="1">
            <a:off x="3758361" y="2652346"/>
            <a:ext cx="884645" cy="194903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6BA8B49-B933-4B85-A97F-64ED8589BF24}"/>
              </a:ext>
            </a:extLst>
          </p:cNvPr>
          <p:cNvSpPr txBox="1"/>
          <p:nvPr/>
        </p:nvSpPr>
        <p:spPr>
          <a:xfrm>
            <a:off x="9024138" y="2938903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0DFEB3-AFA4-48C6-BF79-B0C1077328DA}"/>
              </a:ext>
            </a:extLst>
          </p:cNvPr>
          <p:cNvSpPr txBox="1"/>
          <p:nvPr/>
        </p:nvSpPr>
        <p:spPr>
          <a:xfrm>
            <a:off x="8654584" y="2938903"/>
            <a:ext cx="37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0C5E083D-8226-443E-8EBF-927B13550ACF}"/>
              </a:ext>
            </a:extLst>
          </p:cNvPr>
          <p:cNvCxnSpPr>
            <a:cxnSpLocks/>
          </p:cNvCxnSpPr>
          <p:nvPr/>
        </p:nvCxnSpPr>
        <p:spPr>
          <a:xfrm>
            <a:off x="3474529" y="3062106"/>
            <a:ext cx="241217" cy="57591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73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49" grpId="0"/>
      <p:bldP spid="50" grpId="0"/>
      <p:bldP spid="51" grpId="0"/>
      <p:bldP spid="59" grpId="0"/>
      <p:bldP spid="101" grpId="0"/>
      <p:bldP spid="102" grpId="0"/>
      <p:bldP spid="103" grpId="0"/>
      <p:bldP spid="103" grpId="1"/>
      <p:bldP spid="110" grpId="0"/>
      <p:bldP spid="110" grpId="1"/>
      <p:bldP spid="111" grpId="0"/>
      <p:bldP spid="111" grpId="1"/>
      <p:bldP spid="111" grpId="2"/>
      <p:bldP spid="112" grpId="0"/>
      <p:bldP spid="113" grpId="0"/>
      <p:bldP spid="114" grpId="0"/>
      <p:bldP spid="115" grpId="0"/>
      <p:bldP spid="1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479</Words>
  <Application>Microsoft Office PowerPoint</Application>
  <PresentationFormat>Widescreen</PresentationFormat>
  <Paragraphs>157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Letter-join Air Plus 40</vt:lpstr>
      <vt:lpstr>Office Theme</vt:lpstr>
      <vt:lpstr>How we teach Maths  in Year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teach Maths in Years 1 and 2</dc:title>
  <dc:creator>Caroline Fleming</dc:creator>
  <cp:lastModifiedBy>Maria Williams</cp:lastModifiedBy>
  <cp:revision>8</cp:revision>
  <dcterms:created xsi:type="dcterms:W3CDTF">2023-10-23T09:21:47Z</dcterms:created>
  <dcterms:modified xsi:type="dcterms:W3CDTF">2023-10-24T09:46:17Z</dcterms:modified>
</cp:coreProperties>
</file>