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
  </p:handoutMasterIdLst>
  <p:sldIdLst>
    <p:sldId id="256" r:id="rId2"/>
    <p:sldId id="257" r:id="rId3"/>
    <p:sldId id="258" r:id="rId4"/>
    <p:sldId id="260" r:id="rId5"/>
  </p:sldIdLst>
  <p:sldSz cx="6858000" cy="9144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40" d="100"/>
          <a:sy n="140" d="100"/>
        </p:scale>
        <p:origin x="378" y="-15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625" cy="34129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1696" y="1"/>
            <a:ext cx="4302625" cy="341297"/>
          </a:xfrm>
          <a:prstGeom prst="rect">
            <a:avLst/>
          </a:prstGeom>
        </p:spPr>
        <p:txBody>
          <a:bodyPr vert="horz" lIns="91440" tIns="45720" rIns="91440" bIns="45720" rtlCol="0"/>
          <a:lstStyle>
            <a:lvl1pPr algn="r">
              <a:defRPr sz="1200"/>
            </a:lvl1pPr>
          </a:lstStyle>
          <a:p>
            <a:fld id="{06328A0B-90F2-4457-A4B0-2FD5FA8E1073}" type="datetimeFigureOut">
              <a:rPr lang="en-GB" smtClean="0"/>
              <a:t>02/09/2021</a:t>
            </a:fld>
            <a:endParaRPr lang="en-GB"/>
          </a:p>
        </p:txBody>
      </p:sp>
      <p:sp>
        <p:nvSpPr>
          <p:cNvPr id="4" name="Footer Placeholder 3"/>
          <p:cNvSpPr>
            <a:spLocks noGrp="1"/>
          </p:cNvSpPr>
          <p:nvPr>
            <p:ph type="ftr" sz="quarter" idx="2"/>
          </p:nvPr>
        </p:nvSpPr>
        <p:spPr>
          <a:xfrm>
            <a:off x="1" y="6456379"/>
            <a:ext cx="4302625" cy="34129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1696" y="6456379"/>
            <a:ext cx="4302625" cy="341297"/>
          </a:xfrm>
          <a:prstGeom prst="rect">
            <a:avLst/>
          </a:prstGeom>
        </p:spPr>
        <p:txBody>
          <a:bodyPr vert="horz" lIns="91440" tIns="45720" rIns="91440" bIns="45720" rtlCol="0" anchor="b"/>
          <a:lstStyle>
            <a:lvl1pPr algn="r">
              <a:defRPr sz="1200"/>
            </a:lvl1pPr>
          </a:lstStyle>
          <a:p>
            <a:fld id="{9A655D35-F9B7-45D1-ABE6-F0B80E0D7943}" type="slidenum">
              <a:rPr lang="en-GB" smtClean="0"/>
              <a:t>‹#›</a:t>
            </a:fld>
            <a:endParaRPr lang="en-GB"/>
          </a:p>
        </p:txBody>
      </p:sp>
    </p:spTree>
    <p:extLst>
      <p:ext uri="{BB962C8B-B14F-4D97-AF65-F5344CB8AC3E}">
        <p14:creationId xmlns:p14="http://schemas.microsoft.com/office/powerpoint/2010/main" val="22792236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E636DE-A3CF-469B-8857-8212DF58C0E7}" type="datetimeFigureOut">
              <a:rPr lang="en-GB" smtClean="0"/>
              <a:t>02/09/2021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94393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E636DE-A3CF-469B-8857-8212DF58C0E7}" type="datetimeFigureOut">
              <a:rPr lang="en-GB" smtClean="0"/>
              <a:t>02/09/2021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208671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E636DE-A3CF-469B-8857-8212DF58C0E7}" type="datetimeFigureOut">
              <a:rPr lang="en-GB" smtClean="0"/>
              <a:t>02/09/2021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306044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E636DE-A3CF-469B-8857-8212DF58C0E7}" type="datetimeFigureOut">
              <a:rPr lang="en-GB" smtClean="0"/>
              <a:t>02/09/2021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1522502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E636DE-A3CF-469B-8857-8212DF58C0E7}" type="datetimeFigureOut">
              <a:rPr lang="en-GB" smtClean="0"/>
              <a:t>02/09/2021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318252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E636DE-A3CF-469B-8857-8212DF58C0E7}" type="datetimeFigureOut">
              <a:rPr lang="en-GB" smtClean="0"/>
              <a:t>02/09/2021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112100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E636DE-A3CF-469B-8857-8212DF58C0E7}" type="datetimeFigureOut">
              <a:rPr lang="en-GB" smtClean="0"/>
              <a:t>02/09/2021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304208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636DE-A3CF-469B-8857-8212DF58C0E7}" type="datetimeFigureOut">
              <a:rPr lang="en-GB" smtClean="0"/>
              <a:t>02/09/2021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1706185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636DE-A3CF-469B-8857-8212DF58C0E7}" type="datetimeFigureOut">
              <a:rPr lang="en-GB" smtClean="0"/>
              <a:t>02/09/2021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183792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E636DE-A3CF-469B-8857-8212DF58C0E7}" type="datetimeFigureOut">
              <a:rPr lang="en-GB" smtClean="0"/>
              <a:t>02/09/2021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29703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E636DE-A3CF-469B-8857-8212DF58C0E7}" type="datetimeFigureOut">
              <a:rPr lang="en-GB" smtClean="0"/>
              <a:t>02/09/2021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45377-4D73-49AA-A115-A55038A41AD3}" type="slidenum">
              <a:rPr lang="en-GB" smtClean="0"/>
              <a:t>‹#›</a:t>
            </a:fld>
            <a:endParaRPr lang="en-GB"/>
          </a:p>
        </p:txBody>
      </p:sp>
    </p:spTree>
    <p:extLst>
      <p:ext uri="{BB962C8B-B14F-4D97-AF65-F5344CB8AC3E}">
        <p14:creationId xmlns:p14="http://schemas.microsoft.com/office/powerpoint/2010/main" val="3158545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35E636DE-A3CF-469B-8857-8212DF58C0E7}" type="datetimeFigureOut">
              <a:rPr lang="en-GB" smtClean="0"/>
              <a:t>02/09/2021</a:t>
            </a:fld>
            <a:endParaRPr lang="en-GB"/>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4245377-4D73-49AA-A115-A55038A41AD3}" type="slidenum">
              <a:rPr lang="en-GB" smtClean="0"/>
              <a:t>‹#›</a:t>
            </a:fld>
            <a:endParaRPr lang="en-GB"/>
          </a:p>
        </p:txBody>
      </p:sp>
    </p:spTree>
    <p:extLst>
      <p:ext uri="{BB962C8B-B14F-4D97-AF65-F5344CB8AC3E}">
        <p14:creationId xmlns:p14="http://schemas.microsoft.com/office/powerpoint/2010/main" val="3603394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app.bookcreator.com/sign-in" TargetMode="External"/><Relationship Id="rId2" Type="http://schemas.openxmlformats.org/officeDocument/2006/relationships/hyperlink" Target="http://www.welearn365.com/" TargetMode="External"/><Relationship Id="rId1" Type="http://schemas.openxmlformats.org/officeDocument/2006/relationships/slideLayout" Target="../slideLayouts/slideLayout2.xml"/><Relationship Id="rId6" Type="http://schemas.openxmlformats.org/officeDocument/2006/relationships/hyperlink" Target="https://wordpress.com/" TargetMode="External"/><Relationship Id="rId5" Type="http://schemas.openxmlformats.org/officeDocument/2006/relationships/hyperlink" Target="https://www.youtube.com/watch?v=VXvVmfAENh8" TargetMode="External"/><Relationship Id="rId4" Type="http://schemas.openxmlformats.org/officeDocument/2006/relationships/hyperlink" Target="https://snap.berkeley.edu/snapsource/sna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28700" y="4211960"/>
            <a:ext cx="4800600" cy="2336800"/>
          </a:xfrm>
        </p:spPr>
        <p:txBody>
          <a:bodyPr>
            <a:normAutofit lnSpcReduction="10000"/>
          </a:bodyPr>
          <a:lstStyle/>
          <a:p>
            <a:r>
              <a:rPr lang="en-GB" sz="4400" dirty="0"/>
              <a:t>Computing</a:t>
            </a:r>
          </a:p>
          <a:p>
            <a:r>
              <a:rPr lang="en-GB" sz="4400" dirty="0"/>
              <a:t>Provision Map</a:t>
            </a:r>
          </a:p>
          <a:p>
            <a:r>
              <a:rPr lang="en-GB" sz="4400" dirty="0" smtClean="0"/>
              <a:t>2021 </a:t>
            </a:r>
            <a:r>
              <a:rPr lang="en-GB" sz="4400" dirty="0"/>
              <a:t>- </a:t>
            </a:r>
            <a:r>
              <a:rPr lang="en-GB" sz="4400" dirty="0" smtClean="0"/>
              <a:t>2022</a:t>
            </a:r>
            <a:endParaRPr lang="en-GB" sz="4400" dirty="0"/>
          </a:p>
        </p:txBody>
      </p:sp>
      <p:pic>
        <p:nvPicPr>
          <p:cNvPr id="4" name="Picture 3">
            <a:extLst>
              <a:ext uri="{FF2B5EF4-FFF2-40B4-BE49-F238E27FC236}">
                <a16:creationId xmlns:a16="http://schemas.microsoft.com/office/drawing/2014/main" id="{DA82EF24-50CC-4738-BD8A-C352E568A56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12776" y="1637973"/>
            <a:ext cx="3514725" cy="1609725"/>
          </a:xfrm>
          <a:prstGeom prst="rect">
            <a:avLst/>
          </a:prstGeom>
          <a:noFill/>
          <a:ln>
            <a:noFill/>
          </a:ln>
        </p:spPr>
      </p:pic>
    </p:spTree>
    <p:extLst>
      <p:ext uri="{BB962C8B-B14F-4D97-AF65-F5344CB8AC3E}">
        <p14:creationId xmlns:p14="http://schemas.microsoft.com/office/powerpoint/2010/main" val="3713197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85548890"/>
              </p:ext>
            </p:extLst>
          </p:nvPr>
        </p:nvGraphicFramePr>
        <p:xfrm>
          <a:off x="116632" y="434317"/>
          <a:ext cx="6741368" cy="606552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936104">
                  <a:extLst>
                    <a:ext uri="{9D8B030D-6E8A-4147-A177-3AD203B41FA5}">
                      <a16:colId xmlns:a16="http://schemas.microsoft.com/office/drawing/2014/main" val="20003"/>
                    </a:ext>
                  </a:extLst>
                </a:gridCol>
                <a:gridCol w="792088">
                  <a:extLst>
                    <a:ext uri="{9D8B030D-6E8A-4147-A177-3AD203B41FA5}">
                      <a16:colId xmlns:a16="http://schemas.microsoft.com/office/drawing/2014/main" val="20004"/>
                    </a:ext>
                  </a:extLst>
                </a:gridCol>
                <a:gridCol w="792088">
                  <a:extLst>
                    <a:ext uri="{9D8B030D-6E8A-4147-A177-3AD203B41FA5}">
                      <a16:colId xmlns:a16="http://schemas.microsoft.com/office/drawing/2014/main" val="20005"/>
                    </a:ext>
                  </a:extLst>
                </a:gridCol>
                <a:gridCol w="864096">
                  <a:extLst>
                    <a:ext uri="{9D8B030D-6E8A-4147-A177-3AD203B41FA5}">
                      <a16:colId xmlns:a16="http://schemas.microsoft.com/office/drawing/2014/main" val="20006"/>
                    </a:ext>
                  </a:extLst>
                </a:gridCol>
                <a:gridCol w="908720">
                  <a:extLst>
                    <a:ext uri="{9D8B030D-6E8A-4147-A177-3AD203B41FA5}">
                      <a16:colId xmlns:a16="http://schemas.microsoft.com/office/drawing/2014/main" val="20007"/>
                    </a:ext>
                  </a:extLst>
                </a:gridCol>
              </a:tblGrid>
              <a:tr h="349121">
                <a:tc>
                  <a:txBody>
                    <a:bodyPr/>
                    <a:lstStyle/>
                    <a:p>
                      <a:r>
                        <a:rPr lang="en-GB" sz="1600" b="1" dirty="0"/>
                        <a:t>YEAR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kern="1200" dirty="0" err="1">
                          <a:solidFill>
                            <a:schemeClr val="tx1"/>
                          </a:solidFill>
                          <a:latin typeface="+mn-lt"/>
                          <a:ea typeface="+mn-ea"/>
                          <a:cs typeface="+mn-cs"/>
                        </a:rPr>
                        <a:t>Aut</a:t>
                      </a:r>
                      <a:r>
                        <a:rPr lang="en-GB" sz="1200" b="1" kern="1200" dirty="0">
                          <a:solidFill>
                            <a:schemeClr val="tx1"/>
                          </a:solidFill>
                          <a:latin typeface="+mn-lt"/>
                          <a:ea typeface="+mn-ea"/>
                          <a:cs typeface="+mn-cs"/>
                        </a:rPr>
                        <a:t> 1</a:t>
                      </a:r>
                    </a:p>
                  </a:txBody>
                  <a:tcPr anchor="ctr"/>
                </a:tc>
                <a:tc>
                  <a:txBody>
                    <a:bodyPr/>
                    <a:lstStyle/>
                    <a:p>
                      <a:pPr algn="ctr"/>
                      <a:r>
                        <a:rPr lang="en-GB" sz="1200" b="1" kern="1200" dirty="0" err="1">
                          <a:solidFill>
                            <a:schemeClr val="tx1"/>
                          </a:solidFill>
                          <a:latin typeface="+mn-lt"/>
                          <a:ea typeface="+mn-ea"/>
                          <a:cs typeface="+mn-cs"/>
                        </a:rPr>
                        <a:t>Aut</a:t>
                      </a:r>
                      <a:r>
                        <a:rPr lang="en-GB" sz="1200" b="1" kern="1200" dirty="0">
                          <a:solidFill>
                            <a:schemeClr val="tx1"/>
                          </a:solidFill>
                          <a:latin typeface="+mn-lt"/>
                          <a:ea typeface="+mn-ea"/>
                          <a:cs typeface="+mn-cs"/>
                        </a:rPr>
                        <a:t> 2</a:t>
                      </a:r>
                    </a:p>
                  </a:txBody>
                  <a:tcPr anchor="ctr"/>
                </a:tc>
                <a:tc>
                  <a:txBody>
                    <a:bodyPr/>
                    <a:lstStyle/>
                    <a:p>
                      <a:pPr algn="ctr"/>
                      <a:r>
                        <a:rPr lang="en-GB" sz="1200" b="1" kern="1200" dirty="0" err="1">
                          <a:solidFill>
                            <a:schemeClr val="tx1"/>
                          </a:solidFill>
                          <a:latin typeface="+mn-lt"/>
                          <a:ea typeface="+mn-ea"/>
                          <a:cs typeface="+mn-cs"/>
                        </a:rPr>
                        <a:t>Spr</a:t>
                      </a:r>
                      <a:r>
                        <a:rPr lang="en-GB" sz="1200" b="1" kern="1200" dirty="0">
                          <a:solidFill>
                            <a:schemeClr val="tx1"/>
                          </a:solidFill>
                          <a:latin typeface="+mn-lt"/>
                          <a:ea typeface="+mn-ea"/>
                          <a:cs typeface="+mn-cs"/>
                        </a:rPr>
                        <a:t> 1</a:t>
                      </a:r>
                    </a:p>
                  </a:txBody>
                  <a:tcPr anchor="ctr"/>
                </a:tc>
                <a:tc>
                  <a:txBody>
                    <a:bodyPr/>
                    <a:lstStyle/>
                    <a:p>
                      <a:pPr algn="ctr"/>
                      <a:r>
                        <a:rPr lang="en-GB" sz="1200" b="1" kern="1200" dirty="0" err="1">
                          <a:solidFill>
                            <a:schemeClr val="tx1"/>
                          </a:solidFill>
                          <a:latin typeface="+mn-lt"/>
                          <a:ea typeface="+mn-ea"/>
                          <a:cs typeface="+mn-cs"/>
                        </a:rPr>
                        <a:t>Spr</a:t>
                      </a:r>
                      <a:r>
                        <a:rPr lang="en-GB" sz="1200" b="1" kern="1200" dirty="0">
                          <a:solidFill>
                            <a:schemeClr val="tx1"/>
                          </a:solidFill>
                          <a:latin typeface="+mn-lt"/>
                          <a:ea typeface="+mn-ea"/>
                          <a:cs typeface="+mn-cs"/>
                        </a:rPr>
                        <a:t> 2</a:t>
                      </a:r>
                    </a:p>
                  </a:txBody>
                  <a:tcPr anchor="ctr"/>
                </a:tc>
                <a:tc>
                  <a:txBody>
                    <a:bodyPr/>
                    <a:lstStyle/>
                    <a:p>
                      <a:pPr algn="ctr"/>
                      <a:r>
                        <a:rPr lang="en-GB" sz="1200" b="1" kern="1200" dirty="0">
                          <a:solidFill>
                            <a:schemeClr val="tx1"/>
                          </a:solidFill>
                          <a:latin typeface="+mn-lt"/>
                          <a:ea typeface="+mn-ea"/>
                          <a:cs typeface="+mn-cs"/>
                        </a:rPr>
                        <a:t>Sum 1</a:t>
                      </a:r>
                    </a:p>
                  </a:txBody>
                  <a:tcPr anchor="ctr"/>
                </a:tc>
                <a:tc>
                  <a:txBody>
                    <a:bodyPr/>
                    <a:lstStyle/>
                    <a:p>
                      <a:pPr algn="ctr"/>
                      <a:r>
                        <a:rPr lang="en-GB" sz="1200" b="1" kern="1200" dirty="0">
                          <a:solidFill>
                            <a:schemeClr val="tx1"/>
                          </a:solidFill>
                          <a:latin typeface="+mn-lt"/>
                          <a:ea typeface="+mn-ea"/>
                          <a:cs typeface="+mn-cs"/>
                        </a:rPr>
                        <a:t>Sum 2</a:t>
                      </a:r>
                    </a:p>
                  </a:txBody>
                  <a:tcPr anchor="ctr"/>
                </a:tc>
                <a:extLst>
                  <a:ext uri="{0D108BD9-81ED-4DB2-BD59-A6C34878D82A}">
                    <a16:rowId xmlns:a16="http://schemas.microsoft.com/office/drawing/2014/main" val="10000"/>
                  </a:ext>
                </a:extLst>
              </a:tr>
              <a:tr h="436401">
                <a:tc rowSpan="3">
                  <a:txBody>
                    <a:bodyPr/>
                    <a:lstStyle/>
                    <a:p>
                      <a:pPr algn="ctr"/>
                      <a:r>
                        <a:rPr lang="en-GB" b="1" dirty="0"/>
                        <a:t>6</a:t>
                      </a:r>
                    </a:p>
                  </a:txBody>
                  <a:tcPr anchor="ctr">
                    <a:solidFill>
                      <a:schemeClr val="accent6">
                        <a:lumMod val="40000"/>
                        <a:lumOff val="60000"/>
                      </a:schemeClr>
                    </a:solidFill>
                  </a:tcPr>
                </a:tc>
                <a:tc>
                  <a:txBody>
                    <a:bodyPr/>
                    <a:lstStyle/>
                    <a:p>
                      <a:pPr algn="ctr"/>
                      <a:r>
                        <a:rPr lang="en-GB" sz="1200" b="1" dirty="0"/>
                        <a:t>TOPIC</a:t>
                      </a:r>
                    </a:p>
                  </a:txBody>
                  <a:tcPr anchor="ctr">
                    <a:solidFill>
                      <a:schemeClr val="accent6">
                        <a:lumMod val="40000"/>
                        <a:lumOff val="60000"/>
                      </a:schemeClr>
                    </a:solidFill>
                  </a:tcPr>
                </a:tc>
                <a:tc>
                  <a:txBody>
                    <a:bodyPr/>
                    <a:lstStyle/>
                    <a:p>
                      <a:pPr algn="ctr"/>
                      <a:r>
                        <a:rPr lang="en-GB" sz="1200" b="1" dirty="0"/>
                        <a:t>Ancient Greeks</a:t>
                      </a:r>
                    </a:p>
                  </a:txBody>
                  <a:tcPr>
                    <a:solidFill>
                      <a:schemeClr val="accent6">
                        <a:lumMod val="40000"/>
                        <a:lumOff val="60000"/>
                      </a:schemeClr>
                    </a:solidFill>
                  </a:tcPr>
                </a:tc>
                <a:tc>
                  <a:txBody>
                    <a:bodyPr/>
                    <a:lstStyle/>
                    <a:p>
                      <a:pPr algn="ctr"/>
                      <a:r>
                        <a:rPr lang="en-GB" sz="1200" b="1" dirty="0" smtClean="0"/>
                        <a:t>Rule</a:t>
                      </a:r>
                      <a:r>
                        <a:rPr lang="en-GB" sz="1200" b="1" baseline="0" dirty="0" smtClean="0"/>
                        <a:t> Britannia</a:t>
                      </a:r>
                      <a:endParaRPr lang="en-GB" sz="1200" b="1" dirty="0"/>
                    </a:p>
                  </a:txBody>
                  <a:tcPr>
                    <a:solidFill>
                      <a:schemeClr val="accent6">
                        <a:lumMod val="40000"/>
                        <a:lumOff val="60000"/>
                      </a:schemeClr>
                    </a:solidFill>
                  </a:tcPr>
                </a:tc>
                <a:tc>
                  <a:txBody>
                    <a:bodyPr/>
                    <a:lstStyle/>
                    <a:p>
                      <a:pPr algn="ctr"/>
                      <a:r>
                        <a:rPr lang="en-GB" sz="1200" b="1" dirty="0" smtClean="0"/>
                        <a:t>Natural</a:t>
                      </a:r>
                      <a:r>
                        <a:rPr lang="en-GB" sz="1200" b="1" baseline="0" dirty="0" smtClean="0"/>
                        <a:t> Disasters</a:t>
                      </a:r>
                      <a:endParaRPr lang="en-GB" sz="1200" b="1" dirty="0"/>
                    </a:p>
                  </a:txBody>
                  <a:tcPr>
                    <a:solidFill>
                      <a:schemeClr val="accent6">
                        <a:lumMod val="40000"/>
                        <a:lumOff val="60000"/>
                      </a:schemeClr>
                    </a:solidFill>
                  </a:tcPr>
                </a:tc>
                <a:tc>
                  <a:txBody>
                    <a:bodyPr/>
                    <a:lstStyle/>
                    <a:p>
                      <a:pPr algn="ctr"/>
                      <a:r>
                        <a:rPr lang="en-GB" sz="1200" b="1" dirty="0"/>
                        <a:t>WW2</a:t>
                      </a:r>
                    </a:p>
                  </a:txBody>
                  <a:tcPr>
                    <a:solidFill>
                      <a:schemeClr val="accent6">
                        <a:lumMod val="40000"/>
                        <a:lumOff val="60000"/>
                      </a:schemeClr>
                    </a:solidFill>
                  </a:tcPr>
                </a:tc>
                <a:tc>
                  <a:txBody>
                    <a:bodyPr/>
                    <a:lstStyle/>
                    <a:p>
                      <a:pPr algn="ctr"/>
                      <a:r>
                        <a:rPr lang="en-GB" sz="1200" b="1" dirty="0" smtClean="0"/>
                        <a:t>WW2</a:t>
                      </a:r>
                      <a:endParaRPr lang="en-GB" sz="1200" b="1" dirty="0"/>
                    </a:p>
                  </a:txBody>
                  <a:tcP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Yes Minister!</a:t>
                      </a:r>
                    </a:p>
                  </a:txBody>
                  <a:tcPr>
                    <a:solidFill>
                      <a:schemeClr val="accent6">
                        <a:lumMod val="40000"/>
                        <a:lumOff val="60000"/>
                      </a:schemeClr>
                    </a:solidFill>
                  </a:tcPr>
                </a:tc>
                <a:extLst>
                  <a:ext uri="{0D108BD9-81ED-4DB2-BD59-A6C34878D82A}">
                    <a16:rowId xmlns:a16="http://schemas.microsoft.com/office/drawing/2014/main" val="10001"/>
                  </a:ext>
                </a:extLst>
              </a:tr>
              <a:tr h="210863">
                <a:tc vMerge="1">
                  <a:txBody>
                    <a:bodyPr/>
                    <a:lstStyle/>
                    <a:p>
                      <a:pPr algn="ctr"/>
                      <a:endParaRPr lang="en-GB" dirty="0"/>
                    </a:p>
                  </a:txBody>
                  <a:tcPr/>
                </a:tc>
                <a:tc>
                  <a:txBody>
                    <a:bodyPr/>
                    <a:lstStyle/>
                    <a:p>
                      <a:pPr algn="ctr"/>
                      <a:r>
                        <a:rPr lang="en-GB" sz="1200" b="1" baseline="0" dirty="0"/>
                        <a:t>ICT THEME</a:t>
                      </a:r>
                      <a:endParaRPr lang="en-GB" sz="1200" b="1" dirty="0"/>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u="sng" dirty="0" smtClean="0"/>
                        <a:t>Unit</a:t>
                      </a:r>
                      <a:r>
                        <a:rPr lang="en-GB" sz="700" b="0" u="sng" baseline="0" dirty="0" smtClean="0"/>
                        <a:t> 6.4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baseline="0" dirty="0" smtClean="0"/>
                        <a:t>We are connected</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u="sng" kern="1200" dirty="0" smtClean="0">
                          <a:solidFill>
                            <a:schemeClr val="tx1"/>
                          </a:solidFill>
                          <a:latin typeface="+mn-lt"/>
                          <a:ea typeface="+mn-ea"/>
                          <a:cs typeface="+mn-cs"/>
                        </a:rPr>
                        <a:t>Unit</a:t>
                      </a:r>
                      <a:r>
                        <a:rPr lang="en-GB" sz="700" u="sng" kern="1200" baseline="0" dirty="0" smtClean="0">
                          <a:solidFill>
                            <a:schemeClr val="tx1"/>
                          </a:solidFill>
                          <a:latin typeface="+mn-lt"/>
                          <a:ea typeface="+mn-ea"/>
                          <a:cs typeface="+mn-cs"/>
                        </a:rPr>
                        <a:t>  6.6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kern="1200" baseline="0" dirty="0" smtClean="0">
                          <a:solidFill>
                            <a:schemeClr val="tx1"/>
                          </a:solidFill>
                          <a:latin typeface="+mn-lt"/>
                          <a:ea typeface="+mn-ea"/>
                          <a:cs typeface="+mn-cs"/>
                        </a:rPr>
                        <a:t>We are AI developers</a:t>
                      </a:r>
                      <a:endParaRPr lang="en-GB" sz="700" kern="1200" dirty="0" smtClean="0">
                        <a:solidFill>
                          <a:schemeClr val="tx1"/>
                        </a:solidFill>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u="sng" kern="1200" dirty="0" smtClean="0">
                          <a:solidFill>
                            <a:schemeClr val="tx1"/>
                          </a:solidFill>
                          <a:latin typeface="+mn-lt"/>
                          <a:ea typeface="+mn-ea"/>
                          <a:cs typeface="+mn-cs"/>
                        </a:rPr>
                        <a:t>Unit 6.5                 </a:t>
                      </a:r>
                      <a:r>
                        <a:rPr lang="en-GB" sz="700" kern="1200" dirty="0" smtClean="0">
                          <a:solidFill>
                            <a:schemeClr val="tx1"/>
                          </a:solidFill>
                          <a:latin typeface="+mn-lt"/>
                          <a:ea typeface="+mn-ea"/>
                          <a:cs typeface="+mn-cs"/>
                        </a:rPr>
                        <a:t>We </a:t>
                      </a:r>
                      <a:r>
                        <a:rPr lang="en-GB" sz="700" kern="1200" dirty="0">
                          <a:solidFill>
                            <a:schemeClr val="tx1"/>
                          </a:solidFill>
                          <a:latin typeface="+mn-lt"/>
                          <a:ea typeface="+mn-ea"/>
                          <a:cs typeface="+mn-cs"/>
                        </a:rPr>
                        <a:t>are advertisers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u="sng" dirty="0" smtClean="0"/>
                        <a:t>Unit 6.2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We </a:t>
                      </a:r>
                      <a:r>
                        <a:rPr lang="en-GB" sz="700" dirty="0"/>
                        <a:t>are computational thinkers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u="sng" dirty="0" smtClean="0"/>
                        <a:t>Unit 6.1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We are</a:t>
                      </a:r>
                      <a:r>
                        <a:rPr lang="en-GB" sz="700" baseline="0" dirty="0" smtClean="0"/>
                        <a:t> Toy makers</a:t>
                      </a:r>
                      <a:endParaRPr lang="en-GB" sz="7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kern="1200" dirty="0">
                        <a:solidFill>
                          <a:schemeClr val="tx1"/>
                        </a:solidFill>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kern="1200" dirty="0" smtClean="0">
                          <a:solidFill>
                            <a:schemeClr val="tx1"/>
                          </a:solidFill>
                          <a:latin typeface="+mn-lt"/>
                          <a:ea typeface="+mn-ea"/>
                          <a:cs typeface="+mn-cs"/>
                        </a:rPr>
                        <a:t> </a:t>
                      </a:r>
                      <a:r>
                        <a:rPr lang="en-GB" sz="700" u="sng" kern="1200" dirty="0" smtClean="0">
                          <a:solidFill>
                            <a:schemeClr val="tx1"/>
                          </a:solidFill>
                          <a:latin typeface="+mn-lt"/>
                          <a:ea typeface="+mn-ea"/>
                          <a:cs typeface="+mn-cs"/>
                        </a:rPr>
                        <a:t>Unit</a:t>
                      </a:r>
                      <a:r>
                        <a:rPr lang="en-GB" sz="700" u="sng" kern="1200" baseline="0" dirty="0" smtClean="0">
                          <a:solidFill>
                            <a:schemeClr val="tx1"/>
                          </a:solidFill>
                          <a:latin typeface="+mn-lt"/>
                          <a:ea typeface="+mn-ea"/>
                          <a:cs typeface="+mn-cs"/>
                        </a:rPr>
                        <a:t> 6.3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kern="1200" baseline="0" dirty="0" smtClean="0">
                          <a:solidFill>
                            <a:schemeClr val="tx1"/>
                          </a:solidFill>
                          <a:latin typeface="+mn-lt"/>
                          <a:ea typeface="+mn-ea"/>
                          <a:cs typeface="+mn-cs"/>
                        </a:rPr>
                        <a:t> </a:t>
                      </a:r>
                      <a:r>
                        <a:rPr lang="en-GB" sz="700" kern="1200" dirty="0" smtClean="0">
                          <a:solidFill>
                            <a:schemeClr val="tx1"/>
                          </a:solidFill>
                          <a:latin typeface="+mn-lt"/>
                          <a:ea typeface="+mn-ea"/>
                          <a:cs typeface="+mn-cs"/>
                        </a:rPr>
                        <a:t>We </a:t>
                      </a:r>
                      <a:r>
                        <a:rPr lang="en-GB" sz="700" kern="1200" dirty="0">
                          <a:solidFill>
                            <a:schemeClr val="tx1"/>
                          </a:solidFill>
                          <a:latin typeface="+mn-lt"/>
                          <a:ea typeface="+mn-ea"/>
                          <a:cs typeface="+mn-cs"/>
                        </a:rPr>
                        <a:t>are publishers</a:t>
                      </a:r>
                    </a:p>
                  </a:txBody>
                  <a:tcPr>
                    <a:solidFill>
                      <a:schemeClr val="bg1"/>
                    </a:solidFill>
                  </a:tcPr>
                </a:tc>
                <a:extLst>
                  <a:ext uri="{0D108BD9-81ED-4DB2-BD59-A6C34878D82A}">
                    <a16:rowId xmlns:a16="http://schemas.microsoft.com/office/drawing/2014/main" val="10002"/>
                  </a:ext>
                </a:extLst>
              </a:tr>
              <a:tr h="320027">
                <a:tc vMerge="1">
                  <a:txBody>
                    <a:bodyPr/>
                    <a:lstStyle/>
                    <a:p>
                      <a:pPr algn="ctr"/>
                      <a:endParaRPr lang="en-GB" dirty="0"/>
                    </a:p>
                  </a:txBody>
                  <a:tcPr/>
                </a:tc>
                <a:tc>
                  <a:txBody>
                    <a:bodyPr/>
                    <a:lstStyle/>
                    <a:p>
                      <a:pPr algn="ctr"/>
                      <a:r>
                        <a:rPr lang="en-GB" sz="1200" b="1" dirty="0"/>
                        <a:t>PROJECT</a:t>
                      </a:r>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Developing</a:t>
                      </a:r>
                      <a:r>
                        <a:rPr lang="en-GB" sz="700" baseline="0" dirty="0" smtClean="0"/>
                        <a:t> skills for social media. </a:t>
                      </a:r>
                      <a:endParaRPr lang="en-GB" sz="700" dirty="0"/>
                    </a:p>
                  </a:txBody>
                  <a:tcPr>
                    <a:solidFill>
                      <a:schemeClr val="bg1"/>
                    </a:solidFill>
                  </a:tcPr>
                </a:tc>
                <a:tc>
                  <a:txBody>
                    <a:bodyPr/>
                    <a:lstStyle/>
                    <a:p>
                      <a:r>
                        <a:rPr lang="en-GB" sz="700" kern="1200" dirty="0" smtClean="0">
                          <a:solidFill>
                            <a:schemeClr val="tx1"/>
                          </a:solidFill>
                          <a:latin typeface="+mn-lt"/>
                          <a:ea typeface="+mn-ea"/>
                          <a:cs typeface="+mn-cs"/>
                        </a:rPr>
                        <a:t>Learning</a:t>
                      </a:r>
                      <a:r>
                        <a:rPr lang="en-GB" sz="700" kern="1200" baseline="0" dirty="0" smtClean="0">
                          <a:solidFill>
                            <a:schemeClr val="tx1"/>
                          </a:solidFill>
                          <a:latin typeface="+mn-lt"/>
                          <a:ea typeface="+mn-ea"/>
                          <a:cs typeface="+mn-cs"/>
                        </a:rPr>
                        <a:t> about artificial intelligence and machine learning</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kern="1200" noProof="0" dirty="0" smtClean="0">
                          <a:solidFill>
                            <a:schemeClr val="tx1"/>
                          </a:solidFill>
                          <a:latin typeface="+mn-lt"/>
                          <a:ea typeface="+mn-ea"/>
                          <a:cs typeface="+mn-cs"/>
                        </a:rPr>
                        <a:t>Film </a:t>
                      </a:r>
                      <a:r>
                        <a:rPr lang="en-GB" sz="700" kern="1200" noProof="0" dirty="0">
                          <a:solidFill>
                            <a:schemeClr val="tx1"/>
                          </a:solidFill>
                          <a:latin typeface="+mn-lt"/>
                          <a:ea typeface="+mn-ea"/>
                          <a:cs typeface="+mn-cs"/>
                        </a:rPr>
                        <a:t>an </a:t>
                      </a:r>
                      <a:r>
                        <a:rPr lang="en-GB" sz="700" kern="1200" noProof="0" dirty="0" smtClean="0">
                          <a:solidFill>
                            <a:schemeClr val="tx1"/>
                          </a:solidFill>
                          <a:latin typeface="+mn-lt"/>
                          <a:ea typeface="+mn-ea"/>
                          <a:cs typeface="+mn-cs"/>
                        </a:rPr>
                        <a:t>advert</a:t>
                      </a:r>
                      <a:r>
                        <a:rPr lang="en-GB" sz="700" kern="1200" baseline="0" noProof="0" dirty="0" smtClean="0">
                          <a:solidFill>
                            <a:schemeClr val="tx1"/>
                          </a:solidFill>
                          <a:latin typeface="+mn-lt"/>
                          <a:ea typeface="+mn-ea"/>
                          <a:cs typeface="+mn-cs"/>
                        </a:rPr>
                        <a:t> on safety measures for a natural disaster. </a:t>
                      </a:r>
                      <a:endParaRPr lang="en-GB" sz="700" kern="1200" noProof="0" dirty="0">
                        <a:solidFill>
                          <a:schemeClr val="tx1"/>
                        </a:solidFill>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mn-lt"/>
                          <a:ea typeface="+mn-ea"/>
                          <a:cs typeface="+mn-cs"/>
                        </a:rPr>
                        <a:t>Mastering algorithms for searching, sorting and maths. </a:t>
                      </a:r>
                      <a:endParaRPr lang="en-GB" sz="700" b="0" dirty="0"/>
                    </a:p>
                  </a:txBody>
                  <a:tcPr>
                    <a:solidFill>
                      <a:schemeClr val="bg1"/>
                    </a:solidFill>
                  </a:tcPr>
                </a:tc>
                <a:tc>
                  <a:txBody>
                    <a:bodyPr/>
                    <a:lstStyle/>
                    <a:p>
                      <a:r>
                        <a:rPr lang="en-GB" sz="700" dirty="0" smtClean="0"/>
                        <a:t>Design</a:t>
                      </a:r>
                      <a:r>
                        <a:rPr lang="en-GB" sz="700" baseline="0" dirty="0" smtClean="0"/>
                        <a:t> WW2 themed toy using coding and physical computing</a:t>
                      </a:r>
                      <a:endParaRPr lang="en-GB" sz="7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kern="1200" dirty="0">
                        <a:solidFill>
                          <a:schemeClr val="tx1"/>
                        </a:solidFill>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kern="1200" dirty="0" smtClean="0">
                          <a:solidFill>
                            <a:schemeClr val="tx1"/>
                          </a:solidFill>
                          <a:latin typeface="+mn-lt"/>
                          <a:ea typeface="+mn-ea"/>
                          <a:cs typeface="+mn-cs"/>
                        </a:rPr>
                        <a:t>Create </a:t>
                      </a:r>
                      <a:r>
                        <a:rPr lang="en-GB" sz="700" kern="1200" dirty="0">
                          <a:solidFill>
                            <a:schemeClr val="tx1"/>
                          </a:solidFill>
                          <a:latin typeface="+mn-lt"/>
                          <a:ea typeface="+mn-ea"/>
                          <a:cs typeface="+mn-cs"/>
                        </a:rPr>
                        <a:t>a  yearbook</a:t>
                      </a:r>
                    </a:p>
                  </a:txBody>
                  <a:tcPr>
                    <a:solidFill>
                      <a:schemeClr val="bg1"/>
                    </a:solidFill>
                  </a:tcPr>
                </a:tc>
                <a:extLst>
                  <a:ext uri="{0D108BD9-81ED-4DB2-BD59-A6C34878D82A}">
                    <a16:rowId xmlns:a16="http://schemas.microsoft.com/office/drawing/2014/main" val="10003"/>
                  </a:ext>
                </a:extLst>
              </a:tr>
              <a:tr h="320027">
                <a:tc rowSpan="3">
                  <a:txBody>
                    <a:bodyPr/>
                    <a:lstStyle/>
                    <a:p>
                      <a:pPr algn="ctr"/>
                      <a:r>
                        <a:rPr lang="en-GB" b="1" dirty="0"/>
                        <a:t>5</a:t>
                      </a:r>
                    </a:p>
                  </a:txBody>
                  <a:tcPr anchor="ctr">
                    <a:solidFill>
                      <a:schemeClr val="accent5">
                        <a:lumMod val="40000"/>
                        <a:lumOff val="60000"/>
                      </a:schemeClr>
                    </a:solidFill>
                  </a:tcPr>
                </a:tc>
                <a:tc>
                  <a:txBody>
                    <a:bodyPr/>
                    <a:lstStyle/>
                    <a:p>
                      <a:pPr algn="ctr"/>
                      <a:r>
                        <a:rPr lang="en-GB" sz="1200" b="1" dirty="0"/>
                        <a:t>TOPIC</a:t>
                      </a:r>
                    </a:p>
                  </a:txBody>
                  <a:tcPr anchor="ctr">
                    <a:solidFill>
                      <a:schemeClr val="accent5">
                        <a:lumMod val="40000"/>
                        <a:lumOff val="60000"/>
                      </a:schemeClr>
                    </a:solidFill>
                  </a:tcPr>
                </a:tc>
                <a:tc>
                  <a:txBody>
                    <a:bodyPr/>
                    <a:lstStyle/>
                    <a:p>
                      <a:pPr algn="ctr"/>
                      <a:r>
                        <a:rPr lang="en-GB" sz="1200" b="1" dirty="0"/>
                        <a:t>Earth and Beyond</a:t>
                      </a:r>
                    </a:p>
                  </a:txBody>
                  <a:tcPr>
                    <a:solidFill>
                      <a:schemeClr val="accent5">
                        <a:lumMod val="40000"/>
                        <a:lumOff val="60000"/>
                      </a:schemeClr>
                    </a:solidFill>
                  </a:tcPr>
                </a:tc>
                <a:tc>
                  <a:txBody>
                    <a:bodyPr/>
                    <a:lstStyle/>
                    <a:p>
                      <a:pPr algn="ctr"/>
                      <a:r>
                        <a:rPr lang="en-GB" sz="1200" b="1" dirty="0"/>
                        <a:t>Invaders</a:t>
                      </a:r>
                    </a:p>
                  </a:txBody>
                  <a:tcPr>
                    <a:solidFill>
                      <a:schemeClr val="accent5">
                        <a:lumMod val="40000"/>
                        <a:lumOff val="60000"/>
                      </a:schemeClr>
                    </a:solidFill>
                  </a:tcPr>
                </a:tc>
                <a:tc>
                  <a:txBody>
                    <a:bodyPr/>
                    <a:lstStyle/>
                    <a:p>
                      <a:pPr algn="ctr"/>
                      <a:r>
                        <a:rPr lang="en-GB" sz="1200" b="1" dirty="0"/>
                        <a:t>Mexico and the Mayans</a:t>
                      </a:r>
                    </a:p>
                  </a:txBody>
                  <a:tcPr>
                    <a:solidFill>
                      <a:schemeClr val="accent5">
                        <a:lumMod val="40000"/>
                        <a:lumOff val="60000"/>
                      </a:schemeClr>
                    </a:solidFill>
                  </a:tcPr>
                </a:tc>
                <a:tc>
                  <a:txBody>
                    <a:bodyPr/>
                    <a:lstStyle/>
                    <a:p>
                      <a:pPr algn="ctr"/>
                      <a:r>
                        <a:rPr lang="en-GB" sz="1100" b="1" dirty="0"/>
                        <a:t>Walls and Barricades</a:t>
                      </a:r>
                    </a:p>
                  </a:txBody>
                  <a:tcPr>
                    <a:solidFill>
                      <a:schemeClr val="accent5">
                        <a:lumMod val="40000"/>
                        <a:lumOff val="60000"/>
                      </a:schemeClr>
                    </a:solidFill>
                  </a:tcPr>
                </a:tc>
                <a:tc>
                  <a:txBody>
                    <a:bodyPr/>
                    <a:lstStyle/>
                    <a:p>
                      <a:pPr algn="ctr"/>
                      <a:r>
                        <a:rPr lang="en-GB" sz="1200" b="1" dirty="0"/>
                        <a:t>Wild Waters</a:t>
                      </a:r>
                    </a:p>
                  </a:txBody>
                  <a:tcPr>
                    <a:solidFill>
                      <a:schemeClr val="accent5">
                        <a:lumMod val="40000"/>
                        <a:lumOff val="60000"/>
                      </a:schemeClr>
                    </a:solidFill>
                  </a:tcPr>
                </a:tc>
                <a:tc>
                  <a:txBody>
                    <a:bodyPr/>
                    <a:lstStyle/>
                    <a:p>
                      <a:pPr algn="ctr"/>
                      <a:r>
                        <a:rPr lang="en-GB" sz="1200" b="1" dirty="0"/>
                        <a:t>Rainforests</a:t>
                      </a:r>
                    </a:p>
                  </a:txBody>
                  <a:tcPr>
                    <a:solidFill>
                      <a:schemeClr val="accent5">
                        <a:lumMod val="40000"/>
                        <a:lumOff val="60000"/>
                      </a:schemeClr>
                    </a:solidFill>
                  </a:tcPr>
                </a:tc>
                <a:extLst>
                  <a:ext uri="{0D108BD9-81ED-4DB2-BD59-A6C34878D82A}">
                    <a16:rowId xmlns:a16="http://schemas.microsoft.com/office/drawing/2014/main" val="10004"/>
                  </a:ext>
                </a:extLst>
              </a:tr>
              <a:tr h="320027">
                <a:tc vMerge="1">
                  <a:txBody>
                    <a:bodyPr/>
                    <a:lstStyle/>
                    <a:p>
                      <a:pPr algn="ctr"/>
                      <a:endParaRPr lang="en-GB" dirty="0"/>
                    </a:p>
                  </a:txBody>
                  <a:tcPr/>
                </a:tc>
                <a:tc>
                  <a:txBody>
                    <a:bodyPr/>
                    <a:lstStyle/>
                    <a:p>
                      <a:pPr algn="ctr"/>
                      <a:r>
                        <a:rPr lang="en-GB" sz="1200" b="1" dirty="0"/>
                        <a:t>ICT</a:t>
                      </a:r>
                      <a:r>
                        <a:rPr lang="en-GB" sz="1200" b="1" baseline="0" dirty="0"/>
                        <a:t> THEME</a:t>
                      </a:r>
                      <a:endParaRPr lang="en-GB" sz="1200" b="1" dirty="0"/>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solidFill>
                            <a:schemeClr val="tx1"/>
                          </a:solidFill>
                        </a:rPr>
                        <a:t>Unit</a:t>
                      </a:r>
                      <a:r>
                        <a:rPr lang="en-GB" sz="700" b="1" u="sng" baseline="0" dirty="0" smtClean="0">
                          <a:solidFill>
                            <a:schemeClr val="tx1"/>
                          </a:solidFill>
                        </a:rPr>
                        <a:t> 5.6</a:t>
                      </a:r>
                      <a:endParaRPr lang="en-GB" sz="700" b="1" u="sng"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schemeClr val="tx1"/>
                          </a:solidFill>
                        </a:rPr>
                        <a:t>We are </a:t>
                      </a:r>
                      <a:r>
                        <a:rPr lang="en-GB" sz="700" dirty="0" smtClean="0">
                          <a:solidFill>
                            <a:schemeClr val="tx1"/>
                          </a:solidFill>
                        </a:rPr>
                        <a:t>VR</a:t>
                      </a:r>
                      <a:r>
                        <a:rPr lang="en-GB" sz="700" baseline="0" dirty="0" smtClean="0">
                          <a:solidFill>
                            <a:schemeClr val="tx1"/>
                          </a:solidFill>
                        </a:rPr>
                        <a:t> designers</a:t>
                      </a:r>
                      <a:endParaRPr lang="en-GB" sz="700" dirty="0">
                        <a:solidFill>
                          <a:schemeClr val="tx1"/>
                        </a:solidFill>
                      </a:endParaRPr>
                    </a:p>
                    <a:p>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solidFill>
                            <a:schemeClr val="tx1"/>
                          </a:solidFill>
                        </a:rPr>
                        <a:t>Unit</a:t>
                      </a:r>
                      <a:r>
                        <a:rPr lang="en-GB" sz="700" b="1" u="sng" baseline="0" dirty="0" smtClean="0">
                          <a:solidFill>
                            <a:schemeClr val="tx1"/>
                          </a:solidFill>
                        </a:rPr>
                        <a:t> 5.1</a:t>
                      </a:r>
                      <a:r>
                        <a:rPr lang="en-GB" sz="700" dirty="0">
                          <a:solidFill>
                            <a:schemeClr val="tx1"/>
                          </a:solidFill>
                        </a:rPr>
                        <a:t/>
                      </a:r>
                      <a:br>
                        <a:rPr lang="en-GB" sz="700" dirty="0">
                          <a:solidFill>
                            <a:schemeClr val="tx1"/>
                          </a:solidFill>
                        </a:rPr>
                      </a:br>
                      <a:r>
                        <a:rPr lang="en-GB" sz="700" dirty="0">
                          <a:solidFill>
                            <a:schemeClr val="tx1"/>
                          </a:solidFill>
                        </a:rPr>
                        <a:t>We are game developers</a:t>
                      </a:r>
                    </a:p>
                    <a:p>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a:t>
                      </a:r>
                      <a:r>
                        <a:rPr lang="en-GB" sz="700" b="1" u="sng" baseline="0" dirty="0" smtClean="0"/>
                        <a:t> 5.4</a:t>
                      </a:r>
                      <a:r>
                        <a:rPr lang="en-GB" sz="700" b="1" u="sng" dirty="0"/>
                        <a:t/>
                      </a:r>
                      <a:br>
                        <a:rPr lang="en-GB" sz="700" b="1" u="sng" dirty="0"/>
                      </a:br>
                      <a:r>
                        <a:rPr lang="en-GB" sz="700" dirty="0"/>
                        <a:t>We are web developers</a:t>
                      </a:r>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solidFill>
                            <a:schemeClr val="tx1"/>
                          </a:solidFill>
                        </a:rPr>
                        <a:t>Unit</a:t>
                      </a:r>
                      <a:r>
                        <a:rPr lang="en-GB" sz="700" b="1" u="sng" baseline="0" dirty="0" smtClean="0">
                          <a:solidFill>
                            <a:schemeClr val="tx1"/>
                          </a:solidFill>
                        </a:rPr>
                        <a:t> 5.2</a:t>
                      </a:r>
                      <a:endParaRPr lang="en-GB" sz="700" b="1" u="sng"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schemeClr val="tx1"/>
                          </a:solidFill>
                        </a:rPr>
                        <a:t>We are cryptographers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650" b="1" u="sng" baseline="0" dirty="0" smtClean="0">
                          <a:solidFill>
                            <a:schemeClr val="tx1"/>
                          </a:solidFill>
                        </a:rPr>
                        <a:t>Unit 5.5</a:t>
                      </a:r>
                      <a:endParaRPr lang="en-GB" sz="650" b="1" u="sng"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schemeClr val="tx1"/>
                          </a:solidFill>
                        </a:rPr>
                        <a:t>We are </a:t>
                      </a:r>
                      <a:r>
                        <a:rPr lang="en-GB" sz="700" dirty="0" smtClean="0">
                          <a:solidFill>
                            <a:schemeClr val="tx1"/>
                          </a:solidFill>
                        </a:rPr>
                        <a:t>adventure</a:t>
                      </a:r>
                      <a:r>
                        <a:rPr lang="en-GB" sz="700" baseline="0" dirty="0" smtClean="0">
                          <a:solidFill>
                            <a:schemeClr val="tx1"/>
                          </a:solidFill>
                        </a:rPr>
                        <a:t> gamers</a:t>
                      </a:r>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solidFill>
                            <a:schemeClr val="tx1"/>
                          </a:solidFill>
                        </a:rPr>
                        <a:t>Unit</a:t>
                      </a:r>
                      <a:r>
                        <a:rPr lang="en-GB" sz="700" b="1" u="sng" baseline="0" dirty="0" smtClean="0">
                          <a:solidFill>
                            <a:schemeClr val="tx1"/>
                          </a:solidFill>
                        </a:rPr>
                        <a:t> 5.3</a:t>
                      </a:r>
                      <a:endParaRPr lang="en-GB" sz="700" b="1" u="sng"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schemeClr val="tx1"/>
                          </a:solidFill>
                        </a:rPr>
                        <a:t>We are architects</a:t>
                      </a:r>
                    </a:p>
                    <a:p>
                      <a:endParaRPr lang="en-GB" sz="700" dirty="0">
                        <a:solidFill>
                          <a:srgbClr val="00B050"/>
                        </a:solidFill>
                      </a:endParaRPr>
                    </a:p>
                  </a:txBody>
                  <a:tcPr>
                    <a:solidFill>
                      <a:schemeClr val="bg1"/>
                    </a:solidFill>
                  </a:tcPr>
                </a:tc>
                <a:extLst>
                  <a:ext uri="{0D108BD9-81ED-4DB2-BD59-A6C34878D82A}">
                    <a16:rowId xmlns:a16="http://schemas.microsoft.com/office/drawing/2014/main" val="10005"/>
                  </a:ext>
                </a:extLst>
              </a:tr>
              <a:tr h="207278">
                <a:tc vMerge="1">
                  <a:txBody>
                    <a:bodyPr/>
                    <a:lstStyle/>
                    <a:p>
                      <a:pPr algn="ctr"/>
                      <a:endParaRPr lang="en-GB" dirty="0"/>
                    </a:p>
                  </a:txBody>
                  <a:tcPr/>
                </a:tc>
                <a:tc>
                  <a:txBody>
                    <a:bodyPr/>
                    <a:lstStyle/>
                    <a:p>
                      <a:pPr algn="ctr"/>
                      <a:r>
                        <a:rPr lang="en-GB" sz="1200" b="1" dirty="0"/>
                        <a:t>PROJECT</a:t>
                      </a:r>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solidFill>
                            <a:schemeClr val="tx1"/>
                          </a:solidFill>
                        </a:rPr>
                        <a:t>Create 360 degree photosphere images of space and design</a:t>
                      </a:r>
                      <a:r>
                        <a:rPr lang="en-GB" sz="700" baseline="0" dirty="0" smtClean="0">
                          <a:solidFill>
                            <a:schemeClr val="tx1"/>
                          </a:solidFill>
                        </a:rPr>
                        <a:t> and create their own VR scene.</a:t>
                      </a:r>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schemeClr val="tx1"/>
                          </a:solidFill>
                          <a:effectLst/>
                          <a:uLnTx/>
                          <a:uFillTx/>
                          <a:latin typeface="+mn-lt"/>
                          <a:ea typeface="+mn-ea"/>
                          <a:cs typeface="+mn-cs"/>
                        </a:rPr>
                        <a:t>(Scratch / Snap!)</a:t>
                      </a:r>
                      <a:endParaRPr lang="en-GB" sz="700" dirty="0">
                        <a:solidFill>
                          <a:schemeClr val="tx1"/>
                        </a:solidFill>
                      </a:endParaRPr>
                    </a:p>
                    <a:p>
                      <a:r>
                        <a:rPr lang="en-GB" sz="700" dirty="0">
                          <a:solidFill>
                            <a:schemeClr val="tx1"/>
                          </a:solidFill>
                        </a:rPr>
                        <a:t>Develop an interactive game – Saxons v Normans v Vikings (any invader)</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(WordPress)</a:t>
                      </a:r>
                      <a:endParaRPr lang="en-GB" sz="700" dirty="0"/>
                    </a:p>
                    <a:p>
                      <a:r>
                        <a:rPr lang="en-GB" sz="700" kern="1200" dirty="0">
                          <a:solidFill>
                            <a:schemeClr val="tx1"/>
                          </a:solidFill>
                          <a:latin typeface="+mn-lt"/>
                          <a:ea typeface="+mn-ea"/>
                          <a:cs typeface="+mn-cs"/>
                        </a:rPr>
                        <a:t>Create a web page about Cyber Safety</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schemeClr val="tx1"/>
                          </a:solidFill>
                          <a:effectLst/>
                          <a:uLnTx/>
                          <a:uFillTx/>
                          <a:latin typeface="+mn-lt"/>
                          <a:ea typeface="+mn-ea"/>
                          <a:cs typeface="+mn-cs"/>
                        </a:rPr>
                        <a:t>(Scratch /Snap!)</a:t>
                      </a:r>
                      <a:endParaRPr lang="en-GB" sz="700" dirty="0">
                        <a:solidFill>
                          <a:schemeClr val="tx1"/>
                        </a:solidFill>
                      </a:endParaRPr>
                    </a:p>
                    <a:p>
                      <a:r>
                        <a:rPr lang="en-GB" sz="700" dirty="0">
                          <a:solidFill>
                            <a:schemeClr val="tx1"/>
                          </a:solidFill>
                        </a:rPr>
                        <a:t>Crack codes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solidFill>
                            <a:schemeClr val="tx1"/>
                          </a:solidFill>
                        </a:rPr>
                        <a:t>Create an interactive adventure game using presentation software. </a:t>
                      </a:r>
                      <a:endParaRPr lang="en-GB" sz="700" dirty="0">
                        <a:solidFill>
                          <a:schemeClr val="tx1"/>
                        </a:solidFill>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schemeClr val="tx1"/>
                          </a:solidFill>
                          <a:effectLst/>
                          <a:uLnTx/>
                          <a:uFillTx/>
                          <a:latin typeface="+mn-lt"/>
                          <a:ea typeface="+mn-ea"/>
                          <a:cs typeface="+mn-cs"/>
                        </a:rPr>
                        <a:t>(Trimble Sketchup)</a:t>
                      </a:r>
                      <a:endParaRPr lang="en-GB" sz="700" dirty="0">
                        <a:solidFill>
                          <a:schemeClr val="tx1"/>
                        </a:solidFill>
                      </a:endParaRPr>
                    </a:p>
                    <a:p>
                      <a:r>
                        <a:rPr lang="en-GB" sz="700" dirty="0">
                          <a:solidFill>
                            <a:schemeClr val="tx1"/>
                          </a:solidFill>
                        </a:rPr>
                        <a:t>Create a virtual space – relate skyscraper to layers in rainforest.</a:t>
                      </a:r>
                    </a:p>
                  </a:txBody>
                  <a:tcPr>
                    <a:solidFill>
                      <a:schemeClr val="bg1"/>
                    </a:solidFill>
                  </a:tcPr>
                </a:tc>
                <a:extLst>
                  <a:ext uri="{0D108BD9-81ED-4DB2-BD59-A6C34878D82A}">
                    <a16:rowId xmlns:a16="http://schemas.microsoft.com/office/drawing/2014/main" val="10006"/>
                  </a:ext>
                </a:extLst>
              </a:tr>
              <a:tr h="616107">
                <a:tc rowSpan="3">
                  <a:txBody>
                    <a:bodyPr/>
                    <a:lstStyle/>
                    <a:p>
                      <a:pPr algn="ctr"/>
                      <a:r>
                        <a:rPr lang="en-GB" b="1" dirty="0"/>
                        <a:t>4</a:t>
                      </a:r>
                    </a:p>
                  </a:txBody>
                  <a:tcPr anchor="ctr">
                    <a:solidFill>
                      <a:schemeClr val="accent6">
                        <a:lumMod val="40000"/>
                        <a:lumOff val="60000"/>
                      </a:schemeClr>
                    </a:solidFill>
                  </a:tcPr>
                </a:tc>
                <a:tc>
                  <a:txBody>
                    <a:bodyPr/>
                    <a:lstStyle/>
                    <a:p>
                      <a:pPr algn="ctr"/>
                      <a:r>
                        <a:rPr lang="en-GB" sz="1200" b="1" dirty="0"/>
                        <a:t>TOPIC</a:t>
                      </a:r>
                    </a:p>
                  </a:txBody>
                  <a:tcPr anchor="ctr">
                    <a:solidFill>
                      <a:schemeClr val="accent6">
                        <a:lumMod val="40000"/>
                        <a:lumOff val="60000"/>
                      </a:schemeClr>
                    </a:solidFill>
                  </a:tcPr>
                </a:tc>
                <a:tc>
                  <a:txBody>
                    <a:bodyPr/>
                    <a:lstStyle/>
                    <a:p>
                      <a:pPr algn="ctr"/>
                      <a:r>
                        <a:rPr lang="en-GB" sz="1200" b="1" dirty="0"/>
                        <a:t>Britain from </a:t>
                      </a:r>
                      <a:br>
                        <a:rPr lang="en-GB" sz="1200" b="1" dirty="0"/>
                      </a:br>
                      <a:r>
                        <a:rPr lang="en-GB" sz="1200" b="1" dirty="0"/>
                        <a:t>the air</a:t>
                      </a:r>
                    </a:p>
                  </a:txBody>
                  <a:tcPr>
                    <a:solidFill>
                      <a:schemeClr val="accent6">
                        <a:lumMod val="40000"/>
                        <a:lumOff val="60000"/>
                      </a:schemeClr>
                    </a:solidFill>
                  </a:tcPr>
                </a:tc>
                <a:tc>
                  <a:txBody>
                    <a:bodyPr/>
                    <a:lstStyle/>
                    <a:p>
                      <a:pPr algn="ctr"/>
                      <a:r>
                        <a:rPr lang="en-GB" sz="1200" b="1" dirty="0"/>
                        <a:t>Romans</a:t>
                      </a:r>
                    </a:p>
                    <a:p>
                      <a:pPr algn="ctr"/>
                      <a:endParaRPr lang="en-GB" sz="1200" b="1" dirty="0"/>
                    </a:p>
                  </a:txBody>
                  <a:tcPr>
                    <a:solidFill>
                      <a:schemeClr val="accent6">
                        <a:lumMod val="40000"/>
                        <a:lumOff val="60000"/>
                      </a:schemeClr>
                    </a:solidFill>
                  </a:tcPr>
                </a:tc>
                <a:tc>
                  <a:txBody>
                    <a:bodyPr/>
                    <a:lstStyle/>
                    <a:p>
                      <a:pPr algn="ctr"/>
                      <a:r>
                        <a:rPr lang="en-GB" sz="1200" b="1" dirty="0"/>
                        <a:t>Reign</a:t>
                      </a:r>
                      <a:r>
                        <a:rPr lang="en-GB" sz="1200" b="1" baseline="0" dirty="0"/>
                        <a:t> over us </a:t>
                      </a:r>
                      <a:endParaRPr lang="en-GB" sz="1200" b="1" dirty="0"/>
                    </a:p>
                  </a:txBody>
                  <a:tcP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smtClean="0"/>
                        <a:t>Tudor Warwickshire</a:t>
                      </a:r>
                      <a:endParaRPr lang="en-GB" sz="1200" b="1" dirty="0"/>
                    </a:p>
                  </a:txBody>
                  <a:tcP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smtClean="0"/>
                        <a:t>Kilimanjaro</a:t>
                      </a:r>
                    </a:p>
                    <a:p>
                      <a:pPr algn="ctr"/>
                      <a:endParaRPr lang="en-GB" sz="1100" b="1" dirty="0"/>
                    </a:p>
                  </a:txBody>
                  <a:tcP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World</a:t>
                      </a:r>
                      <a:r>
                        <a:rPr lang="en-GB" sz="1200" b="1" baseline="0" dirty="0"/>
                        <a:t> Kitchen</a:t>
                      </a:r>
                      <a:endParaRPr lang="en-GB" sz="1200" b="1" dirty="0"/>
                    </a:p>
                    <a:p>
                      <a:pPr algn="ctr"/>
                      <a:endParaRPr lang="en-GB" sz="1200" b="1" dirty="0"/>
                    </a:p>
                  </a:txBody>
                  <a:tcPr>
                    <a:solidFill>
                      <a:schemeClr val="accent6">
                        <a:lumMod val="40000"/>
                        <a:lumOff val="60000"/>
                      </a:schemeClr>
                    </a:solidFill>
                  </a:tcPr>
                </a:tc>
                <a:extLst>
                  <a:ext uri="{0D108BD9-81ED-4DB2-BD59-A6C34878D82A}">
                    <a16:rowId xmlns:a16="http://schemas.microsoft.com/office/drawing/2014/main" val="10007"/>
                  </a:ext>
                </a:extLst>
              </a:tr>
              <a:tr h="470592">
                <a:tc vMerge="1">
                  <a:txBody>
                    <a:bodyPr/>
                    <a:lstStyle/>
                    <a:p>
                      <a:pPr algn="ctr"/>
                      <a:endParaRPr lang="en-GB" dirty="0"/>
                    </a:p>
                  </a:txBody>
                  <a:tcPr/>
                </a:tc>
                <a:tc>
                  <a:txBody>
                    <a:bodyPr/>
                    <a:lstStyle/>
                    <a:p>
                      <a:pPr algn="ctr"/>
                      <a:r>
                        <a:rPr lang="en-GB" sz="1200" b="1" dirty="0"/>
                        <a:t>ICT</a:t>
                      </a:r>
                      <a:r>
                        <a:rPr lang="en-GB" sz="1200" b="1" baseline="0" dirty="0"/>
                        <a:t> THEME</a:t>
                      </a:r>
                      <a:endParaRPr lang="en-GB" sz="1200" b="1" dirty="0"/>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a:t>
                      </a:r>
                      <a:r>
                        <a:rPr lang="en-GB" sz="700" b="1" u="sng" baseline="0" dirty="0" smtClean="0"/>
                        <a:t> 4.1</a:t>
                      </a:r>
                      <a:r>
                        <a:rPr lang="en-GB" sz="700" u="sng" dirty="0"/>
                        <a:t/>
                      </a:r>
                      <a:br>
                        <a:rPr lang="en-GB" sz="700" u="sng" dirty="0"/>
                      </a:br>
                      <a:r>
                        <a:rPr lang="en-GB" sz="700" dirty="0"/>
                        <a:t>We are software developers</a:t>
                      </a:r>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 4.2</a:t>
                      </a:r>
                      <a:endParaRPr lang="en-GB" sz="7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t>We are </a:t>
                      </a:r>
                      <a:r>
                        <a:rPr lang="en-GB" sz="700" dirty="0" smtClean="0"/>
                        <a:t>makers</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a:t>
                      </a:r>
                      <a:r>
                        <a:rPr lang="en-GB" sz="700" b="1" u="sng" baseline="0" dirty="0" smtClean="0"/>
                        <a:t> 4.5</a:t>
                      </a:r>
                      <a:r>
                        <a:rPr lang="en-GB" sz="700" b="1" dirty="0"/>
                        <a:t/>
                      </a:r>
                      <a:br>
                        <a:rPr lang="en-GB" sz="700" b="1" dirty="0"/>
                      </a:br>
                      <a:r>
                        <a:rPr lang="en-GB" sz="700" dirty="0"/>
                        <a:t>We are </a:t>
                      </a:r>
                      <a:r>
                        <a:rPr lang="en-GB" sz="700" dirty="0" smtClean="0"/>
                        <a:t>artists</a:t>
                      </a:r>
                      <a:endParaRPr lang="en-GB" sz="700" dirty="0"/>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a:t>
                      </a:r>
                      <a:r>
                        <a:rPr lang="en-GB" sz="700" b="1" u="sng" baseline="0" dirty="0" smtClean="0"/>
                        <a:t> 4.3</a:t>
                      </a:r>
                      <a:r>
                        <a:rPr lang="en-GB" sz="700" b="1" u="sng"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We are Musicians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dirty="0"/>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dirty="0" smtClean="0"/>
                        <a:t>Unit</a:t>
                      </a:r>
                      <a:r>
                        <a:rPr lang="en-GB" sz="700" b="1" u="sng" baseline="0" dirty="0" smtClean="0"/>
                        <a:t> 4.6</a:t>
                      </a:r>
                      <a:endParaRPr lang="en-GB" sz="700" b="1" u="sng"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We are meteorologists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1" u="sng" baseline="0" dirty="0" smtClean="0"/>
                        <a:t>Unit 4.4</a:t>
                      </a:r>
                      <a:endParaRPr lang="en-GB" sz="700" b="1" u="sng"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t>We are </a:t>
                      </a:r>
                      <a:r>
                        <a:rPr lang="en-GB" sz="700" dirty="0" smtClean="0"/>
                        <a:t>bloggers</a:t>
                      </a:r>
                      <a:endParaRPr lang="en-GB" sz="700" dirty="0"/>
                    </a:p>
                  </a:txBody>
                  <a:tcPr>
                    <a:solidFill>
                      <a:schemeClr val="bg1"/>
                    </a:solidFill>
                  </a:tcPr>
                </a:tc>
                <a:extLst>
                  <a:ext uri="{0D108BD9-81ED-4DB2-BD59-A6C34878D82A}">
                    <a16:rowId xmlns:a16="http://schemas.microsoft.com/office/drawing/2014/main" val="10008"/>
                  </a:ext>
                </a:extLst>
              </a:tr>
              <a:tr h="322523">
                <a:tc vMerge="1">
                  <a:txBody>
                    <a:bodyPr/>
                    <a:lstStyle/>
                    <a:p>
                      <a:pPr algn="ctr"/>
                      <a:endParaRPr lang="en-GB" dirty="0"/>
                    </a:p>
                  </a:txBody>
                  <a:tcPr/>
                </a:tc>
                <a:tc>
                  <a:txBody>
                    <a:bodyPr/>
                    <a:lstStyle/>
                    <a:p>
                      <a:pPr algn="ctr"/>
                      <a:r>
                        <a:rPr lang="en-GB" sz="1200" b="1" dirty="0"/>
                        <a:t>PROJECT</a:t>
                      </a:r>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(Scratch / Snap!)</a:t>
                      </a:r>
                      <a:endParaRPr lang="en-GB" sz="700" dirty="0"/>
                    </a:p>
                    <a:p>
                      <a:r>
                        <a:rPr lang="en-GB" sz="700" dirty="0"/>
                        <a:t>Develop a simple educational</a:t>
                      </a:r>
                      <a:r>
                        <a:rPr lang="en-GB" sz="700" baseline="0" dirty="0"/>
                        <a:t> game which is linked to British Landmarks.</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(Scratch / Snap!)</a:t>
                      </a:r>
                      <a:endParaRPr lang="en-GB" sz="700" dirty="0"/>
                    </a:p>
                    <a:p>
                      <a:r>
                        <a:rPr lang="en-GB" sz="700" dirty="0"/>
                        <a:t>Prototype</a:t>
                      </a:r>
                      <a:r>
                        <a:rPr lang="en-GB" sz="700" baseline="0" dirty="0"/>
                        <a:t> an interactive </a:t>
                      </a:r>
                      <a:r>
                        <a:rPr lang="en-GB" sz="700" baseline="0" dirty="0" smtClean="0"/>
                        <a:t>toy/game </a:t>
                      </a:r>
                      <a:r>
                        <a:rPr lang="en-GB" sz="700" baseline="0" dirty="0"/>
                        <a:t/>
                      </a:r>
                      <a:br>
                        <a:rPr lang="en-GB" sz="700" baseline="0" dirty="0"/>
                      </a:br>
                      <a:r>
                        <a:rPr lang="en-GB" sz="700" baseline="0" dirty="0"/>
                        <a:t>based on a </a:t>
                      </a:r>
                      <a:br>
                        <a:rPr lang="en-GB" sz="700" baseline="0" dirty="0"/>
                      </a:br>
                      <a:r>
                        <a:rPr lang="en-GB" sz="700" baseline="0" dirty="0"/>
                        <a:t>Roman toy.</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(Chrome / Firefox)</a:t>
                      </a:r>
                      <a:endParaRPr lang="en-GB" sz="700" dirty="0"/>
                    </a:p>
                    <a:p>
                      <a:r>
                        <a:rPr lang="en-GB" sz="700" baseline="0" dirty="0" smtClean="0"/>
                        <a:t>To produce a portrait including a frame that fuses Geometry and art. </a:t>
                      </a:r>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(Audacity / </a:t>
                      </a:r>
                      <a:r>
                        <a:rPr kumimoji="0" lang="en-GB" sz="700" b="1" i="0" u="none" strike="noStrike" kern="1200" cap="none" spc="0" normalizeH="0" baseline="0" noProof="0" dirty="0" err="1" smtClean="0">
                          <a:ln>
                            <a:noFill/>
                          </a:ln>
                          <a:solidFill>
                            <a:prstClr val="black"/>
                          </a:solidFill>
                          <a:effectLst/>
                          <a:uLnTx/>
                          <a:uFillTx/>
                          <a:latin typeface="+mn-lt"/>
                          <a:ea typeface="+mn-ea"/>
                          <a:cs typeface="+mn-cs"/>
                        </a:rPr>
                        <a:t>MuseScore</a:t>
                      </a:r>
                      <a:r>
                        <a:rPr kumimoji="0" lang="en-GB" sz="700" b="1" i="0" u="none" strike="noStrike" kern="1200" cap="none" spc="0" normalizeH="0" baseline="0" noProof="0" dirty="0" smtClean="0">
                          <a:ln>
                            <a:noFill/>
                          </a:ln>
                          <a:solidFill>
                            <a:prstClr val="black"/>
                          </a:solidFill>
                          <a:effectLst/>
                          <a:uLnTx/>
                          <a:uFillTx/>
                          <a:latin typeface="+mn-lt"/>
                          <a:ea typeface="+mn-ea"/>
                          <a:cs typeface="+mn-cs"/>
                        </a:rPr>
                        <a:t> / Isle of Tune)</a:t>
                      </a:r>
                      <a:endParaRPr lang="en-GB" sz="700" dirty="0" smtClean="0"/>
                    </a:p>
                    <a:p>
                      <a:r>
                        <a:rPr lang="en-GB" sz="700" dirty="0" smtClean="0"/>
                        <a:t>Produce digital music</a:t>
                      </a:r>
                    </a:p>
                    <a:p>
                      <a:r>
                        <a:rPr lang="en-GB" sz="700" dirty="0" smtClean="0"/>
                        <a:t>(Tudor themed).</a:t>
                      </a:r>
                    </a:p>
                    <a:p>
                      <a:endParaRPr lang="en-GB" sz="700" dirty="0" smtClean="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(Excel / PowerPoint)</a:t>
                      </a:r>
                      <a:endParaRPr lang="en-GB" sz="7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smtClean="0"/>
                        <a:t>Present </a:t>
                      </a:r>
                      <a:br>
                        <a:rPr lang="en-GB" sz="700" dirty="0" smtClean="0"/>
                      </a:br>
                      <a:r>
                        <a:rPr lang="en-GB" sz="700" dirty="0" smtClean="0"/>
                        <a:t>the weather (Mount Kilimanjaro weather).</a:t>
                      </a:r>
                      <a:r>
                        <a:rPr kumimoji="0" lang="en-GB" sz="700" b="1" i="0" u="none" strike="noStrike" kern="1200" cap="none" spc="0" normalizeH="0" baseline="0" noProof="0" dirty="0" smtClean="0">
                          <a:ln>
                            <a:noFill/>
                          </a:ln>
                          <a:solidFill>
                            <a:prstClr val="black"/>
                          </a:solidFill>
                          <a:effectLst/>
                          <a:uLnTx/>
                          <a:uFillTx/>
                          <a:latin typeface="+mn-lt"/>
                          <a:ea typeface="+mn-ea"/>
                          <a:cs typeface="+mn-cs"/>
                        </a:rPr>
                        <a:t> </a:t>
                      </a:r>
                      <a:endParaRPr lang="en-GB" sz="700" dirty="0" smtClean="0"/>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a:t>
                      </a:r>
                      <a:r>
                        <a:rPr kumimoji="0" lang="en-GB" sz="700" b="1" i="0" u="none" strike="noStrike" kern="1200" cap="none" spc="0" normalizeH="0" baseline="0" noProof="0" dirty="0" err="1">
                          <a:ln>
                            <a:noFill/>
                          </a:ln>
                          <a:solidFill>
                            <a:prstClr val="black"/>
                          </a:solidFill>
                          <a:effectLst/>
                          <a:uLnTx/>
                          <a:uFillTx/>
                          <a:latin typeface="+mn-lt"/>
                          <a:ea typeface="+mn-ea"/>
                          <a:cs typeface="+mn-cs"/>
                        </a:rPr>
                        <a:t>MediaWiki</a:t>
                      </a:r>
                      <a:r>
                        <a:rPr kumimoji="0" lang="en-GB" sz="700" b="1" i="0" u="none" strike="noStrike" kern="1200" cap="none" spc="0" normalizeH="0" baseline="0" noProof="0" dirty="0">
                          <a:ln>
                            <a:noFill/>
                          </a:ln>
                          <a:solidFill>
                            <a:prstClr val="black"/>
                          </a:solidFill>
                          <a:effectLst/>
                          <a:uLnTx/>
                          <a:uFillTx/>
                          <a:latin typeface="+mn-lt"/>
                          <a:ea typeface="+mn-ea"/>
                          <a:cs typeface="+mn-cs"/>
                        </a:rPr>
                        <a:t> / Google)</a:t>
                      </a:r>
                      <a:endParaRPr lang="en-GB" sz="700" dirty="0"/>
                    </a:p>
                    <a:p>
                      <a:r>
                        <a:rPr lang="en-GB" sz="700" dirty="0"/>
                        <a:t>In groups, produce </a:t>
                      </a:r>
                      <a:br>
                        <a:rPr lang="en-GB" sz="700" dirty="0"/>
                      </a:br>
                      <a:r>
                        <a:rPr lang="en-GB" sz="700" dirty="0"/>
                        <a:t>a</a:t>
                      </a:r>
                      <a:r>
                        <a:rPr lang="en-GB" sz="700" baseline="0" dirty="0"/>
                        <a:t> wiki – a website. Theme to be</a:t>
                      </a:r>
                    </a:p>
                    <a:p>
                      <a:r>
                        <a:rPr lang="en-GB" sz="700" baseline="0" dirty="0"/>
                        <a:t>traditional cuisine. </a:t>
                      </a:r>
                      <a:endParaRPr lang="en-GB" sz="700" dirty="0"/>
                    </a:p>
                  </a:txBody>
                  <a:tcPr>
                    <a:solidFill>
                      <a:schemeClr val="bg1"/>
                    </a:solidFill>
                  </a:tcPr>
                </a:tc>
                <a:extLst>
                  <a:ext uri="{0D108BD9-81ED-4DB2-BD59-A6C34878D82A}">
                    <a16:rowId xmlns:a16="http://schemas.microsoft.com/office/drawing/2014/main" val="10009"/>
                  </a:ext>
                </a:extLst>
              </a:tr>
            </a:tbl>
          </a:graphicData>
        </a:graphic>
      </p:graphicFrame>
      <p:sp>
        <p:nvSpPr>
          <p:cNvPr id="6" name="TextBox 5"/>
          <p:cNvSpPr txBox="1"/>
          <p:nvPr/>
        </p:nvSpPr>
        <p:spPr>
          <a:xfrm>
            <a:off x="-171400" y="0"/>
            <a:ext cx="7344816" cy="369332"/>
          </a:xfrm>
          <a:prstGeom prst="rect">
            <a:avLst/>
          </a:prstGeom>
          <a:noFill/>
        </p:spPr>
        <p:txBody>
          <a:bodyPr wrap="square" rtlCol="0">
            <a:spAutoFit/>
          </a:bodyPr>
          <a:lstStyle/>
          <a:p>
            <a:pPr algn="ctr"/>
            <a:r>
              <a:rPr lang="en-GB" b="1" u="sng" dirty="0"/>
              <a:t>COMPUTING </a:t>
            </a:r>
            <a:r>
              <a:rPr lang="en-GB" b="1" u="sng"/>
              <a:t>PROVISION MAP (Year 6 – Year 4):</a:t>
            </a:r>
            <a:endParaRPr lang="en-GB" b="1" u="sng" dirty="0"/>
          </a:p>
        </p:txBody>
      </p:sp>
    </p:spTree>
    <p:extLst>
      <p:ext uri="{BB962C8B-B14F-4D97-AF65-F5344CB8AC3E}">
        <p14:creationId xmlns:p14="http://schemas.microsoft.com/office/powerpoint/2010/main" val="2741873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FC81D2-A88A-46A7-9C5A-594A1672D1CF}"/>
              </a:ext>
            </a:extLst>
          </p:cNvPr>
          <p:cNvSpPr txBox="1"/>
          <p:nvPr/>
        </p:nvSpPr>
        <p:spPr>
          <a:xfrm>
            <a:off x="-171400" y="0"/>
            <a:ext cx="7344816" cy="369332"/>
          </a:xfrm>
          <a:prstGeom prst="rect">
            <a:avLst/>
          </a:prstGeom>
          <a:noFill/>
        </p:spPr>
        <p:txBody>
          <a:bodyPr wrap="square" rtlCol="0">
            <a:spAutoFit/>
          </a:bodyPr>
          <a:lstStyle/>
          <a:p>
            <a:pPr algn="ctr"/>
            <a:r>
              <a:rPr lang="en-GB" b="1" u="sng" dirty="0"/>
              <a:t>COMPUTING PROVISION MAP (Year 3 – </a:t>
            </a:r>
            <a:r>
              <a:rPr lang="en-GB" b="1" u="sng"/>
              <a:t>Year 1 &amp; EYFS):</a:t>
            </a:r>
            <a:endParaRPr lang="en-GB" b="1" u="sng" dirty="0"/>
          </a:p>
        </p:txBody>
      </p:sp>
      <p:graphicFrame>
        <p:nvGraphicFramePr>
          <p:cNvPr id="6" name="Table 5">
            <a:extLst>
              <a:ext uri="{FF2B5EF4-FFF2-40B4-BE49-F238E27FC236}">
                <a16:creationId xmlns:a16="http://schemas.microsoft.com/office/drawing/2014/main" id="{7C422A3A-E786-47FB-9DBF-738104172B54}"/>
              </a:ext>
            </a:extLst>
          </p:cNvPr>
          <p:cNvGraphicFramePr>
            <a:graphicFrameLocks noGrp="1"/>
          </p:cNvGraphicFramePr>
          <p:nvPr>
            <p:extLst>
              <p:ext uri="{D42A27DB-BD31-4B8C-83A1-F6EECF244321}">
                <p14:modId xmlns:p14="http://schemas.microsoft.com/office/powerpoint/2010/main" val="1604373604"/>
              </p:ext>
            </p:extLst>
          </p:nvPr>
        </p:nvGraphicFramePr>
        <p:xfrm>
          <a:off x="116632" y="434317"/>
          <a:ext cx="6624735" cy="7857112"/>
        </p:xfrm>
        <a:graphic>
          <a:graphicData uri="http://schemas.openxmlformats.org/drawingml/2006/table">
            <a:tbl>
              <a:tblPr firstRow="1" bandRow="1">
                <a:tableStyleId>{5940675A-B579-460E-94D1-54222C63F5DA}</a:tableStyleId>
              </a:tblPr>
              <a:tblGrid>
                <a:gridCol w="504056">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81288">
                  <a:extLst>
                    <a:ext uri="{9D8B030D-6E8A-4147-A177-3AD203B41FA5}">
                      <a16:colId xmlns:a16="http://schemas.microsoft.com/office/drawing/2014/main" val="20003"/>
                    </a:ext>
                  </a:extLst>
                </a:gridCol>
                <a:gridCol w="849146">
                  <a:extLst>
                    <a:ext uri="{9D8B030D-6E8A-4147-A177-3AD203B41FA5}">
                      <a16:colId xmlns:a16="http://schemas.microsoft.com/office/drawing/2014/main" val="20004"/>
                    </a:ext>
                  </a:extLst>
                </a:gridCol>
                <a:gridCol w="849146">
                  <a:extLst>
                    <a:ext uri="{9D8B030D-6E8A-4147-A177-3AD203B41FA5}">
                      <a16:colId xmlns:a16="http://schemas.microsoft.com/office/drawing/2014/main" val="20005"/>
                    </a:ext>
                  </a:extLst>
                </a:gridCol>
                <a:gridCol w="876804">
                  <a:extLst>
                    <a:ext uri="{9D8B030D-6E8A-4147-A177-3AD203B41FA5}">
                      <a16:colId xmlns:a16="http://schemas.microsoft.com/office/drawing/2014/main" val="20006"/>
                    </a:ext>
                  </a:extLst>
                </a:gridCol>
                <a:gridCol w="936103">
                  <a:extLst>
                    <a:ext uri="{9D8B030D-6E8A-4147-A177-3AD203B41FA5}">
                      <a16:colId xmlns:a16="http://schemas.microsoft.com/office/drawing/2014/main" val="20007"/>
                    </a:ext>
                  </a:extLst>
                </a:gridCol>
              </a:tblGrid>
              <a:tr h="349121">
                <a:tc>
                  <a:txBody>
                    <a:bodyPr/>
                    <a:lstStyle/>
                    <a:p>
                      <a:r>
                        <a:rPr lang="en-GB" sz="1100" b="1" dirty="0"/>
                        <a:t>YEAR</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kern="1200" dirty="0" err="1">
                          <a:solidFill>
                            <a:schemeClr val="tx1"/>
                          </a:solidFill>
                          <a:latin typeface="+mn-lt"/>
                          <a:ea typeface="+mn-ea"/>
                          <a:cs typeface="+mn-cs"/>
                        </a:rPr>
                        <a:t>Aut</a:t>
                      </a:r>
                      <a:r>
                        <a:rPr lang="en-GB" sz="1200" b="1" kern="1200" dirty="0">
                          <a:solidFill>
                            <a:schemeClr val="tx1"/>
                          </a:solidFill>
                          <a:latin typeface="+mn-lt"/>
                          <a:ea typeface="+mn-ea"/>
                          <a:cs typeface="+mn-cs"/>
                        </a:rPr>
                        <a:t> 1</a:t>
                      </a:r>
                    </a:p>
                  </a:txBody>
                  <a:tcPr anchor="ctr"/>
                </a:tc>
                <a:tc>
                  <a:txBody>
                    <a:bodyPr/>
                    <a:lstStyle/>
                    <a:p>
                      <a:pPr algn="ctr"/>
                      <a:r>
                        <a:rPr lang="en-GB" sz="1200" b="1" kern="1200" dirty="0" err="1">
                          <a:solidFill>
                            <a:schemeClr val="tx1"/>
                          </a:solidFill>
                          <a:latin typeface="+mn-lt"/>
                          <a:ea typeface="+mn-ea"/>
                          <a:cs typeface="+mn-cs"/>
                        </a:rPr>
                        <a:t>Aut</a:t>
                      </a:r>
                      <a:r>
                        <a:rPr lang="en-GB" sz="1200" b="1" kern="1200" dirty="0">
                          <a:solidFill>
                            <a:schemeClr val="tx1"/>
                          </a:solidFill>
                          <a:latin typeface="+mn-lt"/>
                          <a:ea typeface="+mn-ea"/>
                          <a:cs typeface="+mn-cs"/>
                        </a:rPr>
                        <a:t> 2</a:t>
                      </a:r>
                    </a:p>
                  </a:txBody>
                  <a:tcPr anchor="ctr"/>
                </a:tc>
                <a:tc>
                  <a:txBody>
                    <a:bodyPr/>
                    <a:lstStyle/>
                    <a:p>
                      <a:pPr algn="ctr"/>
                      <a:r>
                        <a:rPr lang="en-GB" sz="1200" b="1" kern="1200" dirty="0" err="1">
                          <a:solidFill>
                            <a:schemeClr val="tx1"/>
                          </a:solidFill>
                          <a:latin typeface="+mn-lt"/>
                          <a:ea typeface="+mn-ea"/>
                          <a:cs typeface="+mn-cs"/>
                        </a:rPr>
                        <a:t>Spr</a:t>
                      </a:r>
                      <a:r>
                        <a:rPr lang="en-GB" sz="1200" b="1" kern="1200" dirty="0">
                          <a:solidFill>
                            <a:schemeClr val="tx1"/>
                          </a:solidFill>
                          <a:latin typeface="+mn-lt"/>
                          <a:ea typeface="+mn-ea"/>
                          <a:cs typeface="+mn-cs"/>
                        </a:rPr>
                        <a:t> 1</a:t>
                      </a:r>
                    </a:p>
                  </a:txBody>
                  <a:tcPr anchor="ctr"/>
                </a:tc>
                <a:tc>
                  <a:txBody>
                    <a:bodyPr/>
                    <a:lstStyle/>
                    <a:p>
                      <a:pPr algn="ctr"/>
                      <a:r>
                        <a:rPr lang="en-GB" sz="1200" b="1" kern="1200" dirty="0" err="1">
                          <a:solidFill>
                            <a:schemeClr val="tx1"/>
                          </a:solidFill>
                          <a:latin typeface="+mn-lt"/>
                          <a:ea typeface="+mn-ea"/>
                          <a:cs typeface="+mn-cs"/>
                        </a:rPr>
                        <a:t>Spr</a:t>
                      </a:r>
                      <a:r>
                        <a:rPr lang="en-GB" sz="1200" b="1" kern="1200" dirty="0">
                          <a:solidFill>
                            <a:schemeClr val="tx1"/>
                          </a:solidFill>
                          <a:latin typeface="+mn-lt"/>
                          <a:ea typeface="+mn-ea"/>
                          <a:cs typeface="+mn-cs"/>
                        </a:rPr>
                        <a:t> 2</a:t>
                      </a:r>
                    </a:p>
                  </a:txBody>
                  <a:tcPr anchor="ctr"/>
                </a:tc>
                <a:tc>
                  <a:txBody>
                    <a:bodyPr/>
                    <a:lstStyle/>
                    <a:p>
                      <a:pPr algn="ctr"/>
                      <a:r>
                        <a:rPr lang="en-GB" sz="1200" b="1" kern="1200" dirty="0">
                          <a:solidFill>
                            <a:schemeClr val="tx1"/>
                          </a:solidFill>
                          <a:latin typeface="+mn-lt"/>
                          <a:ea typeface="+mn-ea"/>
                          <a:cs typeface="+mn-cs"/>
                        </a:rPr>
                        <a:t>Sum 1</a:t>
                      </a:r>
                    </a:p>
                  </a:txBody>
                  <a:tcPr anchor="ctr"/>
                </a:tc>
                <a:tc>
                  <a:txBody>
                    <a:bodyPr/>
                    <a:lstStyle/>
                    <a:p>
                      <a:pPr algn="ctr"/>
                      <a:r>
                        <a:rPr lang="en-GB" sz="1200" b="1" kern="1200" dirty="0">
                          <a:solidFill>
                            <a:schemeClr val="tx1"/>
                          </a:solidFill>
                          <a:latin typeface="+mn-lt"/>
                          <a:ea typeface="+mn-ea"/>
                          <a:cs typeface="+mn-cs"/>
                        </a:rPr>
                        <a:t>Sum 2</a:t>
                      </a:r>
                    </a:p>
                  </a:txBody>
                  <a:tcPr anchor="ctr"/>
                </a:tc>
                <a:extLst>
                  <a:ext uri="{0D108BD9-81ED-4DB2-BD59-A6C34878D82A}">
                    <a16:rowId xmlns:a16="http://schemas.microsoft.com/office/drawing/2014/main" val="10000"/>
                  </a:ext>
                </a:extLst>
              </a:tr>
              <a:tr h="385796">
                <a:tc rowSpan="3">
                  <a:txBody>
                    <a:bodyPr/>
                    <a:lstStyle/>
                    <a:p>
                      <a:pPr algn="ctr"/>
                      <a:r>
                        <a:rPr lang="en-GB" b="1" dirty="0"/>
                        <a:t>3</a:t>
                      </a:r>
                    </a:p>
                  </a:txBody>
                  <a:tcPr anchor="ctr">
                    <a:solidFill>
                      <a:schemeClr val="accent5">
                        <a:lumMod val="40000"/>
                        <a:lumOff val="60000"/>
                      </a:schemeClr>
                    </a:solidFill>
                  </a:tcPr>
                </a:tc>
                <a:tc>
                  <a:txBody>
                    <a:bodyPr/>
                    <a:lstStyle/>
                    <a:p>
                      <a:pPr algn="ctr"/>
                      <a:r>
                        <a:rPr lang="en-GB" sz="1200" b="1" dirty="0"/>
                        <a:t>TOPIC</a:t>
                      </a:r>
                    </a:p>
                  </a:txBody>
                  <a:tcPr anchor="ctr">
                    <a:solidFill>
                      <a:schemeClr val="accent5">
                        <a:lumMod val="40000"/>
                        <a:lumOff val="60000"/>
                      </a:schemeClr>
                    </a:solidFill>
                  </a:tcPr>
                </a:tc>
                <a:tc>
                  <a:txBody>
                    <a:bodyPr/>
                    <a:lstStyle/>
                    <a:p>
                      <a:pPr algn="ctr"/>
                      <a:r>
                        <a:rPr lang="en-GB" sz="1200" b="1" dirty="0"/>
                        <a:t>Stone Age</a:t>
                      </a:r>
                    </a:p>
                  </a:txBody>
                  <a:tcPr>
                    <a:solidFill>
                      <a:schemeClr val="accent5">
                        <a:lumMod val="40000"/>
                        <a:lumOff val="60000"/>
                      </a:schemeClr>
                    </a:solidFill>
                  </a:tcPr>
                </a:tc>
                <a:tc>
                  <a:txBody>
                    <a:bodyPr/>
                    <a:lstStyle/>
                    <a:p>
                      <a:pPr algn="ctr"/>
                      <a:r>
                        <a:rPr lang="en-GB" sz="1200" b="1" dirty="0"/>
                        <a:t>Egypt</a:t>
                      </a:r>
                    </a:p>
                  </a:txBody>
                  <a:tcPr>
                    <a:solidFill>
                      <a:schemeClr val="accent5">
                        <a:lumMod val="40000"/>
                        <a:lumOff val="60000"/>
                      </a:schemeClr>
                    </a:solidFill>
                  </a:tcPr>
                </a:tc>
                <a:tc>
                  <a:txBody>
                    <a:bodyPr/>
                    <a:lstStyle/>
                    <a:p>
                      <a:pPr algn="ctr"/>
                      <a:r>
                        <a:rPr lang="en-GB" sz="1200" b="1" dirty="0"/>
                        <a:t>Transport</a:t>
                      </a:r>
                    </a:p>
                  </a:txBody>
                  <a:tcPr>
                    <a:solidFill>
                      <a:schemeClr val="accent5">
                        <a:lumMod val="40000"/>
                        <a:lumOff val="60000"/>
                      </a:schemeClr>
                    </a:solidFill>
                  </a:tcPr>
                </a:tc>
                <a:tc>
                  <a:txBody>
                    <a:bodyPr/>
                    <a:lstStyle/>
                    <a:p>
                      <a:pPr algn="ctr"/>
                      <a:r>
                        <a:rPr lang="en-GB" sz="1200" b="1" dirty="0"/>
                        <a:t>Extremes</a:t>
                      </a:r>
                    </a:p>
                  </a:txBody>
                  <a:tcPr>
                    <a:solidFill>
                      <a:schemeClr val="accent5">
                        <a:lumMod val="40000"/>
                        <a:lumOff val="60000"/>
                      </a:schemeClr>
                    </a:solidFill>
                  </a:tcPr>
                </a:tc>
                <a:tc>
                  <a:txBody>
                    <a:bodyPr/>
                    <a:lstStyle/>
                    <a:p>
                      <a:pPr algn="ctr"/>
                      <a:r>
                        <a:rPr lang="en-GB" sz="1200" b="1" dirty="0"/>
                        <a:t>Europe</a:t>
                      </a:r>
                    </a:p>
                  </a:txBody>
                  <a:tcPr>
                    <a:solidFill>
                      <a:schemeClr val="accent5">
                        <a:lumMod val="40000"/>
                        <a:lumOff val="60000"/>
                      </a:schemeClr>
                    </a:solidFill>
                  </a:tcPr>
                </a:tc>
                <a:tc>
                  <a:txBody>
                    <a:bodyPr/>
                    <a:lstStyle/>
                    <a:p>
                      <a:pPr algn="ctr"/>
                      <a:r>
                        <a:rPr lang="en-GB" sz="1200" b="1" dirty="0"/>
                        <a:t>France</a:t>
                      </a:r>
                    </a:p>
                  </a:txBody>
                  <a:tcPr>
                    <a:solidFill>
                      <a:schemeClr val="accent5">
                        <a:lumMod val="40000"/>
                        <a:lumOff val="60000"/>
                      </a:schemeClr>
                    </a:solidFill>
                  </a:tcPr>
                </a:tc>
                <a:extLst>
                  <a:ext uri="{0D108BD9-81ED-4DB2-BD59-A6C34878D82A}">
                    <a16:rowId xmlns:a16="http://schemas.microsoft.com/office/drawing/2014/main" val="10010"/>
                  </a:ext>
                </a:extLst>
              </a:tr>
              <a:tr h="412393">
                <a:tc vMerge="1">
                  <a:txBody>
                    <a:bodyPr/>
                    <a:lstStyle/>
                    <a:p>
                      <a:pPr algn="ctr"/>
                      <a:endParaRPr lang="en-GB" dirty="0"/>
                    </a:p>
                  </a:txBody>
                  <a:tcPr/>
                </a:tc>
                <a:tc>
                  <a:txBody>
                    <a:bodyPr/>
                    <a:lstStyle/>
                    <a:p>
                      <a:pPr algn="ctr"/>
                      <a:r>
                        <a:rPr lang="en-GB" sz="1200" b="1" dirty="0"/>
                        <a:t>ICT</a:t>
                      </a:r>
                      <a:r>
                        <a:rPr lang="en-GB" sz="1200" b="1" baseline="0" dirty="0"/>
                        <a:t> THEME</a:t>
                      </a:r>
                      <a:endParaRPr lang="en-GB" sz="1200" b="1" dirty="0"/>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3.4</a:t>
                      </a:r>
                      <a:endParaRPr kumimoji="0" lang="en-GB" sz="7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We are </a:t>
                      </a:r>
                      <a:r>
                        <a:rPr kumimoji="0" lang="en-GB" sz="700" b="0" i="0" u="none" strike="noStrike" kern="1200" cap="none" spc="0" normalizeH="0" baseline="0" noProof="0" dirty="0" smtClean="0">
                          <a:ln>
                            <a:noFill/>
                          </a:ln>
                          <a:solidFill>
                            <a:prstClr val="black"/>
                          </a:solidFill>
                          <a:effectLst/>
                          <a:uLnTx/>
                          <a:uFillTx/>
                          <a:latin typeface="Calibri"/>
                          <a:ea typeface="+mn-ea"/>
                          <a:cs typeface="+mn-cs"/>
                        </a:rPr>
                        <a:t>who we are</a:t>
                      </a:r>
                      <a:endParaRPr kumimoji="0" lang="en-GB" sz="700" b="0" i="0" u="none" strike="noStrike" kern="1200" cap="none" spc="0" normalizeH="0" baseline="0" noProof="0" dirty="0">
                        <a:ln>
                          <a:noFill/>
                        </a:ln>
                        <a:solidFill>
                          <a:prstClr val="black"/>
                        </a:solidFill>
                        <a:effectLst/>
                        <a:uLnTx/>
                        <a:uFillTx/>
                        <a:latin typeface="Calibri"/>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Calibri"/>
                          <a:ea typeface="+mn-ea"/>
                          <a:cs typeface="+mn-cs"/>
                        </a:rPr>
                        <a:t>We </a:t>
                      </a:r>
                      <a:r>
                        <a:rPr kumimoji="0" lang="en-GB" sz="700" b="0" i="0" u="none" strike="noStrike" kern="1200" cap="none" spc="0" normalizeH="0" baseline="0" noProof="0" dirty="0">
                          <a:ln>
                            <a:noFill/>
                          </a:ln>
                          <a:solidFill>
                            <a:prstClr val="black"/>
                          </a:solidFill>
                          <a:effectLst/>
                          <a:uLnTx/>
                          <a:uFillTx/>
                          <a:latin typeface="Calibri"/>
                          <a:ea typeface="+mn-ea"/>
                          <a:cs typeface="+mn-cs"/>
                        </a:rPr>
                        <a:t>are </a:t>
                      </a:r>
                      <a:r>
                        <a:rPr kumimoji="0" lang="en-GB" sz="700" b="0" i="0" u="none" strike="noStrike" kern="1200" cap="none" spc="0" normalizeH="0" baseline="0" noProof="0" dirty="0" smtClean="0">
                          <a:ln>
                            <a:noFill/>
                          </a:ln>
                          <a:solidFill>
                            <a:prstClr val="black"/>
                          </a:solidFill>
                          <a:effectLst/>
                          <a:uLnTx/>
                          <a:uFillTx/>
                          <a:latin typeface="Calibri"/>
                          <a:ea typeface="+mn-ea"/>
                          <a:cs typeface="+mn-cs"/>
                        </a:rPr>
                        <a:t>Co-authors</a:t>
                      </a:r>
                      <a:endParaRPr kumimoji="0" lang="en-GB" sz="700" b="0" i="0" u="none" strike="noStrike" kern="1200" cap="none" spc="0" normalizeH="0" baseline="0" noProof="0" dirty="0">
                        <a:ln>
                          <a:noFill/>
                        </a:ln>
                        <a:solidFill>
                          <a:prstClr val="black"/>
                        </a:solidFill>
                        <a:effectLst/>
                        <a:uLnTx/>
                        <a:uFillTx/>
                        <a:latin typeface="Calibri"/>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Calibri"/>
                          <a:ea typeface="+mn-ea"/>
                          <a:cs typeface="+mn-cs"/>
                        </a:rPr>
                        <a:t>We are opinion pollsters</a:t>
                      </a:r>
                      <a:endParaRPr kumimoji="0" lang="en-GB" sz="700" b="0" i="0" u="none" strike="noStrike" kern="1200" cap="none" spc="0" normalizeH="0" baseline="0" noProof="0" dirty="0">
                        <a:ln>
                          <a:noFill/>
                        </a:ln>
                        <a:solidFill>
                          <a:prstClr val="black"/>
                        </a:solidFill>
                        <a:effectLst/>
                        <a:uLnTx/>
                        <a:uFillTx/>
                        <a:latin typeface="Calibri"/>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3.3</a:t>
                      </a:r>
                      <a:endParaRPr kumimoji="0" lang="en-GB" sz="7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We are presenters.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3.1</a:t>
                      </a:r>
                      <a:endParaRPr kumimoji="0" lang="en-GB" sz="7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We are programmers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Calibri"/>
                          <a:ea typeface="+mn-ea"/>
                          <a:cs typeface="+mn-cs"/>
                        </a:rPr>
                        <a:t>Unit 3.2</a:t>
                      </a:r>
                      <a:endParaRPr kumimoji="0" lang="en-GB" sz="7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We are bug fixers</a:t>
                      </a:r>
                    </a:p>
                  </a:txBody>
                  <a:tcPr>
                    <a:solidFill>
                      <a:schemeClr val="bg1"/>
                    </a:solidFill>
                  </a:tcPr>
                </a:tc>
                <a:extLst>
                  <a:ext uri="{0D108BD9-81ED-4DB2-BD59-A6C34878D82A}">
                    <a16:rowId xmlns:a16="http://schemas.microsoft.com/office/drawing/2014/main" val="10011"/>
                  </a:ext>
                </a:extLst>
              </a:tr>
              <a:tr h="320027">
                <a:tc vMerge="1">
                  <a:txBody>
                    <a:bodyPr/>
                    <a:lstStyle/>
                    <a:p>
                      <a:pPr algn="ctr"/>
                      <a:endParaRPr lang="en-GB" dirty="0"/>
                    </a:p>
                  </a:txBody>
                  <a:tcPr/>
                </a:tc>
                <a:tc>
                  <a:txBody>
                    <a:bodyPr/>
                    <a:lstStyle/>
                    <a:p>
                      <a:pPr algn="ctr"/>
                      <a:r>
                        <a:rPr lang="en-GB" sz="1200" b="1" dirty="0"/>
                        <a:t>PROJECT</a:t>
                      </a:r>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Calibri"/>
                          <a:ea typeface="+mn-ea"/>
                          <a:cs typeface="+mn-cs"/>
                        </a:rPr>
                        <a:t>(Google slides/PP) Create a presentation about ourselves </a:t>
                      </a:r>
                      <a:endParaRPr kumimoji="0" lang="en-GB" sz="700" b="0" i="0" u="none" strike="noStrike" kern="1200" cap="none" spc="0" normalizeH="0" baseline="0" noProof="0" dirty="0">
                        <a:ln>
                          <a:noFill/>
                        </a:ln>
                        <a:solidFill>
                          <a:prstClr val="black"/>
                        </a:solidFill>
                        <a:effectLst/>
                        <a:uLnTx/>
                        <a:uFillTx/>
                        <a:latin typeface="Calibri"/>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Calibri"/>
                          <a:ea typeface="+mn-ea"/>
                          <a:cs typeface="+mn-cs"/>
                        </a:rPr>
                        <a:t>(wiki)</a:t>
                      </a:r>
                      <a:endParaRPr kumimoji="0" lang="en-GB" sz="7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Make and share a </a:t>
                      </a:r>
                      <a:r>
                        <a:rPr kumimoji="0" lang="en-GB" sz="700" b="0" i="0" u="none" strike="noStrike" kern="1200" cap="none" spc="0" normalizeH="0" baseline="0" noProof="0" dirty="0" smtClean="0">
                          <a:ln>
                            <a:noFill/>
                          </a:ln>
                          <a:solidFill>
                            <a:prstClr val="black"/>
                          </a:solidFill>
                          <a:effectLst/>
                          <a:uLnTx/>
                          <a:uFillTx/>
                          <a:latin typeface="Calibri"/>
                          <a:ea typeface="+mn-ea"/>
                          <a:cs typeface="+mn-cs"/>
                        </a:rPr>
                        <a:t>Wiki </a:t>
                      </a:r>
                      <a:r>
                        <a:rPr kumimoji="0" lang="en-GB" sz="700" b="0" i="0" u="none" strike="noStrike" kern="1200" cap="none" spc="0" normalizeH="0" baseline="0" noProof="0" dirty="0">
                          <a:ln>
                            <a:noFill/>
                          </a:ln>
                          <a:solidFill>
                            <a:prstClr val="black"/>
                          </a:solidFill>
                          <a:effectLst/>
                          <a:uLnTx/>
                          <a:uFillTx/>
                          <a:latin typeface="Calibri"/>
                          <a:ea typeface="+mn-ea"/>
                          <a:cs typeface="+mn-cs"/>
                        </a:rPr>
                        <a:t>the pyramids in Egypt.</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mn-ea"/>
                          <a:cs typeface="+mn-cs"/>
                        </a:rPr>
                        <a:t>(Excel)</a:t>
                      </a:r>
                      <a:r>
                        <a:rPr kumimoji="0" lang="en-GB" sz="7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Carry out a survey of local transport. Then, produce bar graphs of results using Excel.</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mn-ea"/>
                          <a:cs typeface="+mn-cs"/>
                        </a:rPr>
                        <a:t>(iPads)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Produce / film a dramatic news item about </a:t>
                      </a:r>
                      <a:r>
                        <a:rPr kumimoji="0" lang="en-GB" sz="700" b="0" i="0" u="none" strike="noStrike" kern="1200" cap="none" spc="0" normalizeH="0" baseline="0" noProof="0" dirty="0" smtClean="0">
                          <a:ln>
                            <a:noFill/>
                          </a:ln>
                          <a:solidFill>
                            <a:prstClr val="black"/>
                          </a:solidFill>
                          <a:effectLst/>
                          <a:uLnTx/>
                          <a:uFillTx/>
                          <a:latin typeface="Calibri"/>
                          <a:ea typeface="+mn-ea"/>
                          <a:cs typeface="+mn-cs"/>
                        </a:rPr>
                        <a:t>desertification using a green screen. </a:t>
                      </a:r>
                      <a:endParaRPr kumimoji="0" lang="en-GB" sz="700" b="0" i="0" u="none" strike="noStrike" kern="1200" cap="none" spc="0" normalizeH="0" baseline="0" noProof="0" dirty="0">
                        <a:ln>
                          <a:noFill/>
                        </a:ln>
                        <a:solidFill>
                          <a:prstClr val="black"/>
                        </a:solidFill>
                        <a:effectLst/>
                        <a:uLnTx/>
                        <a:uFillTx/>
                        <a:latin typeface="Calibri"/>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mn-ea"/>
                          <a:cs typeface="+mn-cs"/>
                        </a:rPr>
                        <a:t>(Scratch / Snap!)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Animation of pizza being made.</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mn-ea"/>
                          <a:cs typeface="+mn-cs"/>
                        </a:rPr>
                        <a:t>(Scratch / Snap!)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Print code of simple animations that work – can they work out what they do? Spot an error and fix in similar code?</a:t>
                      </a:r>
                    </a:p>
                  </a:txBody>
                  <a:tcPr>
                    <a:solidFill>
                      <a:schemeClr val="bg1"/>
                    </a:solidFill>
                  </a:tcPr>
                </a:tc>
                <a:extLst>
                  <a:ext uri="{0D108BD9-81ED-4DB2-BD59-A6C34878D82A}">
                    <a16:rowId xmlns:a16="http://schemas.microsoft.com/office/drawing/2014/main" val="10012"/>
                  </a:ext>
                </a:extLst>
              </a:tr>
              <a:tr h="436401">
                <a:tc rowSpan="3">
                  <a:txBody>
                    <a:bodyPr/>
                    <a:lstStyle/>
                    <a:p>
                      <a:pPr algn="ctr"/>
                      <a:r>
                        <a:rPr lang="en-GB" b="1" dirty="0"/>
                        <a:t>2</a:t>
                      </a:r>
                    </a:p>
                  </a:txBody>
                  <a:tcPr anchor="ctr">
                    <a:solidFill>
                      <a:schemeClr val="accent6">
                        <a:lumMod val="40000"/>
                        <a:lumOff val="60000"/>
                      </a:schemeClr>
                    </a:solidFill>
                  </a:tcPr>
                </a:tc>
                <a:tc>
                  <a:txBody>
                    <a:bodyPr/>
                    <a:lstStyle/>
                    <a:p>
                      <a:pPr algn="ctr"/>
                      <a:r>
                        <a:rPr lang="en-GB" sz="1200" b="1" dirty="0"/>
                        <a:t>TOPIC</a:t>
                      </a:r>
                    </a:p>
                  </a:txBody>
                  <a:tcPr anchor="ctr">
                    <a:solidFill>
                      <a:schemeClr val="accent6">
                        <a:lumMod val="40000"/>
                        <a:lumOff val="60000"/>
                      </a:schemeClr>
                    </a:solidFill>
                  </a:tcPr>
                </a:tc>
                <a:tc>
                  <a:txBody>
                    <a:bodyPr/>
                    <a:lstStyle/>
                    <a:p>
                      <a:pPr algn="ctr"/>
                      <a:r>
                        <a:rPr lang="en-GB" sz="1200" b="1" dirty="0"/>
                        <a:t>Africa</a:t>
                      </a:r>
                    </a:p>
                  </a:txBody>
                  <a:tcPr>
                    <a:solidFill>
                      <a:schemeClr val="accent6">
                        <a:lumMod val="40000"/>
                        <a:lumOff val="60000"/>
                      </a:schemeClr>
                    </a:solidFill>
                  </a:tcPr>
                </a:tc>
                <a:tc>
                  <a:txBody>
                    <a:bodyPr/>
                    <a:lstStyle/>
                    <a:p>
                      <a:pPr algn="ctr"/>
                      <a:r>
                        <a:rPr lang="en-GB" sz="1200" b="1" dirty="0"/>
                        <a:t>London’s Burning</a:t>
                      </a:r>
                    </a:p>
                  </a:txBody>
                  <a:tcPr>
                    <a:solidFill>
                      <a:schemeClr val="accent6">
                        <a:lumMod val="40000"/>
                        <a:lumOff val="60000"/>
                      </a:schemeClr>
                    </a:solidFill>
                  </a:tcPr>
                </a:tc>
                <a:tc>
                  <a:txBody>
                    <a:bodyPr/>
                    <a:lstStyle/>
                    <a:p>
                      <a:pPr algn="ctr"/>
                      <a:r>
                        <a:rPr lang="en-GB" sz="1200" b="1" dirty="0"/>
                        <a:t>Pioneers</a:t>
                      </a:r>
                    </a:p>
                  </a:txBody>
                  <a:tcPr>
                    <a:solidFill>
                      <a:schemeClr val="accent6">
                        <a:lumMod val="40000"/>
                        <a:lumOff val="60000"/>
                      </a:schemeClr>
                    </a:solidFill>
                  </a:tcPr>
                </a:tc>
                <a:tc>
                  <a:txBody>
                    <a:bodyPr/>
                    <a:lstStyle/>
                    <a:p>
                      <a:pPr algn="ctr"/>
                      <a:r>
                        <a:rPr lang="en-GB" sz="1200" b="1" dirty="0"/>
                        <a:t>Scented Garden</a:t>
                      </a:r>
                    </a:p>
                  </a:txBody>
                  <a:tcPr>
                    <a:solidFill>
                      <a:schemeClr val="accent6">
                        <a:lumMod val="40000"/>
                        <a:lumOff val="60000"/>
                      </a:schemeClr>
                    </a:solidFill>
                  </a:tcPr>
                </a:tc>
                <a:tc>
                  <a:txBody>
                    <a:bodyPr/>
                    <a:lstStyle/>
                    <a:p>
                      <a:pPr algn="ctr"/>
                      <a:r>
                        <a:rPr lang="en-GB" sz="1200" b="1" dirty="0"/>
                        <a:t>Wonder Woman</a:t>
                      </a:r>
                    </a:p>
                  </a:txBody>
                  <a:tcPr>
                    <a:solidFill>
                      <a:schemeClr val="accent6">
                        <a:lumMod val="40000"/>
                        <a:lumOff val="60000"/>
                      </a:schemeClr>
                    </a:solidFill>
                  </a:tcPr>
                </a:tc>
                <a:tc>
                  <a:txBody>
                    <a:bodyPr/>
                    <a:lstStyle/>
                    <a:p>
                      <a:pPr algn="ctr"/>
                      <a:r>
                        <a:rPr lang="en-GB" sz="1200" b="1" dirty="0"/>
                        <a:t>Beachcombers</a:t>
                      </a:r>
                    </a:p>
                  </a:txBody>
                  <a:tcPr>
                    <a:solidFill>
                      <a:schemeClr val="accent6">
                        <a:lumMod val="40000"/>
                        <a:lumOff val="60000"/>
                      </a:schemeClr>
                    </a:solidFill>
                  </a:tcPr>
                </a:tc>
                <a:extLst>
                  <a:ext uri="{0D108BD9-81ED-4DB2-BD59-A6C34878D82A}">
                    <a16:rowId xmlns:a16="http://schemas.microsoft.com/office/drawing/2014/main" val="10013"/>
                  </a:ext>
                </a:extLst>
              </a:tr>
              <a:tr h="555639">
                <a:tc vMerge="1">
                  <a:txBody>
                    <a:bodyPr/>
                    <a:lstStyle/>
                    <a:p>
                      <a:pPr algn="ctr"/>
                      <a:endParaRPr lang="en-GB" dirty="0"/>
                    </a:p>
                  </a:txBody>
                  <a:tcPr/>
                </a:tc>
                <a:tc>
                  <a:txBody>
                    <a:bodyPr/>
                    <a:lstStyle/>
                    <a:p>
                      <a:pPr algn="ctr"/>
                      <a:r>
                        <a:rPr lang="en-GB" sz="1200" b="1" dirty="0"/>
                        <a:t>ICT</a:t>
                      </a:r>
                      <a:r>
                        <a:rPr lang="en-GB" sz="1200" b="1" baseline="0" dirty="0"/>
                        <a:t> THEME</a:t>
                      </a:r>
                      <a:endParaRPr lang="en-GB" sz="1200" b="1" dirty="0"/>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2.4</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safe researchers</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2.5</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animators</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2.1</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astronauts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2.6</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zoologists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2.2</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games testers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Unit 2.3</a:t>
                      </a:r>
                      <a:endParaRPr kumimoji="0" lang="en-GB" sz="7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photographers</a:t>
                      </a:r>
                    </a:p>
                    <a:p>
                      <a:endParaRPr lang="en-GB" sz="700" dirty="0"/>
                    </a:p>
                  </a:txBody>
                  <a:tcPr>
                    <a:solidFill>
                      <a:schemeClr val="bg1"/>
                    </a:solidFill>
                  </a:tcPr>
                </a:tc>
                <a:extLst>
                  <a:ext uri="{0D108BD9-81ED-4DB2-BD59-A6C34878D82A}">
                    <a16:rowId xmlns:a16="http://schemas.microsoft.com/office/drawing/2014/main" val="10014"/>
                  </a:ext>
                </a:extLst>
              </a:tr>
              <a:tr h="343661">
                <a:tc vMerge="1">
                  <a:txBody>
                    <a:bodyPr/>
                    <a:lstStyle/>
                    <a:p>
                      <a:pPr algn="ctr"/>
                      <a:endParaRPr lang="en-GB" dirty="0"/>
                    </a:p>
                  </a:txBody>
                  <a:tcPr/>
                </a:tc>
                <a:tc>
                  <a:txBody>
                    <a:bodyPr/>
                    <a:lstStyle/>
                    <a:p>
                      <a:pPr algn="ctr"/>
                      <a:r>
                        <a:rPr lang="en-GB" sz="1200" b="1" dirty="0"/>
                        <a:t>PROJECT</a:t>
                      </a:r>
                    </a:p>
                  </a:txBody>
                  <a:tcPr anchor="c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(Google / PowerPoint)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Research and present information about Africa.</a:t>
                      </a:r>
                      <a:endParaRPr lang="en-GB" sz="700" b="1"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smtClean="0">
                          <a:ln>
                            <a:noFill/>
                          </a:ln>
                          <a:solidFill>
                            <a:prstClr val="black"/>
                          </a:solidFill>
                          <a:effectLst/>
                          <a:uLnTx/>
                          <a:uFillTx/>
                          <a:latin typeface="+mn-lt"/>
                          <a:ea typeface="+mn-ea"/>
                          <a:cs typeface="+mn-cs"/>
                        </a:rPr>
                        <a:t>(Stop motion)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mn-lt"/>
                          <a:ea typeface="+mn-ea"/>
                          <a:cs typeface="+mn-cs"/>
                        </a:rPr>
                        <a:t>Create a stop motion animation based on the Great Fire of London/fire safety </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(Scratch Junior)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Recreate the Moon landing!</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(Excel, Google Maps/Earth, Cameras)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Recording bug hunt data.</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(Scratch / Scratch Junior)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Explore how computer games work. Are there different types?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(Cameras)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Take, select and digitally edit photos</a:t>
                      </a:r>
                    </a:p>
                    <a:p>
                      <a:pPr algn="ctr"/>
                      <a:endParaRPr lang="en-GB" sz="700" b="1" dirty="0"/>
                    </a:p>
                  </a:txBody>
                  <a:tcPr>
                    <a:solidFill>
                      <a:schemeClr val="bg1"/>
                    </a:solidFill>
                  </a:tcPr>
                </a:tc>
                <a:extLst>
                  <a:ext uri="{0D108BD9-81ED-4DB2-BD59-A6C34878D82A}">
                    <a16:rowId xmlns:a16="http://schemas.microsoft.com/office/drawing/2014/main" val="10015"/>
                  </a:ext>
                </a:extLst>
              </a:tr>
              <a:tr h="610961">
                <a:tc rowSpan="3">
                  <a:txBody>
                    <a:bodyPr/>
                    <a:lstStyle/>
                    <a:p>
                      <a:pPr algn="ctr"/>
                      <a:r>
                        <a:rPr lang="en-GB" b="1" dirty="0"/>
                        <a:t>1</a:t>
                      </a:r>
                    </a:p>
                  </a:txBody>
                  <a:tcPr anchor="ctr">
                    <a:solidFill>
                      <a:schemeClr val="accent5">
                        <a:lumMod val="40000"/>
                        <a:lumOff val="60000"/>
                      </a:schemeClr>
                    </a:solidFill>
                  </a:tcPr>
                </a:tc>
                <a:tc>
                  <a:txBody>
                    <a:bodyPr/>
                    <a:lstStyle/>
                    <a:p>
                      <a:pPr algn="ctr"/>
                      <a:r>
                        <a:rPr lang="en-GB" sz="1200" b="1" dirty="0"/>
                        <a:t>TOPIC</a:t>
                      </a:r>
                    </a:p>
                  </a:txBody>
                  <a:tcPr anchor="ctr">
                    <a:solidFill>
                      <a:schemeClr val="accent5">
                        <a:lumMod val="40000"/>
                        <a:lumOff val="60000"/>
                      </a:schemeClr>
                    </a:solidFill>
                  </a:tcPr>
                </a:tc>
                <a:tc>
                  <a:txBody>
                    <a:bodyPr/>
                    <a:lstStyle/>
                    <a:p>
                      <a:pPr algn="ctr"/>
                      <a:r>
                        <a:rPr lang="en-GB" sz="1200" b="1" dirty="0"/>
                        <a:t>Dinosaurs</a:t>
                      </a:r>
                    </a:p>
                  </a:txBody>
                  <a:tcPr>
                    <a:solidFill>
                      <a:schemeClr val="accent5">
                        <a:lumMod val="40000"/>
                        <a:lumOff val="60000"/>
                      </a:schemeClr>
                    </a:solidFill>
                  </a:tcPr>
                </a:tc>
                <a:tc>
                  <a:txBody>
                    <a:bodyPr/>
                    <a:lstStyle/>
                    <a:p>
                      <a:pPr algn="ctr"/>
                      <a:r>
                        <a:rPr lang="en-GB" sz="1200" b="1" dirty="0"/>
                        <a:t>Childhood</a:t>
                      </a:r>
                    </a:p>
                  </a:txBody>
                  <a:tcPr>
                    <a:solidFill>
                      <a:schemeClr val="accent5">
                        <a:lumMod val="40000"/>
                        <a:lumOff val="60000"/>
                      </a:schemeClr>
                    </a:solidFill>
                  </a:tcPr>
                </a:tc>
                <a:tc>
                  <a:txBody>
                    <a:bodyPr/>
                    <a:lstStyle/>
                    <a:p>
                      <a:pPr algn="ctr"/>
                      <a:r>
                        <a:rPr lang="en-GB" sz="1200" b="1" dirty="0"/>
                        <a:t>Poles Apart</a:t>
                      </a:r>
                    </a:p>
                  </a:txBody>
                  <a:tcPr>
                    <a:solidFill>
                      <a:schemeClr val="accent5">
                        <a:lumMod val="40000"/>
                        <a:lumOff val="60000"/>
                      </a:schemeClr>
                    </a:solidFill>
                  </a:tcPr>
                </a:tc>
                <a:tc>
                  <a:txBody>
                    <a:bodyPr/>
                    <a:lstStyle/>
                    <a:p>
                      <a:pPr algn="ctr"/>
                      <a:r>
                        <a:rPr lang="en-GB" sz="1200" b="1" dirty="0"/>
                        <a:t>People &amp; Animals</a:t>
                      </a:r>
                    </a:p>
                  </a:txBody>
                  <a:tcPr>
                    <a:solidFill>
                      <a:schemeClr val="accent5">
                        <a:lumMod val="40000"/>
                        <a:lumOff val="60000"/>
                      </a:schemeClr>
                    </a:solidFill>
                  </a:tcPr>
                </a:tc>
                <a:tc>
                  <a:txBody>
                    <a:bodyPr/>
                    <a:lstStyle/>
                    <a:p>
                      <a:pPr algn="ctr"/>
                      <a:r>
                        <a:rPr lang="en-GB" sz="900" b="1" dirty="0" smtClean="0"/>
                        <a:t>MIDSUMMER</a:t>
                      </a:r>
                      <a:r>
                        <a:rPr lang="en-GB" sz="900" b="1" baseline="0" dirty="0" smtClean="0"/>
                        <a:t> NIGHTS DREAM</a:t>
                      </a:r>
                      <a:endParaRPr lang="en-GB" sz="900" b="1" dirty="0"/>
                    </a:p>
                  </a:txBody>
                  <a:tcPr>
                    <a:solidFill>
                      <a:schemeClr val="accent5">
                        <a:lumMod val="40000"/>
                        <a:lumOff val="60000"/>
                      </a:schemeClr>
                    </a:solidFill>
                  </a:tcPr>
                </a:tc>
                <a:tc>
                  <a:txBody>
                    <a:bodyPr/>
                    <a:lstStyle/>
                    <a:p>
                      <a:pPr algn="ctr"/>
                      <a:r>
                        <a:rPr lang="en-GB" sz="1200" b="1" dirty="0"/>
                        <a:t>Get</a:t>
                      </a:r>
                      <a:r>
                        <a:rPr lang="en-GB" sz="1200" b="1" baseline="0" dirty="0"/>
                        <a:t> out of my swamp</a:t>
                      </a:r>
                      <a:endParaRPr lang="en-GB" sz="1200" b="1" dirty="0"/>
                    </a:p>
                  </a:txBody>
                  <a:tcPr>
                    <a:solidFill>
                      <a:schemeClr val="accent5">
                        <a:lumMod val="40000"/>
                        <a:lumOff val="60000"/>
                      </a:schemeClr>
                    </a:solidFill>
                  </a:tcPr>
                </a:tc>
                <a:extLst>
                  <a:ext uri="{0D108BD9-81ED-4DB2-BD59-A6C34878D82A}">
                    <a16:rowId xmlns:a16="http://schemas.microsoft.com/office/drawing/2014/main" val="10016"/>
                  </a:ext>
                </a:extLst>
              </a:tr>
              <a:tr h="320027">
                <a:tc vMerge="1">
                  <a:txBody>
                    <a:bodyPr/>
                    <a:lstStyle/>
                    <a:p>
                      <a:pPr algn="ctr"/>
                      <a:endParaRPr lang="en-GB" dirty="0"/>
                    </a:p>
                  </a:txBody>
                  <a:tcPr/>
                </a:tc>
                <a:tc>
                  <a:txBody>
                    <a:bodyPr/>
                    <a:lstStyle/>
                    <a:p>
                      <a:pPr algn="ctr"/>
                      <a:r>
                        <a:rPr lang="en-GB" sz="1200" b="1" dirty="0"/>
                        <a:t>ICT</a:t>
                      </a:r>
                      <a:r>
                        <a:rPr lang="en-GB" sz="1200" b="1" baseline="0" dirty="0"/>
                        <a:t> THEME</a:t>
                      </a:r>
                      <a:endParaRPr lang="en-GB" sz="1200" b="1" dirty="0"/>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1.1</a:t>
                      </a:r>
                      <a:endParaRPr kumimoji="0" lang="en-GB" sz="7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treasure hunters</a:t>
                      </a:r>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1.6</a:t>
                      </a:r>
                      <a:endParaRPr kumimoji="0" lang="en-GB" sz="7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detectives</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mn-lt"/>
                          <a:ea typeface="+mn-ea"/>
                          <a:cs typeface="+mn-cs"/>
                        </a:rPr>
                        <a:t>We are digital artists</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mn-lt"/>
                          <a:ea typeface="+mn-ea"/>
                          <a:cs typeface="+mn-cs"/>
                        </a:rPr>
                        <a:t>We </a:t>
                      </a:r>
                      <a:r>
                        <a:rPr kumimoji="0" lang="en-GB" sz="700" b="0" i="0" u="none" strike="noStrike" kern="1200" cap="none" spc="0" normalizeH="0" baseline="0" noProof="0" dirty="0">
                          <a:ln>
                            <a:noFill/>
                          </a:ln>
                          <a:solidFill>
                            <a:prstClr val="black"/>
                          </a:solidFill>
                          <a:effectLst/>
                          <a:uLnTx/>
                          <a:uFillTx/>
                          <a:latin typeface="+mn-lt"/>
                          <a:ea typeface="+mn-ea"/>
                          <a:cs typeface="+mn-cs"/>
                        </a:rPr>
                        <a:t>are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rhythmic</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smtClean="0">
                          <a:ln>
                            <a:noFill/>
                          </a:ln>
                          <a:solidFill>
                            <a:prstClr val="black"/>
                          </a:solidFill>
                          <a:effectLst/>
                          <a:uLnTx/>
                          <a:uFillTx/>
                          <a:latin typeface="+mn-lt"/>
                          <a:ea typeface="+mn-ea"/>
                          <a:cs typeface="+mn-cs"/>
                        </a:rPr>
                        <a:t>We </a:t>
                      </a:r>
                      <a:r>
                        <a:rPr kumimoji="0" lang="en-GB" sz="700" b="0" i="0" u="none" strike="noStrike" kern="1200" cap="none" spc="0" normalizeH="0" baseline="0" noProof="0" dirty="0">
                          <a:ln>
                            <a:noFill/>
                          </a:ln>
                          <a:solidFill>
                            <a:prstClr val="black"/>
                          </a:solidFill>
                          <a:effectLst/>
                          <a:uLnTx/>
                          <a:uFillTx/>
                          <a:latin typeface="+mn-lt"/>
                          <a:ea typeface="+mn-ea"/>
                          <a:cs typeface="+mn-cs"/>
                        </a:rPr>
                        <a:t>are TV chefs</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sng" strike="noStrike" kern="1200" cap="none" spc="0" normalizeH="0" baseline="0" noProof="0" dirty="0" smtClean="0">
                          <a:ln>
                            <a:noFill/>
                          </a:ln>
                          <a:solidFill>
                            <a:prstClr val="black"/>
                          </a:solidFill>
                          <a:effectLst/>
                          <a:uLnTx/>
                          <a:uFillTx/>
                          <a:latin typeface="+mn-lt"/>
                          <a:ea typeface="+mn-ea"/>
                          <a:cs typeface="+mn-cs"/>
                        </a:rPr>
                        <a:t>Unit 1.4</a:t>
                      </a:r>
                      <a:endParaRPr kumimoji="0" lang="en-GB" sz="7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We are </a:t>
                      </a:r>
                      <a:r>
                        <a:rPr kumimoji="0" lang="en-GB" sz="700" b="0" i="0" u="none" strike="noStrike" kern="1200" cap="none" spc="0" normalizeH="0" baseline="0" noProof="0" dirty="0" err="1" smtClean="0">
                          <a:ln>
                            <a:noFill/>
                          </a:ln>
                          <a:solidFill>
                            <a:prstClr val="black"/>
                          </a:solidFill>
                          <a:effectLst/>
                          <a:uLnTx/>
                          <a:uFillTx/>
                          <a:latin typeface="+mn-lt"/>
                          <a:ea typeface="+mn-ea"/>
                          <a:cs typeface="+mn-cs"/>
                        </a:rPr>
                        <a:t>pubilshers</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p>
                      <a:endParaRPr lang="en-GB" sz="700" dirty="0"/>
                    </a:p>
                  </a:txBody>
                  <a:tcPr>
                    <a:solidFill>
                      <a:schemeClr val="bg1"/>
                    </a:solidFill>
                  </a:tcPr>
                </a:tc>
                <a:extLst>
                  <a:ext uri="{0D108BD9-81ED-4DB2-BD59-A6C34878D82A}">
                    <a16:rowId xmlns:a16="http://schemas.microsoft.com/office/drawing/2014/main" val="10017"/>
                  </a:ext>
                </a:extLst>
              </a:tr>
              <a:tr h="320027">
                <a:tc vMerge="1">
                  <a:txBody>
                    <a:bodyPr/>
                    <a:lstStyle/>
                    <a:p>
                      <a:pPr algn="ctr"/>
                      <a:endParaRPr lang="en-GB" dirty="0"/>
                    </a:p>
                  </a:txBody>
                  <a:tcPr/>
                </a:tc>
                <a:tc>
                  <a:txBody>
                    <a:bodyPr/>
                    <a:lstStyle/>
                    <a:p>
                      <a:pPr algn="ctr"/>
                      <a:r>
                        <a:rPr lang="en-GB" sz="1200" b="1" dirty="0"/>
                        <a:t>PROJECT</a:t>
                      </a:r>
                    </a:p>
                  </a:txBody>
                  <a:tcPr anchor="c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(Bee Bots)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Use programmable toys.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b="1"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(Google / PowerPoint)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Research and present pictures of Toys from Internet</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(2paint a picture / Tux Paint)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Illustrate an e book.</a:t>
                      </a:r>
                    </a:p>
                    <a:p>
                      <a:endParaRPr lang="en-GB" sz="7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(PowerPoint / 2paint a picture)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Create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an </a:t>
                      </a:r>
                      <a:r>
                        <a:rPr kumimoji="0" lang="en-GB" sz="700" b="0" i="0" u="none" strike="noStrike" kern="1200" cap="none" spc="0" normalizeH="0" baseline="0" noProof="0" dirty="0">
                          <a:ln>
                            <a:noFill/>
                          </a:ln>
                          <a:solidFill>
                            <a:prstClr val="black"/>
                          </a:solidFill>
                          <a:effectLst/>
                          <a:uLnTx/>
                          <a:uFillTx/>
                          <a:latin typeface="+mn-lt"/>
                          <a:ea typeface="+mn-ea"/>
                          <a:cs typeface="+mn-cs"/>
                        </a:rPr>
                        <a:t>card electronically.</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(iPads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Film the steps of </a:t>
                      </a:r>
                      <a:r>
                        <a:rPr kumimoji="0" lang="en-GB" sz="700" b="0" i="0" u="none" strike="noStrike" kern="1200" cap="none" spc="0" normalizeH="0" baseline="0" noProof="0" dirty="0" smtClean="0">
                          <a:ln>
                            <a:noFill/>
                          </a:ln>
                          <a:solidFill>
                            <a:prstClr val="black"/>
                          </a:solidFill>
                          <a:effectLst/>
                          <a:uLnTx/>
                          <a:uFillTx/>
                          <a:latin typeface="+mn-lt"/>
                          <a:ea typeface="+mn-ea"/>
                          <a:cs typeface="+mn-cs"/>
                        </a:rPr>
                        <a:t>recipe for pottage.</a:t>
                      </a:r>
                      <a:endParaRPr kumimoji="0" lang="en-GB" sz="7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mn-lt"/>
                          <a:ea typeface="+mn-ea"/>
                          <a:cs typeface="+mn-cs"/>
                        </a:rPr>
                        <a:t>(2Create a Story)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mn-lt"/>
                          <a:ea typeface="+mn-ea"/>
                          <a:cs typeface="+mn-cs"/>
                        </a:rPr>
                        <a:t>Produce a talking book .</a:t>
                      </a:r>
                    </a:p>
                  </a:txBody>
                  <a:tcPr>
                    <a:solidFill>
                      <a:schemeClr val="bg1"/>
                    </a:solidFill>
                  </a:tcPr>
                </a:tc>
                <a:extLst>
                  <a:ext uri="{0D108BD9-81ED-4DB2-BD59-A6C34878D82A}">
                    <a16:rowId xmlns:a16="http://schemas.microsoft.com/office/drawing/2014/main" val="10018"/>
                  </a:ext>
                </a:extLst>
              </a:tr>
              <a:tr h="315250">
                <a:tc rowSpan="9">
                  <a:txBody>
                    <a:bodyPr/>
                    <a:lstStyle/>
                    <a:p>
                      <a:pPr algn="ctr"/>
                      <a:r>
                        <a:rPr lang="en-GB" b="1" dirty="0"/>
                        <a:t>E</a:t>
                      </a:r>
                      <a:br>
                        <a:rPr lang="en-GB" b="1" dirty="0"/>
                      </a:br>
                      <a:r>
                        <a:rPr lang="en-GB" b="1" dirty="0"/>
                        <a:t>Y</a:t>
                      </a:r>
                      <a:br>
                        <a:rPr lang="en-GB" b="1" dirty="0"/>
                      </a:br>
                      <a:r>
                        <a:rPr lang="en-GB" b="1" dirty="0"/>
                        <a:t>F</a:t>
                      </a:r>
                      <a:br>
                        <a:rPr lang="en-GB" b="1" dirty="0"/>
                      </a:br>
                      <a:r>
                        <a:rPr lang="en-GB" b="1" dirty="0"/>
                        <a:t>S</a:t>
                      </a:r>
                    </a:p>
                  </a:txBody>
                  <a:tcPr anchor="ctr">
                    <a:solidFill>
                      <a:schemeClr val="accent6">
                        <a:lumMod val="40000"/>
                        <a:lumOff val="60000"/>
                      </a:schemeClr>
                    </a:solidFill>
                  </a:tcPr>
                </a:tc>
                <a:tc gridSpan="2">
                  <a:txBody>
                    <a:bodyPr/>
                    <a:lstStyle/>
                    <a:p>
                      <a:pPr algn="ctr"/>
                      <a:r>
                        <a:rPr lang="en-GB" sz="1200" b="1" dirty="0"/>
                        <a:t>TECHNOLOGY</a:t>
                      </a:r>
                    </a:p>
                  </a:txBody>
                  <a:tcPr anchor="ctr">
                    <a:solidFill>
                      <a:schemeClr val="accent6">
                        <a:lumMod val="40000"/>
                        <a:lumOff val="60000"/>
                      </a:schemeClr>
                    </a:solidFill>
                  </a:tcPr>
                </a:tc>
                <a:tc hMerge="1">
                  <a:txBody>
                    <a:bodyPr/>
                    <a:lstStyle/>
                    <a:p>
                      <a:pPr algn="ctr"/>
                      <a:endParaRPr lang="en-GB" sz="1200" b="1" dirty="0"/>
                    </a:p>
                  </a:txBody>
                  <a:tcPr>
                    <a:solidFill>
                      <a:schemeClr val="accent6">
                        <a:lumMod val="40000"/>
                        <a:lumOff val="60000"/>
                      </a:schemeClr>
                    </a:solidFill>
                  </a:tcPr>
                </a:tc>
                <a:tc>
                  <a:txBody>
                    <a:bodyPr/>
                    <a:lstStyle/>
                    <a:p>
                      <a:pPr algn="ctr"/>
                      <a:endParaRPr lang="en-GB" sz="1200" b="1" dirty="0"/>
                    </a:p>
                  </a:txBody>
                  <a:tcPr>
                    <a:solidFill>
                      <a:schemeClr val="accent6">
                        <a:lumMod val="40000"/>
                        <a:lumOff val="60000"/>
                      </a:schemeClr>
                    </a:solidFill>
                  </a:tcPr>
                </a:tc>
                <a:tc>
                  <a:txBody>
                    <a:bodyPr/>
                    <a:lstStyle/>
                    <a:p>
                      <a:pPr algn="ctr"/>
                      <a:endParaRPr lang="en-GB" sz="1200" b="1"/>
                    </a:p>
                  </a:txBody>
                  <a:tcPr>
                    <a:solidFill>
                      <a:schemeClr val="accent6">
                        <a:lumMod val="40000"/>
                        <a:lumOff val="60000"/>
                      </a:schemeClr>
                    </a:solidFill>
                  </a:tcPr>
                </a:tc>
                <a:tc>
                  <a:txBody>
                    <a:bodyPr/>
                    <a:lstStyle/>
                    <a:p>
                      <a:pPr algn="ctr"/>
                      <a:endParaRPr lang="en-GB" sz="1200" b="1"/>
                    </a:p>
                  </a:txBody>
                  <a:tcPr>
                    <a:solidFill>
                      <a:schemeClr val="accent6">
                        <a:lumMod val="40000"/>
                        <a:lumOff val="60000"/>
                      </a:schemeClr>
                    </a:solidFill>
                  </a:tcPr>
                </a:tc>
                <a:tc>
                  <a:txBody>
                    <a:bodyPr/>
                    <a:lstStyle/>
                    <a:p>
                      <a:pPr algn="ctr"/>
                      <a:endParaRPr lang="en-GB" sz="1200" b="1" dirty="0"/>
                    </a:p>
                  </a:txBody>
                  <a:tcPr>
                    <a:solidFill>
                      <a:schemeClr val="accent6">
                        <a:lumMod val="40000"/>
                        <a:lumOff val="60000"/>
                      </a:schemeClr>
                    </a:solidFill>
                  </a:tcPr>
                </a:tc>
                <a:tc>
                  <a:txBody>
                    <a:bodyPr/>
                    <a:lstStyle/>
                    <a:p>
                      <a:pPr algn="ctr"/>
                      <a:endParaRPr lang="en-GB" sz="1200" b="1" dirty="0"/>
                    </a:p>
                  </a:txBody>
                  <a:tcPr>
                    <a:solidFill>
                      <a:schemeClr val="accent6">
                        <a:lumMod val="40000"/>
                        <a:lumOff val="60000"/>
                      </a:schemeClr>
                    </a:solidFill>
                  </a:tcPr>
                </a:tc>
                <a:extLst>
                  <a:ext uri="{0D108BD9-81ED-4DB2-BD59-A6C34878D82A}">
                    <a16:rowId xmlns:a16="http://schemas.microsoft.com/office/drawing/2014/main" val="10019"/>
                  </a:ext>
                </a:extLst>
              </a:tr>
              <a:tr h="195994">
                <a:tc vMerge="1">
                  <a:txBody>
                    <a:bodyPr/>
                    <a:lstStyle/>
                    <a:p>
                      <a:pPr algn="ctr"/>
                      <a:endParaRPr lang="en-GB" dirty="0"/>
                    </a:p>
                  </a:txBody>
                  <a:tcPr/>
                </a:tc>
                <a:tc rowSpan="2" gridSpan="2">
                  <a:txBody>
                    <a:bodyPr/>
                    <a:lstStyle/>
                    <a:p>
                      <a:pPr algn="ctr"/>
                      <a:r>
                        <a:rPr lang="en-GB" sz="1200" b="1" dirty="0"/>
                        <a:t>22 – 36 Months</a:t>
                      </a:r>
                    </a:p>
                  </a:txBody>
                  <a:tcPr anchor="ctr">
                    <a:solidFill>
                      <a:schemeClr val="accent6">
                        <a:lumMod val="40000"/>
                        <a:lumOff val="60000"/>
                      </a:schemeClr>
                    </a:solidFill>
                  </a:tcPr>
                </a:tc>
                <a:tc rowSpan="2" hMerge="1">
                  <a:txBody>
                    <a:bodyPr/>
                    <a:lstStyle/>
                    <a:p>
                      <a:pPr algn="ctr"/>
                      <a:endParaRPr lang="en-GB" sz="1200" b="1" dirty="0"/>
                    </a:p>
                  </a:txBody>
                  <a:tcPr>
                    <a:solidFill>
                      <a:schemeClr val="bg1"/>
                    </a:solidFill>
                  </a:tcPr>
                </a:tc>
                <a:tc gridSpan="5">
                  <a:txBody>
                    <a:bodyPr/>
                    <a:lstStyle/>
                    <a:p>
                      <a:pPr algn="ctr"/>
                      <a:r>
                        <a:rPr lang="en-GB" sz="900" b="1" dirty="0"/>
                        <a:t>Seeks to acquire basic skills in turning on and operating some ICT equipment</a:t>
                      </a:r>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extLst>
                  <a:ext uri="{0D108BD9-81ED-4DB2-BD59-A6C34878D82A}">
                    <a16:rowId xmlns:a16="http://schemas.microsoft.com/office/drawing/2014/main" val="10020"/>
                  </a:ext>
                </a:extLst>
              </a:tr>
              <a:tr h="161751">
                <a:tc vMerge="1">
                  <a:txBody>
                    <a:bodyPr/>
                    <a:lstStyle/>
                    <a:p>
                      <a:pPr algn="ctr"/>
                      <a:endParaRPr lang="en-GB" dirty="0"/>
                    </a:p>
                  </a:txBody>
                  <a:tcPr/>
                </a:tc>
                <a:tc gridSpan="2" vMerge="1">
                  <a:txBody>
                    <a:bodyPr/>
                    <a:lstStyle/>
                    <a:p>
                      <a:pPr algn="ctr"/>
                      <a:endParaRPr lang="en-GB" sz="1600" b="1" dirty="0"/>
                    </a:p>
                  </a:txBody>
                  <a:tcPr anchor="ctr">
                    <a:solidFill>
                      <a:schemeClr val="accent6">
                        <a:lumMod val="40000"/>
                        <a:lumOff val="60000"/>
                      </a:schemeClr>
                    </a:solidFill>
                  </a:tcPr>
                </a:tc>
                <a:tc hMerge="1" vMerge="1">
                  <a:txBody>
                    <a:bodyPr/>
                    <a:lstStyle/>
                    <a:p>
                      <a:pPr algn="ctr"/>
                      <a:endParaRPr lang="en-GB" sz="1200" b="1" dirty="0"/>
                    </a:p>
                  </a:txBody>
                  <a:tcPr>
                    <a:solidFill>
                      <a:schemeClr val="bg1"/>
                    </a:solidFill>
                  </a:tcPr>
                </a:tc>
                <a:tc gridSpan="5">
                  <a:txBody>
                    <a:bodyPr/>
                    <a:lstStyle/>
                    <a:p>
                      <a:pPr algn="ctr"/>
                      <a:r>
                        <a:rPr lang="en-GB" sz="900" b="1" dirty="0"/>
                        <a:t>Operates mechanical toys</a:t>
                      </a:r>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extLst>
                  <a:ext uri="{0D108BD9-81ED-4DB2-BD59-A6C34878D82A}">
                    <a16:rowId xmlns:a16="http://schemas.microsoft.com/office/drawing/2014/main" val="10021"/>
                  </a:ext>
                </a:extLst>
              </a:tr>
              <a:tr h="170842">
                <a:tc vMerge="1">
                  <a:txBody>
                    <a:bodyPr/>
                    <a:lstStyle/>
                    <a:p>
                      <a:pPr algn="ctr"/>
                      <a:endParaRPr lang="en-GB" b="1" dirty="0"/>
                    </a:p>
                  </a:txBody>
                  <a:tcPr anchor="ctr">
                    <a:solidFill>
                      <a:schemeClr val="accent6">
                        <a:lumMod val="40000"/>
                        <a:lumOff val="60000"/>
                      </a:schemeClr>
                    </a:solidFill>
                  </a:tcPr>
                </a:tc>
                <a:tc rowSpan="4" gridSpan="2">
                  <a:txBody>
                    <a:bodyPr/>
                    <a:lstStyle/>
                    <a:p>
                      <a:pPr algn="ctr"/>
                      <a:r>
                        <a:rPr lang="en-GB" sz="1200" b="1" dirty="0"/>
                        <a:t>30 – 50 months</a:t>
                      </a:r>
                    </a:p>
                  </a:txBody>
                  <a:tcPr anchor="ctr">
                    <a:solidFill>
                      <a:schemeClr val="accent6">
                        <a:lumMod val="40000"/>
                        <a:lumOff val="60000"/>
                      </a:schemeClr>
                    </a:solidFill>
                  </a:tcPr>
                </a:tc>
                <a:tc rowSpan="4" hMerge="1">
                  <a:txBody>
                    <a:bodyPr/>
                    <a:lstStyle/>
                    <a:p>
                      <a:endParaRPr lang="en-GB"/>
                    </a:p>
                  </a:txBody>
                  <a:tcPr/>
                </a:tc>
                <a:tc gridSpan="5">
                  <a:txBody>
                    <a:bodyPr/>
                    <a:lstStyle/>
                    <a:p>
                      <a:pPr algn="ctr"/>
                      <a:r>
                        <a:rPr lang="en-GB" sz="900" b="1" dirty="0"/>
                        <a:t>Knows how to operate simple equipment (</a:t>
                      </a:r>
                      <a:r>
                        <a:rPr lang="en-GB" sz="900" b="1" dirty="0" err="1"/>
                        <a:t>eg</a:t>
                      </a:r>
                      <a:r>
                        <a:rPr lang="en-GB" sz="900" b="1" dirty="0"/>
                        <a:t> turns on CD player)</a:t>
                      </a:r>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extLst>
                  <a:ext uri="{0D108BD9-81ED-4DB2-BD59-A6C34878D82A}">
                    <a16:rowId xmlns:a16="http://schemas.microsoft.com/office/drawing/2014/main" val="787614358"/>
                  </a:ext>
                </a:extLst>
              </a:tr>
              <a:tr h="158266">
                <a:tc vMerge="1">
                  <a:txBody>
                    <a:bodyPr/>
                    <a:lstStyle/>
                    <a:p>
                      <a:pPr algn="ctr"/>
                      <a:endParaRPr lang="en-GB" b="1" dirty="0"/>
                    </a:p>
                  </a:txBody>
                  <a:tcPr anchor="ctr">
                    <a:solidFill>
                      <a:schemeClr val="accent6">
                        <a:lumMod val="40000"/>
                        <a:lumOff val="60000"/>
                      </a:schemeClr>
                    </a:solidFill>
                  </a:tcPr>
                </a:tc>
                <a:tc gridSpan="2" vMerge="1">
                  <a:txBody>
                    <a:bodyPr/>
                    <a:lstStyle/>
                    <a:p>
                      <a:pPr algn="ctr"/>
                      <a:endParaRPr lang="en-GB" sz="1600" b="1" dirty="0"/>
                    </a:p>
                  </a:txBody>
                  <a:tcPr anchor="ctr">
                    <a:solidFill>
                      <a:schemeClr val="accent6">
                        <a:lumMod val="40000"/>
                        <a:lumOff val="60000"/>
                      </a:schemeClr>
                    </a:solidFill>
                  </a:tcPr>
                </a:tc>
                <a:tc hMerge="1" vMerge="1">
                  <a:txBody>
                    <a:bodyPr/>
                    <a:lstStyle/>
                    <a:p>
                      <a:endParaRPr lang="en-GB"/>
                    </a:p>
                  </a:txBody>
                  <a:tcPr/>
                </a:tc>
                <a:tc gridSpan="5">
                  <a:txBody>
                    <a:bodyPr/>
                    <a:lstStyle/>
                    <a:p>
                      <a:pPr algn="ctr"/>
                      <a:r>
                        <a:rPr lang="en-GB" sz="900" b="1" dirty="0"/>
                        <a:t>Shows an interest in technology toys with knobs and pulleys, or real objects </a:t>
                      </a:r>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tc hMerge="1">
                  <a:txBody>
                    <a:bodyPr/>
                    <a:lstStyle/>
                    <a:p>
                      <a:pPr algn="ctr"/>
                      <a:endParaRPr lang="en-GB" sz="1200" b="1" dirty="0"/>
                    </a:p>
                  </a:txBody>
                  <a:tcPr>
                    <a:solidFill>
                      <a:schemeClr val="bg1"/>
                    </a:solidFill>
                  </a:tcPr>
                </a:tc>
                <a:extLst>
                  <a:ext uri="{0D108BD9-81ED-4DB2-BD59-A6C34878D82A}">
                    <a16:rowId xmlns:a16="http://schemas.microsoft.com/office/drawing/2014/main" val="2904817496"/>
                  </a:ext>
                </a:extLst>
              </a:tr>
              <a:tr h="289706">
                <a:tc vMerge="1">
                  <a:txBody>
                    <a:bodyPr/>
                    <a:lstStyle/>
                    <a:p>
                      <a:pPr algn="ctr"/>
                      <a:endParaRPr lang="en-GB" b="1" dirty="0"/>
                    </a:p>
                  </a:txBody>
                  <a:tcPr anchor="ctr">
                    <a:solidFill>
                      <a:schemeClr val="accent6">
                        <a:lumMod val="40000"/>
                        <a:lumOff val="60000"/>
                      </a:schemeClr>
                    </a:solidFill>
                  </a:tcPr>
                </a:tc>
                <a:tc gridSpan="2" vMerge="1">
                  <a:txBody>
                    <a:bodyPr/>
                    <a:lstStyle/>
                    <a:p>
                      <a:endParaRPr lang="en-GB"/>
                    </a:p>
                  </a:txBody>
                  <a:tcPr/>
                </a:tc>
                <a:tc hMerge="1" vMerge="1">
                  <a:txBody>
                    <a:bodyPr/>
                    <a:lstStyle/>
                    <a:p>
                      <a:endParaRPr lang="en-GB"/>
                    </a:p>
                  </a:txBody>
                  <a:tcPr/>
                </a:tc>
                <a:tc gridSpan="5">
                  <a:txBody>
                    <a:bodyPr/>
                    <a:lstStyle/>
                    <a:p>
                      <a:pPr algn="ctr"/>
                      <a:r>
                        <a:rPr lang="en-GB" sz="900" b="1" dirty="0"/>
                        <a:t>Shows skill in making toys work by pressing parts to achieve sounds or movements</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93198140"/>
                  </a:ext>
                </a:extLst>
              </a:tr>
              <a:tr h="211978">
                <a:tc vMerge="1">
                  <a:txBody>
                    <a:bodyPr/>
                    <a:lstStyle/>
                    <a:p>
                      <a:pPr algn="ctr"/>
                      <a:endParaRPr lang="en-GB" b="1" dirty="0"/>
                    </a:p>
                  </a:txBody>
                  <a:tcPr anchor="ctr">
                    <a:solidFill>
                      <a:schemeClr val="accent6">
                        <a:lumMod val="40000"/>
                        <a:lumOff val="60000"/>
                      </a:schemeClr>
                    </a:solidFill>
                  </a:tcPr>
                </a:tc>
                <a:tc gridSpan="2" vMerge="1">
                  <a:txBody>
                    <a:bodyPr/>
                    <a:lstStyle/>
                    <a:p>
                      <a:pPr algn="ctr"/>
                      <a:endParaRPr lang="en-GB" sz="1600" b="1" dirty="0"/>
                    </a:p>
                  </a:txBody>
                  <a:tcPr anchor="ctr">
                    <a:solidFill>
                      <a:schemeClr val="accent6">
                        <a:lumMod val="40000"/>
                        <a:lumOff val="60000"/>
                      </a:schemeClr>
                    </a:solidFill>
                  </a:tcPr>
                </a:tc>
                <a:tc hMerge="1" vMerge="1">
                  <a:txBody>
                    <a:bodyPr/>
                    <a:lstStyle/>
                    <a:p>
                      <a:endParaRPr lang="en-GB"/>
                    </a:p>
                  </a:txBody>
                  <a:tcPr/>
                </a:tc>
                <a:tc gridSpan="5">
                  <a:txBody>
                    <a:bodyPr/>
                    <a:lstStyle/>
                    <a:p>
                      <a:pPr algn="ctr"/>
                      <a:r>
                        <a:rPr lang="en-GB" sz="900" b="1" dirty="0"/>
                        <a:t>Knows that information can be retrieved from computers</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79257924"/>
                  </a:ext>
                </a:extLst>
              </a:tr>
              <a:tr h="184149">
                <a:tc vMerge="1">
                  <a:txBody>
                    <a:bodyPr/>
                    <a:lstStyle/>
                    <a:p>
                      <a:pPr algn="ctr"/>
                      <a:endParaRPr lang="en-GB" b="1" dirty="0"/>
                    </a:p>
                  </a:txBody>
                  <a:tcPr anchor="ctr">
                    <a:solidFill>
                      <a:schemeClr val="accent6">
                        <a:lumMod val="40000"/>
                        <a:lumOff val="60000"/>
                      </a:schemeClr>
                    </a:solidFill>
                  </a:tcPr>
                </a:tc>
                <a:tc rowSpan="2" gridSpan="2">
                  <a:txBody>
                    <a:bodyPr/>
                    <a:lstStyle/>
                    <a:p>
                      <a:pPr algn="ctr"/>
                      <a:r>
                        <a:rPr lang="en-GB" sz="1200" b="1" dirty="0"/>
                        <a:t>40 – 60 months</a:t>
                      </a:r>
                    </a:p>
                  </a:txBody>
                  <a:tcPr anchor="ctr">
                    <a:solidFill>
                      <a:schemeClr val="accent6">
                        <a:lumMod val="40000"/>
                        <a:lumOff val="60000"/>
                      </a:schemeClr>
                    </a:solidFill>
                  </a:tcPr>
                </a:tc>
                <a:tc rowSpan="2" hMerge="1">
                  <a:txBody>
                    <a:bodyPr/>
                    <a:lstStyle/>
                    <a:p>
                      <a:endParaRPr lang="en-GB"/>
                    </a:p>
                  </a:txBody>
                  <a:tcPr/>
                </a:tc>
                <a:tc gridSpan="5">
                  <a:txBody>
                    <a:bodyPr/>
                    <a:lstStyle/>
                    <a:p>
                      <a:pPr algn="ctr"/>
                      <a:r>
                        <a:rPr lang="en-GB" sz="900" b="1" dirty="0"/>
                        <a:t>Complete a simple program on a computer</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32258933"/>
                  </a:ext>
                </a:extLst>
              </a:tr>
              <a:tr h="186826">
                <a:tc vMerge="1">
                  <a:txBody>
                    <a:bodyPr/>
                    <a:lstStyle/>
                    <a:p>
                      <a:pPr algn="ctr"/>
                      <a:endParaRPr lang="en-GB" b="1" dirty="0"/>
                    </a:p>
                  </a:txBody>
                  <a:tcPr anchor="ctr">
                    <a:solidFill>
                      <a:schemeClr val="accent6">
                        <a:lumMod val="40000"/>
                        <a:lumOff val="60000"/>
                      </a:schemeClr>
                    </a:solidFill>
                  </a:tcPr>
                </a:tc>
                <a:tc gridSpan="2" vMerge="1">
                  <a:txBody>
                    <a:bodyPr/>
                    <a:lstStyle/>
                    <a:p>
                      <a:pPr algn="ctr"/>
                      <a:endParaRPr lang="en-GB" sz="1600" b="1" dirty="0"/>
                    </a:p>
                  </a:txBody>
                  <a:tcPr anchor="ctr">
                    <a:solidFill>
                      <a:schemeClr val="accent6">
                        <a:lumMod val="40000"/>
                        <a:lumOff val="60000"/>
                      </a:schemeClr>
                    </a:solidFill>
                  </a:tcPr>
                </a:tc>
                <a:tc hMerge="1" vMerge="1">
                  <a:txBody>
                    <a:bodyPr/>
                    <a:lstStyle/>
                    <a:p>
                      <a:endParaRPr lang="en-GB"/>
                    </a:p>
                  </a:txBody>
                  <a:tcPr/>
                </a:tc>
                <a:tc gridSpan="5">
                  <a:txBody>
                    <a:bodyPr/>
                    <a:lstStyle/>
                    <a:p>
                      <a:pPr algn="ctr"/>
                      <a:r>
                        <a:rPr lang="en-GB" sz="900" b="1" dirty="0"/>
                        <a:t>Uses ICT hardware to interact with age-appropriate computer software</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98216053"/>
                  </a:ext>
                </a:extLst>
              </a:tr>
            </a:tbl>
          </a:graphicData>
        </a:graphic>
      </p:graphicFrame>
    </p:spTree>
    <p:extLst>
      <p:ext uri="{BB962C8B-B14F-4D97-AF65-F5344CB8AC3E}">
        <p14:creationId xmlns:p14="http://schemas.microsoft.com/office/powerpoint/2010/main" val="2262301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7BC87ED-93B8-4B9B-9AC5-3EF38EA75864}"/>
              </a:ext>
            </a:extLst>
          </p:cNvPr>
          <p:cNvGraphicFramePr>
            <a:graphicFrameLocks noGrp="1"/>
          </p:cNvGraphicFramePr>
          <p:nvPr>
            <p:extLst>
              <p:ext uri="{D42A27DB-BD31-4B8C-83A1-F6EECF244321}">
                <p14:modId xmlns:p14="http://schemas.microsoft.com/office/powerpoint/2010/main" val="1353916143"/>
              </p:ext>
            </p:extLst>
          </p:nvPr>
        </p:nvGraphicFramePr>
        <p:xfrm>
          <a:off x="188639" y="179512"/>
          <a:ext cx="6480721" cy="8844264"/>
        </p:xfrm>
        <a:graphic>
          <a:graphicData uri="http://schemas.openxmlformats.org/drawingml/2006/table">
            <a:tbl>
              <a:tblPr firstRow="1" bandRow="1">
                <a:tableStyleId>{5C22544A-7EE6-4342-B048-85BDC9FD1C3A}</a:tableStyleId>
              </a:tblPr>
              <a:tblGrid>
                <a:gridCol w="1466996">
                  <a:extLst>
                    <a:ext uri="{9D8B030D-6E8A-4147-A177-3AD203B41FA5}">
                      <a16:colId xmlns:a16="http://schemas.microsoft.com/office/drawing/2014/main" val="1876524196"/>
                    </a:ext>
                  </a:extLst>
                </a:gridCol>
                <a:gridCol w="794623">
                  <a:extLst>
                    <a:ext uri="{9D8B030D-6E8A-4147-A177-3AD203B41FA5}">
                      <a16:colId xmlns:a16="http://schemas.microsoft.com/office/drawing/2014/main" val="1748175664"/>
                    </a:ext>
                  </a:extLst>
                </a:gridCol>
                <a:gridCol w="4219102">
                  <a:extLst>
                    <a:ext uri="{9D8B030D-6E8A-4147-A177-3AD203B41FA5}">
                      <a16:colId xmlns:a16="http://schemas.microsoft.com/office/drawing/2014/main" val="1644170437"/>
                    </a:ext>
                  </a:extLst>
                </a:gridCol>
              </a:tblGrid>
              <a:tr h="420799">
                <a:tc>
                  <a:txBody>
                    <a:bodyPr/>
                    <a:lstStyle/>
                    <a:p>
                      <a:pPr algn="ctr"/>
                      <a:r>
                        <a:rPr lang="en-GB" sz="1100" dirty="0"/>
                        <a:t>Software / App / Hardware</a:t>
                      </a:r>
                    </a:p>
                  </a:txBody>
                  <a:tcPr anchor="ctr"/>
                </a:tc>
                <a:tc>
                  <a:txBody>
                    <a:bodyPr/>
                    <a:lstStyle/>
                    <a:p>
                      <a:pPr algn="ctr"/>
                      <a:r>
                        <a:rPr lang="en-GB" sz="1100" dirty="0"/>
                        <a:t>Years</a:t>
                      </a:r>
                    </a:p>
                  </a:txBody>
                  <a:tcPr anchor="ctr"/>
                </a:tc>
                <a:tc>
                  <a:txBody>
                    <a:bodyPr/>
                    <a:lstStyle/>
                    <a:p>
                      <a:pPr algn="ctr"/>
                      <a:r>
                        <a:rPr lang="en-GB" sz="1100" dirty="0"/>
                        <a:t>Status</a:t>
                      </a:r>
                    </a:p>
                  </a:txBody>
                  <a:tcPr anchor="ctr"/>
                </a:tc>
                <a:extLst>
                  <a:ext uri="{0D108BD9-81ED-4DB2-BD59-A6C34878D82A}">
                    <a16:rowId xmlns:a16="http://schemas.microsoft.com/office/drawing/2014/main" val="4255003156"/>
                  </a:ext>
                </a:extLst>
              </a:tr>
              <a:tr h="293360">
                <a:tc>
                  <a:txBody>
                    <a:bodyPr/>
                    <a:lstStyle/>
                    <a:p>
                      <a:r>
                        <a:rPr lang="en-GB" sz="1100" b="1" dirty="0"/>
                        <a:t>2Create a Story</a:t>
                      </a:r>
                    </a:p>
                  </a:txBody>
                  <a:tcPr/>
                </a:tc>
                <a:tc>
                  <a:txBody>
                    <a:bodyPr/>
                    <a:lstStyle/>
                    <a:p>
                      <a:r>
                        <a:rPr lang="en-GB" sz="1100" dirty="0"/>
                        <a:t>1</a:t>
                      </a:r>
                    </a:p>
                  </a:txBody>
                  <a:tcPr/>
                </a:tc>
                <a:tc>
                  <a:txBody>
                    <a:bodyPr/>
                    <a:lstStyle/>
                    <a:p>
                      <a:pPr marL="0" lvl="0" indent="0">
                        <a:buFont typeface="Arial" panose="020B0604020202020204" pitchFamily="34" charset="0"/>
                        <a:buNone/>
                      </a:pPr>
                      <a:r>
                        <a:rPr lang="en-GB" sz="1100" b="1" i="0" dirty="0">
                          <a:solidFill>
                            <a:srgbClr val="C82613"/>
                          </a:solidFill>
                          <a:effectLst/>
                          <a:latin typeface="Calibri" panose="020F0502020204030204" pitchFamily="34" charset="0"/>
                        </a:rPr>
                        <a:t>Within Purple Mash online - </a:t>
                      </a:r>
                      <a:r>
                        <a:rPr lang="en-GB" sz="1100" b="1" i="0" dirty="0">
                          <a:solidFill>
                            <a:srgbClr val="C82613"/>
                          </a:solidFill>
                          <a:effectLst/>
                          <a:latin typeface="Calibri" panose="020F0502020204030204" pitchFamily="34" charset="0"/>
                          <a:hlinkClick r:id="rId2"/>
                        </a:rPr>
                        <a:t>www.welearn365.com</a:t>
                      </a:r>
                      <a:r>
                        <a:rPr lang="en-GB" sz="1100" b="1" i="0" dirty="0">
                          <a:solidFill>
                            <a:srgbClr val="C82613"/>
                          </a:solidFill>
                          <a:effectLst/>
                          <a:latin typeface="Calibri" panose="020F0502020204030204" pitchFamily="34" charset="0"/>
                        </a:rPr>
                        <a:t> </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3048120633"/>
                  </a:ext>
                </a:extLst>
              </a:tr>
              <a:tr h="255485">
                <a:tc>
                  <a:txBody>
                    <a:bodyPr/>
                    <a:lstStyle/>
                    <a:p>
                      <a:r>
                        <a:rPr lang="en-GB" sz="1100" b="1" dirty="0"/>
                        <a:t>2Paint a Picture</a:t>
                      </a:r>
                    </a:p>
                  </a:txBody>
                  <a:tcPr/>
                </a:tc>
                <a:tc>
                  <a:txBody>
                    <a:bodyPr/>
                    <a:lstStyle/>
                    <a:p>
                      <a:r>
                        <a:rPr lang="en-GB" sz="1100" dirty="0"/>
                        <a:t>1</a:t>
                      </a:r>
                    </a:p>
                  </a:txBody>
                  <a:tcPr/>
                </a:tc>
                <a:tc>
                  <a:txBody>
                    <a:bodyPr/>
                    <a:lstStyle/>
                    <a:p>
                      <a:pPr marL="0" lvl="0" indent="0">
                        <a:buFont typeface="Arial" panose="020B0604020202020204" pitchFamily="34" charset="0"/>
                        <a:buNone/>
                      </a:pPr>
                      <a:r>
                        <a:rPr lang="en-GB" sz="1100" b="1" i="0" dirty="0">
                          <a:solidFill>
                            <a:srgbClr val="C82613"/>
                          </a:solidFill>
                          <a:effectLst/>
                          <a:latin typeface="Calibri" panose="020F0502020204030204" pitchFamily="34" charset="0"/>
                        </a:rPr>
                        <a:t>Within Purple Mash online - </a:t>
                      </a:r>
                      <a:r>
                        <a:rPr lang="en-GB" sz="1100" b="1" i="0" dirty="0">
                          <a:solidFill>
                            <a:srgbClr val="C82613"/>
                          </a:solidFill>
                          <a:effectLst/>
                          <a:latin typeface="Calibri" panose="020F0502020204030204" pitchFamily="34" charset="0"/>
                          <a:hlinkClick r:id="rId2"/>
                        </a:rPr>
                        <a:t>www.welearn365.com</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3721146392"/>
                  </a:ext>
                </a:extLst>
              </a:tr>
              <a:tr h="420799">
                <a:tc>
                  <a:txBody>
                    <a:bodyPr/>
                    <a:lstStyle/>
                    <a:p>
                      <a:r>
                        <a:rPr lang="en-GB" sz="1100" b="1" dirty="0"/>
                        <a:t>Adobe Illustrator (Widows only)</a:t>
                      </a:r>
                    </a:p>
                  </a:txBody>
                  <a:tcPr/>
                </a:tc>
                <a:tc>
                  <a:txBody>
                    <a:bodyPr/>
                    <a:lstStyle/>
                    <a:p>
                      <a:r>
                        <a:rPr lang="en-GB" sz="1100" dirty="0"/>
                        <a:t>5</a:t>
                      </a:r>
                    </a:p>
                  </a:txBody>
                  <a:tcPr/>
                </a:tc>
                <a:tc>
                  <a:txBody>
                    <a:bodyPr/>
                    <a:lstStyle/>
                    <a:p>
                      <a:pPr marL="0" lvl="0" indent="0">
                        <a:buFont typeface="Arial" panose="020B0604020202020204" pitchFamily="34" charset="0"/>
                        <a:buNone/>
                      </a:pPr>
                      <a:r>
                        <a:rPr lang="en-GB" sz="1100" b="0" i="0" dirty="0">
                          <a:solidFill>
                            <a:srgbClr val="000000"/>
                          </a:solidFill>
                          <a:effectLst/>
                          <a:latin typeface="Calibri" panose="020F0502020204030204" pitchFamily="34" charset="0"/>
                        </a:rPr>
                        <a:t>Audio editor and recorder. </a:t>
                      </a:r>
                      <a:r>
                        <a:rPr lang="en-GB" sz="1100" dirty="0"/>
                        <a:t>Use if </a:t>
                      </a:r>
                      <a:r>
                        <a:rPr lang="en-GB" sz="1100" dirty="0" err="1"/>
                        <a:t>Terragen</a:t>
                      </a:r>
                      <a:r>
                        <a:rPr lang="en-GB" sz="1100" dirty="0"/>
                        <a:t> is not suitable. </a:t>
                      </a:r>
                      <a:r>
                        <a:rPr lang="en-GB" sz="1100" b="1" i="0" dirty="0">
                          <a:solidFill>
                            <a:srgbClr val="FF7C80"/>
                          </a:solidFill>
                          <a:effectLst/>
                          <a:latin typeface="Calibri" panose="020F0502020204030204" pitchFamily="34" charset="0"/>
                        </a:rPr>
                        <a:t>Th</a:t>
                      </a:r>
                      <a:r>
                        <a:rPr lang="en-GB" sz="1100" b="1" i="0" dirty="0">
                          <a:solidFill>
                            <a:srgbClr val="C82613"/>
                          </a:solidFill>
                          <a:effectLst/>
                          <a:latin typeface="Calibri" panose="020F0502020204030204" pitchFamily="34" charset="0"/>
                        </a:rPr>
                        <a:t>ere is a voice recorder already on the Chromebook</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675805160"/>
                  </a:ext>
                </a:extLst>
              </a:tr>
              <a:tr h="495942">
                <a:tc>
                  <a:txBody>
                    <a:bodyPr/>
                    <a:lstStyle/>
                    <a:p>
                      <a:r>
                        <a:rPr lang="en-GB" sz="1100" b="1" dirty="0"/>
                        <a:t>Audacity</a:t>
                      </a:r>
                    </a:p>
                  </a:txBody>
                  <a:tcPr/>
                </a:tc>
                <a:tc>
                  <a:txBody>
                    <a:bodyPr/>
                    <a:lstStyle/>
                    <a:p>
                      <a:r>
                        <a:rPr lang="en-GB" sz="1100" dirty="0"/>
                        <a:t>4, 5</a:t>
                      </a:r>
                    </a:p>
                  </a:txBody>
                  <a:tcPr/>
                </a:tc>
                <a:tc>
                  <a:txBody>
                    <a:bodyPr/>
                    <a:lstStyle/>
                    <a:p>
                      <a:pPr marL="0" lvl="0" indent="0">
                        <a:buFont typeface="Arial" panose="020B0604020202020204" pitchFamily="34" charset="0"/>
                        <a:buNone/>
                      </a:pPr>
                      <a:r>
                        <a:rPr lang="en-GB" sz="900" b="0" dirty="0"/>
                        <a:t>Audio editor and recorder for Windows. </a:t>
                      </a:r>
                      <a:r>
                        <a:rPr lang="en-GB" sz="900" b="0" i="0" dirty="0">
                          <a:solidFill>
                            <a:srgbClr val="000000"/>
                          </a:solidFill>
                          <a:effectLst/>
                          <a:latin typeface="Calibri" panose="020F0502020204030204" pitchFamily="34" charset="0"/>
                        </a:rPr>
                        <a:t>Available as an extension on the same toolbar as the Office one. It’s been set to be pinned but if it isn't showing click on the jigsaw shape to see all the extensions and pin it yourself</a:t>
                      </a:r>
                      <a:endParaRPr lang="en-GB" sz="900" b="0" kern="1200" dirty="0">
                        <a:solidFill>
                          <a:schemeClr val="dk1"/>
                        </a:solidFill>
                        <a:latin typeface="+mn-lt"/>
                        <a:ea typeface="+mn-ea"/>
                        <a:cs typeface="+mn-cs"/>
                      </a:endParaRPr>
                    </a:p>
                  </a:txBody>
                  <a:tcPr/>
                </a:tc>
                <a:extLst>
                  <a:ext uri="{0D108BD9-81ED-4DB2-BD59-A6C34878D82A}">
                    <a16:rowId xmlns:a16="http://schemas.microsoft.com/office/drawing/2014/main" val="3158445159"/>
                  </a:ext>
                </a:extLst>
              </a:tr>
              <a:tr h="271624">
                <a:tc>
                  <a:txBody>
                    <a:bodyPr/>
                    <a:lstStyle/>
                    <a:p>
                      <a:r>
                        <a:rPr lang="en-GB" sz="1100" b="1" dirty="0"/>
                        <a:t>Bee Bots</a:t>
                      </a:r>
                    </a:p>
                  </a:txBody>
                  <a:tcPr/>
                </a:tc>
                <a:tc>
                  <a:txBody>
                    <a:bodyPr/>
                    <a:lstStyle/>
                    <a:p>
                      <a:r>
                        <a:rPr lang="en-GB" sz="1100" dirty="0"/>
                        <a:t>1</a:t>
                      </a:r>
                    </a:p>
                  </a:txBody>
                  <a:tcPr/>
                </a:tc>
                <a:tc>
                  <a:txBody>
                    <a:bodyPr/>
                    <a:lstStyle/>
                    <a:p>
                      <a:pPr marL="0" lvl="0" indent="0">
                        <a:buFont typeface="Arial" panose="020B0604020202020204" pitchFamily="34" charset="0"/>
                        <a:buNone/>
                      </a:pPr>
                      <a:r>
                        <a:rPr lang="en-GB" sz="1100" dirty="0"/>
                        <a:t>Already have in school</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4188903778"/>
                  </a:ext>
                </a:extLst>
              </a:tr>
              <a:tr h="420799">
                <a:tc>
                  <a:txBody>
                    <a:bodyPr/>
                    <a:lstStyle/>
                    <a:p>
                      <a:r>
                        <a:rPr lang="en-GB" sz="1100" b="1" dirty="0"/>
                        <a:t>Book Creator</a:t>
                      </a:r>
                    </a:p>
                  </a:txBody>
                  <a:tcPr/>
                </a:tc>
                <a:tc>
                  <a:txBody>
                    <a:bodyPr/>
                    <a:lstStyle/>
                    <a:p>
                      <a:r>
                        <a:rPr lang="en-GB" sz="1100" dirty="0"/>
                        <a:t>6</a:t>
                      </a:r>
                    </a:p>
                  </a:txBody>
                  <a:tcPr/>
                </a:tc>
                <a:tc>
                  <a:txBody>
                    <a:bodyPr/>
                    <a:lstStyle/>
                    <a:p>
                      <a:pPr marL="0" lvl="0" indent="0">
                        <a:buFont typeface="Arial" panose="020B0604020202020204" pitchFamily="34" charset="0"/>
                        <a:buNone/>
                      </a:pPr>
                      <a:r>
                        <a:rPr lang="en-GB" sz="1100" dirty="0"/>
                        <a:t>Create digital books online.</a:t>
                      </a:r>
                      <a:r>
                        <a:rPr lang="en-GB" sz="1100" b="1" i="0" dirty="0">
                          <a:solidFill>
                            <a:srgbClr val="000000"/>
                          </a:solidFill>
                          <a:effectLst/>
                          <a:latin typeface="Calibri" panose="020F0502020204030204" pitchFamily="34" charset="0"/>
                        </a:rPr>
                        <a:t> </a:t>
                      </a:r>
                      <a:r>
                        <a:rPr lang="en-GB" sz="1100" b="1" i="0" dirty="0">
                          <a:solidFill>
                            <a:srgbClr val="000000"/>
                          </a:solidFill>
                          <a:effectLst/>
                          <a:latin typeface="Calibri" panose="020F0502020204030204" pitchFamily="34" charset="0"/>
                          <a:hlinkClick r:id="rId3"/>
                        </a:rPr>
                        <a:t>https://app.bookcreator.com/sign-in</a:t>
                      </a:r>
                      <a:r>
                        <a:rPr lang="en-GB" sz="1100" b="1" i="0" dirty="0">
                          <a:solidFill>
                            <a:srgbClr val="000000"/>
                          </a:solidFill>
                          <a:effectLst/>
                          <a:latin typeface="Calibri" panose="020F0502020204030204" pitchFamily="34" charset="0"/>
                        </a:rPr>
                        <a:t> </a:t>
                      </a:r>
                      <a:r>
                        <a:rPr lang="en-GB" sz="1100" b="1" i="0" dirty="0">
                          <a:solidFill>
                            <a:srgbClr val="C82613"/>
                          </a:solidFill>
                          <a:effectLst/>
                          <a:latin typeface="Calibri" panose="020F0502020204030204" pitchFamily="34" charset="0"/>
                        </a:rPr>
                        <a:t>Sign in with WeLearn G Suite account - can add to Useful sites (confirm)</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2459211509"/>
                  </a:ext>
                </a:extLst>
              </a:tr>
              <a:tr h="255485">
                <a:tc>
                  <a:txBody>
                    <a:bodyPr/>
                    <a:lstStyle/>
                    <a:p>
                      <a:r>
                        <a:rPr lang="en-GB" sz="1100" b="1" dirty="0"/>
                        <a:t>Cameras</a:t>
                      </a:r>
                    </a:p>
                  </a:txBody>
                  <a:tcPr/>
                </a:tc>
                <a:tc>
                  <a:txBody>
                    <a:bodyPr/>
                    <a:lstStyle/>
                    <a:p>
                      <a:r>
                        <a:rPr lang="en-GB" sz="1100" dirty="0"/>
                        <a:t>2</a:t>
                      </a:r>
                    </a:p>
                  </a:txBody>
                  <a:tcPr/>
                </a:tc>
                <a:tc>
                  <a:txBody>
                    <a:bodyPr/>
                    <a:lstStyle/>
                    <a:p>
                      <a:pPr marL="0" lvl="0" indent="0">
                        <a:buFont typeface="Arial" panose="020B0604020202020204" pitchFamily="34" charset="0"/>
                        <a:buNone/>
                      </a:pPr>
                      <a:r>
                        <a:rPr lang="en-GB" sz="1100" dirty="0"/>
                        <a:t>Multiple cameras needed to record bug hunts</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3564901338"/>
                  </a:ext>
                </a:extLst>
              </a:tr>
              <a:tr h="255485">
                <a:tc>
                  <a:txBody>
                    <a:bodyPr/>
                    <a:lstStyle/>
                    <a:p>
                      <a:r>
                        <a:rPr lang="en-GB" sz="1100" b="1" dirty="0"/>
                        <a:t>Chrome / </a:t>
                      </a:r>
                      <a:r>
                        <a:rPr lang="en-GB" sz="1100" b="1" dirty="0" err="1"/>
                        <a:t>FireFox</a:t>
                      </a:r>
                      <a:endParaRPr lang="en-GB" sz="1100" b="1" dirty="0"/>
                    </a:p>
                  </a:txBody>
                  <a:tcPr/>
                </a:tc>
                <a:tc>
                  <a:txBody>
                    <a:bodyPr/>
                    <a:lstStyle/>
                    <a:p>
                      <a:r>
                        <a:rPr lang="en-GB" sz="1100" dirty="0"/>
                        <a:t>1, 2, 4</a:t>
                      </a:r>
                    </a:p>
                  </a:txBody>
                  <a:tcPr/>
                </a:tc>
                <a:tc>
                  <a:txBody>
                    <a:bodyPr/>
                    <a:lstStyle/>
                    <a:p>
                      <a:pPr marL="0" lvl="0" indent="0">
                        <a:buFont typeface="Arial" panose="020B0604020202020204" pitchFamily="34" charset="0"/>
                        <a:buNone/>
                      </a:pPr>
                      <a:r>
                        <a:rPr lang="en-GB" sz="1100" dirty="0"/>
                        <a:t>Already loaded on laptops</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675682699"/>
                  </a:ext>
                </a:extLst>
              </a:tr>
              <a:tr h="420799">
                <a:tc>
                  <a:txBody>
                    <a:bodyPr/>
                    <a:lstStyle/>
                    <a:p>
                      <a:r>
                        <a:rPr lang="en-GB" sz="1100" b="1" dirty="0"/>
                        <a:t>Email</a:t>
                      </a:r>
                    </a:p>
                  </a:txBody>
                  <a:tcPr/>
                </a:tc>
                <a:tc>
                  <a:txBody>
                    <a:bodyPr/>
                    <a:lstStyle/>
                    <a:p>
                      <a:r>
                        <a:rPr lang="en-GB" sz="1100" dirty="0"/>
                        <a:t>2, 3</a:t>
                      </a:r>
                    </a:p>
                  </a:txBody>
                  <a:tcPr/>
                </a:tc>
                <a:tc>
                  <a:txBody>
                    <a:bodyPr/>
                    <a:lstStyle/>
                    <a:p>
                      <a:pPr marL="0" lvl="0" indent="0">
                        <a:buFont typeface="Arial" panose="020B0604020202020204" pitchFamily="34" charset="0"/>
                        <a:buNone/>
                      </a:pPr>
                      <a:r>
                        <a:rPr lang="en-GB" sz="1100" dirty="0"/>
                        <a:t>All pupils will need to have access to an email address that they can use in school only  </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2297544372"/>
                  </a:ext>
                </a:extLst>
              </a:tr>
              <a:tr h="188797">
                <a:tc>
                  <a:txBody>
                    <a:bodyPr/>
                    <a:lstStyle/>
                    <a:p>
                      <a:r>
                        <a:rPr lang="en-GB" sz="1100" b="1" dirty="0"/>
                        <a:t>Excel</a:t>
                      </a:r>
                    </a:p>
                  </a:txBody>
                  <a:tcPr/>
                </a:tc>
                <a:tc>
                  <a:txBody>
                    <a:bodyPr/>
                    <a:lstStyle/>
                    <a:p>
                      <a:r>
                        <a:rPr lang="en-GB" sz="1100" dirty="0"/>
                        <a:t>2, 3</a:t>
                      </a:r>
                    </a:p>
                  </a:txBody>
                  <a:tcPr/>
                </a:tc>
                <a:tc>
                  <a:txBody>
                    <a:bodyPr/>
                    <a:lstStyle/>
                    <a:p>
                      <a:pPr marL="0" lvl="0" indent="0">
                        <a:buFont typeface="Arial" panose="020B0604020202020204" pitchFamily="34" charset="0"/>
                        <a:buNone/>
                      </a:pPr>
                      <a:r>
                        <a:rPr lang="en-GB" sz="1100" dirty="0"/>
                        <a:t>Already loaded on laptops</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02529085"/>
                  </a:ext>
                </a:extLst>
              </a:tr>
              <a:tr h="255485">
                <a:tc>
                  <a:txBody>
                    <a:bodyPr/>
                    <a:lstStyle/>
                    <a:p>
                      <a:r>
                        <a:rPr lang="en-GB" sz="1100" b="1" dirty="0"/>
                        <a:t>iPads</a:t>
                      </a:r>
                    </a:p>
                  </a:txBody>
                  <a:tcPr/>
                </a:tc>
                <a:tc>
                  <a:txBody>
                    <a:bodyPr/>
                    <a:lstStyle/>
                    <a:p>
                      <a:r>
                        <a:rPr lang="en-GB" sz="1100" dirty="0"/>
                        <a:t>1, 3</a:t>
                      </a:r>
                    </a:p>
                  </a:txBody>
                  <a:tcPr/>
                </a:tc>
                <a:tc>
                  <a:txBody>
                    <a:bodyPr/>
                    <a:lstStyle/>
                    <a:p>
                      <a:pPr marL="0" lvl="0" indent="0">
                        <a:buFont typeface="Arial" panose="020B0604020202020204" pitchFamily="34" charset="0"/>
                        <a:buNone/>
                      </a:pPr>
                      <a:r>
                        <a:rPr lang="en-GB" sz="1100" kern="1200" dirty="0">
                          <a:solidFill>
                            <a:schemeClr val="dk1"/>
                          </a:solidFill>
                          <a:latin typeface="+mn-lt"/>
                          <a:ea typeface="+mn-ea"/>
                          <a:cs typeface="+mn-cs"/>
                        </a:rPr>
                        <a:t>Movie mode on iPads (May need more)</a:t>
                      </a:r>
                    </a:p>
                  </a:txBody>
                  <a:tcPr/>
                </a:tc>
                <a:extLst>
                  <a:ext uri="{0D108BD9-81ED-4DB2-BD59-A6C34878D82A}">
                    <a16:rowId xmlns:a16="http://schemas.microsoft.com/office/drawing/2014/main" val="901334030"/>
                  </a:ext>
                </a:extLst>
              </a:tr>
              <a:tr h="255485">
                <a:tc>
                  <a:txBody>
                    <a:bodyPr/>
                    <a:lstStyle/>
                    <a:p>
                      <a:r>
                        <a:rPr lang="en-GB" sz="1100" b="1" dirty="0"/>
                        <a:t>PowerPoint</a:t>
                      </a:r>
                    </a:p>
                  </a:txBody>
                  <a:tcPr/>
                </a:tc>
                <a:tc>
                  <a:txBody>
                    <a:bodyPr/>
                    <a:lstStyle/>
                    <a:p>
                      <a:r>
                        <a:rPr lang="en-GB" sz="1100" dirty="0"/>
                        <a:t>1, 2, 3</a:t>
                      </a:r>
                    </a:p>
                  </a:txBody>
                  <a:tcPr/>
                </a:tc>
                <a:tc>
                  <a:txBody>
                    <a:bodyPr/>
                    <a:lstStyle/>
                    <a:p>
                      <a:pPr marL="0" lvl="0" indent="0">
                        <a:buFont typeface="Arial" panose="020B0604020202020204" pitchFamily="34" charset="0"/>
                        <a:buNone/>
                      </a:pPr>
                      <a:r>
                        <a:rPr lang="en-GB" sz="1100" dirty="0"/>
                        <a:t>Already loaded on laptops</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2481755836"/>
                  </a:ext>
                </a:extLst>
              </a:tr>
              <a:tr h="495942">
                <a:tc>
                  <a:txBody>
                    <a:bodyPr/>
                    <a:lstStyle/>
                    <a:p>
                      <a:r>
                        <a:rPr lang="en-GB" sz="1100" b="1" dirty="0"/>
                        <a:t>Python (IDLE) (Windows only)</a:t>
                      </a:r>
                    </a:p>
                  </a:txBody>
                  <a:tcPr/>
                </a:tc>
                <a:tc>
                  <a:txBody>
                    <a:bodyPr/>
                    <a:lstStyle/>
                    <a:p>
                      <a:r>
                        <a:rPr lang="en-GB" sz="1100" dirty="0"/>
                        <a:t>6</a:t>
                      </a:r>
                    </a:p>
                  </a:txBody>
                  <a:tcPr/>
                </a:tc>
                <a:tc>
                  <a:txBody>
                    <a:bodyPr/>
                    <a:lstStyle/>
                    <a:p>
                      <a:pPr marL="0" lvl="0" indent="0">
                        <a:buFont typeface="Arial" panose="020B0604020202020204" pitchFamily="34" charset="0"/>
                        <a:buNone/>
                      </a:pPr>
                      <a:r>
                        <a:rPr lang="en-GB" sz="900" kern="1200" dirty="0">
                          <a:solidFill>
                            <a:schemeClr val="dk1"/>
                          </a:solidFill>
                          <a:latin typeface="+mn-lt"/>
                          <a:ea typeface="+mn-ea"/>
                          <a:cs typeface="+mn-cs"/>
                        </a:rPr>
                        <a:t>More complex programming language. </a:t>
                      </a:r>
                      <a:r>
                        <a:rPr lang="en-GB" sz="900" b="1" i="0" dirty="0">
                          <a:solidFill>
                            <a:srgbClr val="C82613"/>
                          </a:solidFill>
                          <a:effectLst/>
                          <a:latin typeface="Calibri" panose="020F0502020204030204" pitchFamily="34" charset="0"/>
                        </a:rPr>
                        <a:t>Try Coding with Chrome (click on the circle in the bottom left of Chromebook screen and expand to see apps and search for this). Can be used for blocky right through to </a:t>
                      </a:r>
                      <a:r>
                        <a:rPr lang="en-GB" sz="900" b="1" i="0" dirty="0" err="1">
                          <a:solidFill>
                            <a:srgbClr val="C82613"/>
                          </a:solidFill>
                          <a:effectLst/>
                          <a:latin typeface="Calibri" panose="020F0502020204030204" pitchFamily="34" charset="0"/>
                        </a:rPr>
                        <a:t>javascript</a:t>
                      </a:r>
                      <a:r>
                        <a:rPr lang="en-GB" sz="900" b="1" i="0" dirty="0">
                          <a:solidFill>
                            <a:srgbClr val="C82613"/>
                          </a:solidFill>
                          <a:effectLst/>
                          <a:latin typeface="Calibri" panose="020F0502020204030204" pitchFamily="34" charset="0"/>
                        </a:rPr>
                        <a:t> and Python 3 coding</a:t>
                      </a:r>
                      <a:endParaRPr lang="en-GB" sz="900" kern="1200" dirty="0">
                        <a:solidFill>
                          <a:schemeClr val="dk1"/>
                        </a:solidFill>
                        <a:latin typeface="+mn-lt"/>
                        <a:ea typeface="+mn-ea"/>
                        <a:cs typeface="+mn-cs"/>
                      </a:endParaRPr>
                    </a:p>
                  </a:txBody>
                  <a:tcPr/>
                </a:tc>
                <a:extLst>
                  <a:ext uri="{0D108BD9-81ED-4DB2-BD59-A6C34878D82A}">
                    <a16:rowId xmlns:a16="http://schemas.microsoft.com/office/drawing/2014/main" val="1766847246"/>
                  </a:ext>
                </a:extLst>
              </a:tr>
              <a:tr h="280384">
                <a:tc>
                  <a:txBody>
                    <a:bodyPr/>
                    <a:lstStyle/>
                    <a:p>
                      <a:r>
                        <a:rPr lang="en-GB" sz="1000" b="1" dirty="0" err="1"/>
                        <a:t>MediaWiki</a:t>
                      </a:r>
                      <a:r>
                        <a:rPr lang="en-GB" sz="1000" b="1" dirty="0"/>
                        <a:t> (Windows)</a:t>
                      </a:r>
                    </a:p>
                  </a:txBody>
                  <a:tcPr/>
                </a:tc>
                <a:tc>
                  <a:txBody>
                    <a:bodyPr/>
                    <a:lstStyle/>
                    <a:p>
                      <a:r>
                        <a:rPr lang="en-GB" sz="1100" dirty="0"/>
                        <a:t>4</a:t>
                      </a:r>
                    </a:p>
                  </a:txBody>
                  <a:tcPr/>
                </a:tc>
                <a:tc>
                  <a:txBody>
                    <a:bodyPr/>
                    <a:lstStyle/>
                    <a:p>
                      <a:pPr marL="0" lvl="0" indent="0">
                        <a:buFont typeface="Arial" panose="020B0604020202020204" pitchFamily="34" charset="0"/>
                        <a:buNone/>
                      </a:pPr>
                      <a:r>
                        <a:rPr lang="en-GB" sz="1100" kern="1200" dirty="0">
                          <a:solidFill>
                            <a:schemeClr val="dk1"/>
                          </a:solidFill>
                          <a:latin typeface="+mn-lt"/>
                          <a:ea typeface="+mn-ea"/>
                          <a:cs typeface="+mn-cs"/>
                        </a:rPr>
                        <a:t>Amend / create a Wikipedia page (simple HTML). Need an alternative.</a:t>
                      </a:r>
                    </a:p>
                  </a:txBody>
                  <a:tcPr/>
                </a:tc>
                <a:extLst>
                  <a:ext uri="{0D108BD9-81ED-4DB2-BD59-A6C34878D82A}">
                    <a16:rowId xmlns:a16="http://schemas.microsoft.com/office/drawing/2014/main" val="1230852588"/>
                  </a:ext>
                </a:extLst>
              </a:tr>
              <a:tr h="420799">
                <a:tc>
                  <a:txBody>
                    <a:bodyPr/>
                    <a:lstStyle/>
                    <a:p>
                      <a:r>
                        <a:rPr lang="en-GB" sz="1100" b="1" dirty="0"/>
                        <a:t>Movie Maker (replaced by </a:t>
                      </a:r>
                      <a:r>
                        <a:rPr lang="en-GB" sz="1100" b="1" dirty="0" err="1"/>
                        <a:t>Shotcut</a:t>
                      </a:r>
                      <a:r>
                        <a:rPr lang="en-GB" sz="1100" b="1" dirty="0"/>
                        <a:t>)</a:t>
                      </a:r>
                    </a:p>
                  </a:txBody>
                  <a:tcPr/>
                </a:tc>
                <a:tc>
                  <a:txBody>
                    <a:bodyPr/>
                    <a:lstStyle/>
                    <a:p>
                      <a:r>
                        <a:rPr lang="en-GB" sz="1100" dirty="0"/>
                        <a:t>6</a:t>
                      </a:r>
                    </a:p>
                  </a:txBody>
                  <a:tcPr/>
                </a:tc>
                <a:tc>
                  <a:txBody>
                    <a:bodyPr/>
                    <a:lstStyle/>
                    <a:p>
                      <a:pPr marL="0" lvl="0" indent="0">
                        <a:buFont typeface="Arial" panose="020B0604020202020204" pitchFamily="34" charset="0"/>
                        <a:buNone/>
                      </a:pPr>
                      <a:r>
                        <a:rPr lang="en-GB" sz="1100" dirty="0"/>
                        <a:t>Video editing platform but both Windows only. Alternative to be sourced</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481542761"/>
                  </a:ext>
                </a:extLst>
              </a:tr>
              <a:tr h="586113">
                <a:tc>
                  <a:txBody>
                    <a:bodyPr/>
                    <a:lstStyle/>
                    <a:p>
                      <a:r>
                        <a:rPr lang="en-GB" sz="1100" b="1" dirty="0"/>
                        <a:t>Scratch</a:t>
                      </a:r>
                    </a:p>
                  </a:txBody>
                  <a:tcPr/>
                </a:tc>
                <a:tc>
                  <a:txBody>
                    <a:bodyPr/>
                    <a:lstStyle/>
                    <a:p>
                      <a:r>
                        <a:rPr lang="en-GB" sz="1100" dirty="0"/>
                        <a:t>2, 3, 4, 5, 6</a:t>
                      </a:r>
                    </a:p>
                  </a:txBody>
                  <a:tcPr/>
                </a:tc>
                <a:tc>
                  <a:txBody>
                    <a:bodyPr/>
                    <a:lstStyle/>
                    <a:p>
                      <a:pPr marL="0" lvl="0" indent="0">
                        <a:buFont typeface="Arial" panose="020B0604020202020204" pitchFamily="34" charset="0"/>
                        <a:buNone/>
                      </a:pPr>
                      <a:r>
                        <a:rPr lang="en-GB" sz="1100" dirty="0"/>
                        <a:t>School account set up</a:t>
                      </a:r>
                      <a:br>
                        <a:rPr lang="en-GB" sz="1100" dirty="0"/>
                      </a:br>
                      <a:r>
                        <a:rPr lang="en-GB" sz="1100" dirty="0"/>
                        <a:t>- </a:t>
                      </a:r>
                      <a:r>
                        <a:rPr lang="en-GB" sz="1100" kern="1200" dirty="0">
                          <a:solidFill>
                            <a:schemeClr val="dk1"/>
                          </a:solidFill>
                          <a:latin typeface="+mn-lt"/>
                          <a:ea typeface="+mn-ea"/>
                          <a:cs typeface="+mn-cs"/>
                        </a:rPr>
                        <a:t>User Name: Quinton Primary</a:t>
                      </a:r>
                    </a:p>
                    <a:p>
                      <a:pPr marL="0" lvl="0" indent="0">
                        <a:buFont typeface="Arial" panose="020B0604020202020204" pitchFamily="34" charset="0"/>
                        <a:buNone/>
                      </a:pPr>
                      <a:r>
                        <a:rPr lang="en-GB" sz="1100" kern="1200" dirty="0">
                          <a:solidFill>
                            <a:schemeClr val="dk1"/>
                          </a:solidFill>
                          <a:latin typeface="+mn-lt"/>
                          <a:ea typeface="+mn-ea"/>
                          <a:cs typeface="+mn-cs"/>
                        </a:rPr>
                        <a:t>- Password: purple  </a:t>
                      </a:r>
                    </a:p>
                  </a:txBody>
                  <a:tcPr/>
                </a:tc>
                <a:extLst>
                  <a:ext uri="{0D108BD9-81ED-4DB2-BD59-A6C34878D82A}">
                    <a16:rowId xmlns:a16="http://schemas.microsoft.com/office/drawing/2014/main" val="4048861015"/>
                  </a:ext>
                </a:extLst>
              </a:tr>
              <a:tr h="390742">
                <a:tc>
                  <a:txBody>
                    <a:bodyPr/>
                    <a:lstStyle/>
                    <a:p>
                      <a:r>
                        <a:rPr lang="en-GB" sz="1100" b="1" dirty="0"/>
                        <a:t>Scratch Junior</a:t>
                      </a:r>
                    </a:p>
                  </a:txBody>
                  <a:tcPr/>
                </a:tc>
                <a:tc>
                  <a:txBody>
                    <a:bodyPr/>
                    <a:lstStyle/>
                    <a:p>
                      <a:r>
                        <a:rPr lang="en-GB" sz="1100" dirty="0"/>
                        <a:t>2</a:t>
                      </a:r>
                    </a:p>
                  </a:txBody>
                  <a:tcPr/>
                </a:tc>
                <a:tc>
                  <a:txBody>
                    <a:bodyPr/>
                    <a:lstStyle/>
                    <a:p>
                      <a:pPr marL="0" lvl="0" indent="0">
                        <a:buFont typeface="Arial" panose="020B0604020202020204" pitchFamily="34" charset="0"/>
                        <a:buNone/>
                      </a:pPr>
                      <a:r>
                        <a:rPr lang="en-GB" sz="1000" kern="1200" dirty="0">
                          <a:solidFill>
                            <a:schemeClr val="dk1"/>
                          </a:solidFill>
                          <a:latin typeface="+mn-lt"/>
                          <a:ea typeface="+mn-ea"/>
                          <a:cs typeface="+mn-cs"/>
                        </a:rPr>
                        <a:t>APP for ages 5-7 and can be loaded onto tablets. </a:t>
                      </a:r>
                      <a:r>
                        <a:rPr lang="en-GB" sz="1000" b="1" i="0" dirty="0">
                          <a:solidFill>
                            <a:srgbClr val="000000"/>
                          </a:solidFill>
                          <a:effectLst/>
                          <a:latin typeface="Calibri" panose="020F0502020204030204" pitchFamily="34" charset="0"/>
                        </a:rPr>
                        <a:t>Click on the circle button in the bottom left of Chromebook screen to see the installed apps</a:t>
                      </a:r>
                      <a:endParaRPr lang="en-GB" sz="1000" kern="1200" dirty="0">
                        <a:solidFill>
                          <a:schemeClr val="dk1"/>
                        </a:solidFill>
                        <a:latin typeface="+mn-lt"/>
                        <a:ea typeface="+mn-ea"/>
                        <a:cs typeface="+mn-cs"/>
                      </a:endParaRPr>
                    </a:p>
                  </a:txBody>
                  <a:tcPr/>
                </a:tc>
                <a:extLst>
                  <a:ext uri="{0D108BD9-81ED-4DB2-BD59-A6C34878D82A}">
                    <a16:rowId xmlns:a16="http://schemas.microsoft.com/office/drawing/2014/main" val="3120508810"/>
                  </a:ext>
                </a:extLst>
              </a:tr>
              <a:tr h="420799">
                <a:tc>
                  <a:txBody>
                    <a:bodyPr/>
                    <a:lstStyle/>
                    <a:p>
                      <a:r>
                        <a:rPr lang="en-GB" sz="1100" b="1" kern="1200" dirty="0">
                          <a:solidFill>
                            <a:schemeClr val="dk1"/>
                          </a:solidFill>
                          <a:latin typeface="+mn-lt"/>
                          <a:ea typeface="+mn-ea"/>
                          <a:cs typeface="+mn-cs"/>
                        </a:rPr>
                        <a:t>Snap!</a:t>
                      </a:r>
                    </a:p>
                  </a:txBody>
                  <a:tcPr/>
                </a:tc>
                <a:tc>
                  <a:txBody>
                    <a:bodyPr/>
                    <a:lstStyle/>
                    <a:p>
                      <a:r>
                        <a:rPr lang="en-GB" sz="1100" dirty="0"/>
                        <a:t>3, 4</a:t>
                      </a:r>
                      <a:r>
                        <a:rPr lang="en-GB" sz="1100"/>
                        <a:t>, 5</a:t>
                      </a:r>
                      <a:endParaRPr lang="en-GB" sz="1100" dirty="0"/>
                    </a:p>
                  </a:txBody>
                  <a:tcPr/>
                </a:tc>
                <a:tc>
                  <a:txBody>
                    <a:bodyPr/>
                    <a:lstStyle/>
                    <a:p>
                      <a:pPr marL="0" lvl="0" indent="0">
                        <a:buFont typeface="Arial" panose="020B0604020202020204" pitchFamily="34" charset="0"/>
                        <a:buNone/>
                      </a:pPr>
                      <a:r>
                        <a:rPr lang="en-GB" sz="1100" b="1" i="0" dirty="0">
                          <a:solidFill>
                            <a:srgbClr val="000000"/>
                          </a:solidFill>
                          <a:effectLst/>
                          <a:latin typeface="Calibri" panose="020F0502020204030204" pitchFamily="34" charset="0"/>
                        </a:rPr>
                        <a:t>(</a:t>
                      </a:r>
                      <a:r>
                        <a:rPr lang="en-GB" sz="1100" b="1" i="0" dirty="0">
                          <a:solidFill>
                            <a:srgbClr val="000000"/>
                          </a:solidFill>
                          <a:effectLst/>
                          <a:latin typeface="Calibri" panose="020F0502020204030204" pitchFamily="34" charset="0"/>
                          <a:hlinkClick r:id="rId4"/>
                        </a:rPr>
                        <a:t>https://snap.berkeley.edu/snapsource/snap.html</a:t>
                      </a:r>
                      <a:r>
                        <a:rPr lang="en-GB" sz="1100" b="1" i="0" dirty="0">
                          <a:solidFill>
                            <a:srgbClr val="000000"/>
                          </a:solidFill>
                          <a:effectLst/>
                          <a:latin typeface="Calibri" panose="020F0502020204030204" pitchFamily="34" charset="0"/>
                        </a:rPr>
                        <a:t> ) - </a:t>
                      </a:r>
                      <a:r>
                        <a:rPr lang="en-GB" sz="1100" b="1" i="0" dirty="0">
                          <a:solidFill>
                            <a:srgbClr val="C82613"/>
                          </a:solidFill>
                          <a:effectLst/>
                          <a:latin typeface="Calibri" panose="020F0502020204030204" pitchFamily="34" charset="0"/>
                        </a:rPr>
                        <a:t>Added to Useful sites button in top left of the browser window.</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43777010"/>
                  </a:ext>
                </a:extLst>
              </a:tr>
              <a:tr h="390742">
                <a:tc>
                  <a:txBody>
                    <a:bodyPr/>
                    <a:lstStyle/>
                    <a:p>
                      <a:r>
                        <a:rPr lang="en-GB" sz="1100" b="1" dirty="0"/>
                        <a:t>Snapseed</a:t>
                      </a:r>
                    </a:p>
                  </a:txBody>
                  <a:tcPr/>
                </a:tc>
                <a:tc>
                  <a:txBody>
                    <a:bodyPr/>
                    <a:lstStyle/>
                    <a:p>
                      <a:r>
                        <a:rPr lang="en-GB" sz="1100" dirty="0"/>
                        <a:t>6</a:t>
                      </a:r>
                    </a:p>
                  </a:txBody>
                  <a:tcPr/>
                </a:tc>
                <a:tc>
                  <a:txBody>
                    <a:bodyPr/>
                    <a:lstStyle/>
                    <a:p>
                      <a:pPr marL="0" lvl="0" indent="0">
                        <a:buFont typeface="Arial" panose="020B0604020202020204" pitchFamily="34" charset="0"/>
                        <a:buNone/>
                      </a:pPr>
                      <a:r>
                        <a:rPr lang="en-GB" sz="1000" dirty="0"/>
                        <a:t>Image enhancement. </a:t>
                      </a:r>
                      <a:r>
                        <a:rPr lang="en-GB" sz="1000" b="1" i="0" dirty="0">
                          <a:solidFill>
                            <a:srgbClr val="C82613"/>
                          </a:solidFill>
                          <a:effectLst/>
                          <a:latin typeface="Calibri" panose="020F0502020204030204" pitchFamily="34" charset="0"/>
                        </a:rPr>
                        <a:t>Android app put on Chrome books (</a:t>
                      </a:r>
                      <a:r>
                        <a:rPr lang="en-GB" sz="1000" b="1" i="0" dirty="0">
                          <a:solidFill>
                            <a:srgbClr val="C82613"/>
                          </a:solidFill>
                          <a:effectLst/>
                          <a:latin typeface="Calibri" panose="020F0502020204030204" pitchFamily="34" charset="0"/>
                          <a:hlinkClick r:id="rId5"/>
                        </a:rPr>
                        <a:t>https://www.youtube.com/watch?v=VXvVmfAENh8</a:t>
                      </a:r>
                      <a:r>
                        <a:rPr lang="en-GB" sz="1000" b="1" i="0" dirty="0">
                          <a:solidFill>
                            <a:srgbClr val="C82613"/>
                          </a:solidFill>
                          <a:effectLst/>
                          <a:latin typeface="Calibri" panose="020F0502020204030204" pitchFamily="34" charset="0"/>
                        </a:rPr>
                        <a:t>)  </a:t>
                      </a:r>
                      <a:endParaRPr lang="en-GB" sz="1000" kern="1200" dirty="0">
                        <a:solidFill>
                          <a:schemeClr val="dk1"/>
                        </a:solidFill>
                        <a:latin typeface="+mn-lt"/>
                        <a:ea typeface="+mn-ea"/>
                        <a:cs typeface="+mn-cs"/>
                      </a:endParaRPr>
                    </a:p>
                  </a:txBody>
                  <a:tcPr/>
                </a:tc>
                <a:extLst>
                  <a:ext uri="{0D108BD9-81ED-4DB2-BD59-A6C34878D82A}">
                    <a16:rowId xmlns:a16="http://schemas.microsoft.com/office/drawing/2014/main" val="676759450"/>
                  </a:ext>
                </a:extLst>
              </a:tr>
              <a:tr h="255485">
                <a:tc>
                  <a:txBody>
                    <a:bodyPr/>
                    <a:lstStyle/>
                    <a:p>
                      <a:r>
                        <a:rPr lang="en-GB" sz="1100" b="1" dirty="0" err="1"/>
                        <a:t>Terragen</a:t>
                      </a:r>
                      <a:endParaRPr lang="en-GB" sz="1100" b="1" dirty="0"/>
                    </a:p>
                  </a:txBody>
                  <a:tcPr/>
                </a:tc>
                <a:tc>
                  <a:txBody>
                    <a:bodyPr/>
                    <a:lstStyle/>
                    <a:p>
                      <a:r>
                        <a:rPr lang="en-GB" sz="1100" dirty="0"/>
                        <a:t>5</a:t>
                      </a:r>
                    </a:p>
                  </a:txBody>
                  <a:tcPr/>
                </a:tc>
                <a:tc>
                  <a:txBody>
                    <a:bodyPr/>
                    <a:lstStyle/>
                    <a:p>
                      <a:pPr marL="0" lvl="0" indent="0">
                        <a:buFont typeface="Arial" panose="020B0604020202020204" pitchFamily="34" charset="0"/>
                        <a:buNone/>
                      </a:pPr>
                      <a:r>
                        <a:rPr lang="en-GB" sz="1100" dirty="0"/>
                        <a:t>Image rendering. </a:t>
                      </a:r>
                      <a:r>
                        <a:rPr lang="en-GB" sz="1100" b="1" i="0" dirty="0">
                          <a:solidFill>
                            <a:srgbClr val="C82613"/>
                          </a:solidFill>
                          <a:effectLst/>
                          <a:latin typeface="Calibri" panose="020F0502020204030204" pitchFamily="34" charset="0"/>
                        </a:rPr>
                        <a:t>Windows &amp; Mac only</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822699989"/>
                  </a:ext>
                </a:extLst>
              </a:tr>
              <a:tr h="420799">
                <a:tc>
                  <a:txBody>
                    <a:bodyPr/>
                    <a:lstStyle/>
                    <a:p>
                      <a:r>
                        <a:rPr lang="en-GB" sz="1100" b="1" dirty="0"/>
                        <a:t>Trimble Sketchup (windows only)</a:t>
                      </a:r>
                    </a:p>
                  </a:txBody>
                  <a:tcPr/>
                </a:tc>
                <a:tc>
                  <a:txBody>
                    <a:bodyPr/>
                    <a:lstStyle/>
                    <a:p>
                      <a:r>
                        <a:rPr lang="en-GB" sz="1100" dirty="0"/>
                        <a:t>5</a:t>
                      </a:r>
                    </a:p>
                  </a:txBody>
                  <a:tcPr/>
                </a:tc>
                <a:tc>
                  <a:txBody>
                    <a:bodyPr/>
                    <a:lstStyle/>
                    <a:p>
                      <a:pPr marL="0" lvl="0" indent="0">
                        <a:buFont typeface="Arial" panose="020B0604020202020204" pitchFamily="34" charset="0"/>
                        <a:buNone/>
                      </a:pPr>
                      <a:r>
                        <a:rPr lang="en-GB" sz="1100" dirty="0"/>
                        <a:t>3D environment building. </a:t>
                      </a:r>
                      <a:r>
                        <a:rPr lang="en-GB" sz="1100" b="1" i="0" dirty="0">
                          <a:solidFill>
                            <a:srgbClr val="C82613"/>
                          </a:solidFill>
                          <a:effectLst/>
                          <a:latin typeface="Calibri" panose="020F0502020204030204" pitchFamily="34" charset="0"/>
                        </a:rPr>
                        <a:t>Try Google Sketchup available from the G Suite app Launcher (where Classroom and Drive are) - scroll down</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3816471933"/>
                  </a:ext>
                </a:extLst>
              </a:tr>
              <a:tr h="420799">
                <a:tc>
                  <a:txBody>
                    <a:bodyPr/>
                    <a:lstStyle/>
                    <a:p>
                      <a:r>
                        <a:rPr lang="en-GB" sz="1100" b="1" kern="1200" dirty="0">
                          <a:solidFill>
                            <a:schemeClr val="dk1"/>
                          </a:solidFill>
                          <a:latin typeface="+mn-lt"/>
                          <a:ea typeface="+mn-ea"/>
                          <a:cs typeface="+mn-cs"/>
                        </a:rPr>
                        <a:t>Tux Paint (windows only)</a:t>
                      </a:r>
                    </a:p>
                  </a:txBody>
                  <a:tcPr/>
                </a:tc>
                <a:tc>
                  <a:txBody>
                    <a:bodyPr/>
                    <a:lstStyle/>
                    <a:p>
                      <a:r>
                        <a:rPr lang="en-GB" sz="1100" dirty="0"/>
                        <a:t>1</a:t>
                      </a:r>
                    </a:p>
                  </a:txBody>
                  <a:tcPr/>
                </a:tc>
                <a:tc>
                  <a:txBody>
                    <a:bodyPr/>
                    <a:lstStyle/>
                    <a:p>
                      <a:r>
                        <a:rPr lang="en-GB" sz="1100" b="1" i="0" dirty="0">
                          <a:solidFill>
                            <a:srgbClr val="C82613"/>
                          </a:solidFill>
                          <a:effectLst/>
                          <a:latin typeface="Calibri" panose="020F0502020204030204" pitchFamily="34" charset="0"/>
                        </a:rPr>
                        <a:t>Try Sumo Paint has been deployed as an extension on the top bar as per Office</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955915679"/>
                  </a:ext>
                </a:extLst>
              </a:tr>
              <a:tr h="378896">
                <a:tc>
                  <a:txBody>
                    <a:bodyPr/>
                    <a:lstStyle/>
                    <a:p>
                      <a:r>
                        <a:rPr lang="en-GB" sz="1100" b="1" dirty="0"/>
                        <a:t>WordPress</a:t>
                      </a:r>
                    </a:p>
                  </a:txBody>
                  <a:tcPr/>
                </a:tc>
                <a:tc>
                  <a:txBody>
                    <a:bodyPr/>
                    <a:lstStyle/>
                    <a:p>
                      <a:r>
                        <a:rPr lang="en-GB" sz="1100" dirty="0"/>
                        <a:t>5</a:t>
                      </a:r>
                    </a:p>
                  </a:txBody>
                  <a:tcPr/>
                </a:tc>
                <a:tc>
                  <a:txBody>
                    <a:bodyPr/>
                    <a:lstStyle/>
                    <a:p>
                      <a:pPr marL="0" lvl="0" indent="0">
                        <a:buFont typeface="Arial" panose="020B0604020202020204" pitchFamily="34" charset="0"/>
                        <a:buNone/>
                      </a:pPr>
                      <a:r>
                        <a:rPr lang="en-GB" sz="1100" dirty="0"/>
                        <a:t>Blogging tool </a:t>
                      </a:r>
                      <a:r>
                        <a:rPr lang="en-GB" sz="1100" b="1" i="0" u="sng" dirty="0">
                          <a:solidFill>
                            <a:srgbClr val="000000"/>
                          </a:solidFill>
                          <a:effectLst/>
                          <a:latin typeface="Calibri" panose="020F0502020204030204" pitchFamily="34" charset="0"/>
                          <a:hlinkClick r:id="rId6"/>
                        </a:rPr>
                        <a:t> </a:t>
                      </a:r>
                      <a:r>
                        <a:rPr lang="en-GB" sz="1100" b="1" i="0" dirty="0">
                          <a:solidFill>
                            <a:srgbClr val="C82613"/>
                          </a:solidFill>
                          <a:effectLst/>
                          <a:latin typeface="Calibri" panose="020F0502020204030204" pitchFamily="34" charset="0"/>
                          <a:hlinkClick r:id="rId6"/>
                        </a:rPr>
                        <a:t>https://wordpress.com/</a:t>
                      </a:r>
                      <a:r>
                        <a:rPr lang="en-GB" sz="1100" b="1" i="0" dirty="0">
                          <a:solidFill>
                            <a:srgbClr val="C82613"/>
                          </a:solidFill>
                          <a:effectLst/>
                          <a:latin typeface="Calibri" panose="020F0502020204030204" pitchFamily="34" charset="0"/>
                        </a:rPr>
                        <a:t>  add to useful sites button.</a:t>
                      </a:r>
                      <a:endParaRPr lang="en-GB" sz="1100" kern="1200" dirty="0">
                        <a:solidFill>
                          <a:schemeClr val="dk1"/>
                        </a:solidFill>
                        <a:latin typeface="+mn-lt"/>
                        <a:ea typeface="+mn-ea"/>
                        <a:cs typeface="+mn-cs"/>
                      </a:endParaRPr>
                    </a:p>
                  </a:txBody>
                  <a:tcPr/>
                </a:tc>
                <a:extLst>
                  <a:ext uri="{0D108BD9-81ED-4DB2-BD59-A6C34878D82A}">
                    <a16:rowId xmlns:a16="http://schemas.microsoft.com/office/drawing/2014/main" val="1132068143"/>
                  </a:ext>
                </a:extLst>
              </a:tr>
            </a:tbl>
          </a:graphicData>
        </a:graphic>
      </p:graphicFrame>
    </p:spTree>
    <p:extLst>
      <p:ext uri="{BB962C8B-B14F-4D97-AF65-F5344CB8AC3E}">
        <p14:creationId xmlns:p14="http://schemas.microsoft.com/office/powerpoint/2010/main" val="2898096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2232</TotalTime>
  <Words>1419</Words>
  <Application>Microsoft Office PowerPoint</Application>
  <PresentationFormat>On-screen Show (4:3)</PresentationFormat>
  <Paragraphs>297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Company>Warwickshire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&amp; Design</dc:title>
  <dc:creator>AuthorisedUser</dc:creator>
  <cp:lastModifiedBy>L Lancashire QPS</cp:lastModifiedBy>
  <cp:revision>175</cp:revision>
  <cp:lastPrinted>2021-07-23T11:16:46Z</cp:lastPrinted>
  <dcterms:created xsi:type="dcterms:W3CDTF">2019-10-15T18:48:05Z</dcterms:created>
  <dcterms:modified xsi:type="dcterms:W3CDTF">2021-09-02T14:20:55Z</dcterms:modified>
</cp:coreProperties>
</file>