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1" r:id="rId6"/>
    <p:sldId id="260" r:id="rId7"/>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3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CC39E-5F21-436D-B30C-A443B1D083BB}" v="10" dt="2026-06-13T19:20:25.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249" autoAdjust="0"/>
  </p:normalViewPr>
  <p:slideViewPr>
    <p:cSldViewPr snapToGrid="0">
      <p:cViewPr varScale="1">
        <p:scale>
          <a:sx n="73" d="100"/>
          <a:sy n="73" d="100"/>
        </p:scale>
        <p:origin x="32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CC7192D-1CFC-434C-BCD8-7A57006D4321}" type="datetimeFigureOut">
              <a:rPr lang="en-GB" smtClean="0"/>
              <a:t>25/06/2026</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C741D5D-37DA-468E-835E-BC04EE7F419A}" type="slidenum">
              <a:rPr lang="en-GB" smtClean="0"/>
              <a:t>‹#›</a:t>
            </a:fld>
            <a:endParaRPr lang="en-GB"/>
          </a:p>
        </p:txBody>
      </p:sp>
    </p:spTree>
    <p:extLst>
      <p:ext uri="{BB962C8B-B14F-4D97-AF65-F5344CB8AC3E}">
        <p14:creationId xmlns:p14="http://schemas.microsoft.com/office/powerpoint/2010/main" val="170178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741D5D-37DA-468E-835E-BC04EE7F419A}" type="slidenum">
              <a:rPr lang="en-GB" smtClean="0"/>
              <a:t>2</a:t>
            </a:fld>
            <a:endParaRPr lang="en-GB"/>
          </a:p>
        </p:txBody>
      </p:sp>
    </p:spTree>
    <p:extLst>
      <p:ext uri="{BB962C8B-B14F-4D97-AF65-F5344CB8AC3E}">
        <p14:creationId xmlns:p14="http://schemas.microsoft.com/office/powerpoint/2010/main" val="220149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25/06/2026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74163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25/06/2026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29309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25/06/2026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24926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25/06/2026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448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7FC39-B0AD-4D35-A2F7-779181D42A05}" type="datetimeFigureOut">
              <a:rPr lang="en-GB" smtClean="0"/>
              <a:t>25/06/2026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07117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7FC39-B0AD-4D35-A2F7-779181D42A05}" type="datetimeFigureOut">
              <a:rPr lang="en-GB" smtClean="0"/>
              <a:t>25/06/2026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13194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7FC39-B0AD-4D35-A2F7-779181D42A05}" type="datetimeFigureOut">
              <a:rPr lang="en-GB" smtClean="0"/>
              <a:t>25/06/2026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60077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7FC39-B0AD-4D35-A2F7-779181D42A05}" type="datetimeFigureOut">
              <a:rPr lang="en-GB" smtClean="0"/>
              <a:t>25/06/2026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31500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7FC39-B0AD-4D35-A2F7-779181D42A05}" type="datetimeFigureOut">
              <a:rPr lang="en-GB" smtClean="0"/>
              <a:t>25/06/2026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509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D7FC39-B0AD-4D35-A2F7-779181D42A05}" type="datetimeFigureOut">
              <a:rPr lang="en-GB" smtClean="0"/>
              <a:t>25/06/2026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401315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D7FC39-B0AD-4D35-A2F7-779181D42A05}" type="datetimeFigureOut">
              <a:rPr lang="en-GB" smtClean="0"/>
              <a:t>25/06/2026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8932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FD7FC39-B0AD-4D35-A2F7-779181D42A05}" type="datetimeFigureOut">
              <a:rPr lang="en-GB" smtClean="0"/>
              <a:t>25/06/2026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32CEF11-682B-4398-9347-079D1965F717}" type="slidenum">
              <a:rPr lang="en-GB" smtClean="0"/>
              <a:t>‹#›</a:t>
            </a:fld>
            <a:endParaRPr lang="en-GB"/>
          </a:p>
        </p:txBody>
      </p:sp>
    </p:spTree>
    <p:extLst>
      <p:ext uri="{BB962C8B-B14F-4D97-AF65-F5344CB8AC3E}">
        <p14:creationId xmlns:p14="http://schemas.microsoft.com/office/powerpoint/2010/main" val="1268730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storallead@williamgilbertend.derbyshire.sch.uk" TargetMode="External"/><Relationship Id="rId2" Type="http://schemas.openxmlformats.org/officeDocument/2006/relationships/hyperlink" Target="mailto:safeguarding@williamgilbertend.derbyshire.sch.uk"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youtube.com/@TheMindfulnessTeacher" TargetMode="External"/><Relationship Id="rId18" Type="http://schemas.openxmlformats.org/officeDocument/2006/relationships/image" Target="../media/image10.png"/><Relationship Id="rId3" Type="http://schemas.openxmlformats.org/officeDocument/2006/relationships/hyperlink" Target="http://www.williamgilbertend.derbyshire.sch.uk/" TargetMode="External"/><Relationship Id="rId21" Type="http://schemas.openxmlformats.org/officeDocument/2006/relationships/image" Target="../media/image12.png"/><Relationship Id="rId7" Type="http://schemas.openxmlformats.org/officeDocument/2006/relationships/hyperlink" Target="https://parentingsmart.place2be.org.uk/" TargetMode="External"/><Relationship Id="rId12" Type="http://schemas.openxmlformats.org/officeDocument/2006/relationships/image" Target="../media/image7.jpeg"/><Relationship Id="rId17" Type="http://schemas.openxmlformats.org/officeDocument/2006/relationships/hyperlink" Target="https://www.youtube.com/watch?v=IIbBI-BT9c4" TargetMode="External"/><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hyperlink" Target="https://www.jwbridgethegap.com/free-resources-1" TargetMode="External"/><Relationship Id="rId1" Type="http://schemas.openxmlformats.org/officeDocument/2006/relationships/slideLayout" Target="../slideLayouts/slideLayout7.xml"/><Relationship Id="rId6" Type="http://schemas.openxmlformats.org/officeDocument/2006/relationships/hyperlink" Target="https://www.jwbridgethegap.com/_files/ugd/c72ecf_b25a8bda520b4bf3a21706cc4f55721b.pdf" TargetMode="External"/><Relationship Id="rId11" Type="http://schemas.microsoft.com/office/2007/relationships/hdphoto" Target="../media/hdphoto1.wdp"/><Relationship Id="rId5" Type="http://schemas.openxmlformats.org/officeDocument/2006/relationships/image" Target="../media/image3.png"/><Relationship Id="rId15" Type="http://schemas.openxmlformats.org/officeDocument/2006/relationships/hyperlink" Target="https://www.youtube.com/watch?v=RiMb2Bw4Ae8" TargetMode="External"/><Relationship Id="rId10" Type="http://schemas.openxmlformats.org/officeDocument/2006/relationships/image" Target="../media/image6.png"/><Relationship Id="rId19"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hyperlink" Target="https://rnli.org/safety/beach-safety" TargetMode="External"/><Relationship Id="rId13" Type="http://schemas.openxmlformats.org/officeDocument/2006/relationships/hyperlink" Target="https://www.youtube.com/watch?v=NF8CiNXEmcU" TargetMode="External"/><Relationship Id="rId3" Type="http://schemas.openxmlformats.org/officeDocument/2006/relationships/image" Target="../media/image13.jpeg"/><Relationship Id="rId7" Type="http://schemas.openxmlformats.org/officeDocument/2006/relationships/hyperlink" Target="https://www.nhs.uk/live-well/seasonal-health/sunscreen-and-sun-safety/" TargetMode="External"/><Relationship Id="rId12" Type="http://schemas.microsoft.com/office/2007/relationships/hdphoto" Target="../media/hdphoto2.wdp"/><Relationship Id="rId2" Type="http://schemas.openxmlformats.org/officeDocument/2006/relationships/hyperlink" Target="http://www.williamgilbertend.derbyshire.sch.uk" TargetMode="External"/><Relationship Id="rId1" Type="http://schemas.openxmlformats.org/officeDocument/2006/relationships/slideLayout" Target="../slideLayouts/slideLayout7.xml"/><Relationship Id="rId6" Type="http://schemas.openxmlformats.org/officeDocument/2006/relationships/hyperlink" Target="https://www.bbc.co.uk/cbeebies/watch/sun-safety-for-kids" TargetMode="External"/><Relationship Id="rId11" Type="http://schemas.openxmlformats.org/officeDocument/2006/relationships/image" Target="../media/image16.png"/><Relationship Id="rId5" Type="http://schemas.openxmlformats.org/officeDocument/2006/relationships/image" Target="../media/image14.png"/><Relationship Id="rId15" Type="http://schemas.openxmlformats.org/officeDocument/2006/relationships/image" Target="../media/image17.jpe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hyperlink" Target="https://www.rospa.com/leisure-water-safety/water/advice/water-safety-code" TargetMode="External"/><Relationship Id="rId14" Type="http://schemas.openxmlformats.org/officeDocument/2006/relationships/hyperlink" Target="https://www.youtube.com/watch?v=dkoVxBnnGk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www.bbc.co.uk/teach/articles/zb68y9q" TargetMode="External"/><Relationship Id="rId3" Type="http://schemas.openxmlformats.org/officeDocument/2006/relationships/hyperlink" Target="http://www.williamgilbertend.derbyshire.sch.uk" TargetMode="External"/><Relationship Id="rId7" Type="http://schemas.openxmlformats.org/officeDocument/2006/relationships/image" Target="../media/image20.png"/><Relationship Id="rId12" Type="http://schemas.openxmlformats.org/officeDocument/2006/relationships/hyperlink" Target="https://www.childnet.com/resources/moving-on-up/" TargetMode="External"/><Relationship Id="rId2" Type="http://schemas.openxmlformats.org/officeDocument/2006/relationships/hyperlink" Target="https://www.childline.org.uk/info-advice/friends-relationships-sex/friends/peer-pressure/" TargetMode="Externa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hyperlink" Target="https://www.bbc.co.uk/teach/transitioning-to-secondary-school/zkc9pg8" TargetMode="External"/><Relationship Id="rId5" Type="http://schemas.openxmlformats.org/officeDocument/2006/relationships/image" Target="../media/image18.jpeg"/><Relationship Id="rId15" Type="http://schemas.openxmlformats.org/officeDocument/2006/relationships/hyperlink" Target="https://nationalcollege.com/guides/energy-drinks" TargetMode="External"/><Relationship Id="rId10" Type="http://schemas.openxmlformats.org/officeDocument/2006/relationships/hyperlink" Target="https://www.annafreud.org/schools-and-colleges/resources/supporting-childrens-transition-to-secondary-school-guidance-for-parents-and-carers/" TargetMode="External"/><Relationship Id="rId4" Type="http://schemas.openxmlformats.org/officeDocument/2006/relationships/image" Target="../media/image1.png"/><Relationship Id="rId9" Type="http://schemas.openxmlformats.org/officeDocument/2006/relationships/hyperlink" Target="https://www.place2be.org.uk/our-services/parents-and-carers/getting-ready-to-start-secondary-or-high-school/" TargetMode="External"/><Relationship Id="rId1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hyperlink" Target="https://www.childline.org.uk/info-advice/friends-relationships-sex/friends/peer-pressure/" TargetMode="External"/><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hyperlink" Target="https://kidshealth.org/en/parents/e-cigarettes.html" TargetMode="External"/><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1.png"/><Relationship Id="rId10" Type="http://schemas.openxmlformats.org/officeDocument/2006/relationships/image" Target="../media/image28.jpeg"/><Relationship Id="rId4" Type="http://schemas.openxmlformats.org/officeDocument/2006/relationships/hyperlink" Target="https://www.bbc.co.uk/cbbc/joinin/handling-peer-pressure" TargetMode="External"/><Relationship Id="rId9" Type="http://schemas.openxmlformats.org/officeDocument/2006/relationships/image" Target="../media/image27.jpe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nationalcollege.com/enrol/william-gilbert-endowed-church-of-england-primary-school" TargetMode="External"/><Relationship Id="rId3" Type="http://schemas.openxmlformats.org/officeDocument/2006/relationships/hyperlink" Target="https://www.williamgilbertend.derbyshire.sch.uk/staying-safe-on-the-internet/" TargetMode="External"/><Relationship Id="rId7" Type="http://schemas.openxmlformats.org/officeDocument/2006/relationships/image" Target="../media/image35.jpeg"/><Relationship Id="rId12" Type="http://schemas.openxmlformats.org/officeDocument/2006/relationships/image" Target="../media/image38.png"/><Relationship Id="rId2" Type="http://schemas.openxmlformats.org/officeDocument/2006/relationships/hyperlink" Target="https://www.thinkuknow.co.uk/parents/" TargetMode="Externa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hyperlink" Target="https://www.nspcc.org.uk/keeping-children-safe/online-safety/talking-child-online-safety/" TargetMode="External"/><Relationship Id="rId5" Type="http://schemas.openxmlformats.org/officeDocument/2006/relationships/image" Target="../media/image33.png"/><Relationship Id="rId15" Type="http://schemas.openxmlformats.org/officeDocument/2006/relationships/image" Target="../media/image40.jpeg"/><Relationship Id="rId10"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hyperlink" Target="https://beinternetawesome.withgoogle.com/en_us/interland" TargetMode="External"/><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02F5F8C5-E9FF-CA2D-F03A-7751491ABA67}"/>
              </a:ext>
            </a:extLst>
          </p:cNvPr>
          <p:cNvSpPr txBox="1"/>
          <p:nvPr/>
        </p:nvSpPr>
        <p:spPr>
          <a:xfrm>
            <a:off x="0" y="1356131"/>
            <a:ext cx="4947918" cy="61154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8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Welcome to our Safeguarding Newsletter </a:t>
            </a:r>
            <a:endParaRPr lang="en-GB"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Coming up in this issue </a:t>
            </a:r>
            <a:r>
              <a:rPr lang="en-GB" sz="1050" dirty="0">
                <a:effectLst/>
                <a:latin typeface="Gill Sans MT" panose="020B0502020104020203" pitchFamily="34" charset="0"/>
                <a:ea typeface="Calibri" panose="020F0502020204030204" pitchFamily="34" charset="0"/>
                <a:cs typeface="Times New Roman" panose="02020603050405020304" pitchFamily="18" charset="0"/>
              </a:rPr>
              <a:t>– </a:t>
            </a:r>
            <a:r>
              <a:rPr lang="en-GB" sz="9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Transition to secondary school (including the dangers of vaping) Understanding Behaviour: Supporting Emotional Wellbeing, Online Safety, Keeping Safe in the Community – </a:t>
            </a:r>
            <a:r>
              <a:rPr lang="en-GB" sz="9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the importance of wearing a helmet when cycling </a:t>
            </a:r>
            <a:r>
              <a:rPr lang="en-GB" sz="900" b="1">
                <a:solidFill>
                  <a:srgbClr val="0070C0"/>
                </a:solidFill>
                <a:latin typeface="Gill Sans MT" panose="020B0502020104020203" pitchFamily="34" charset="0"/>
                <a:ea typeface="Calibri" panose="020F0502020204030204" pitchFamily="34" charset="0"/>
                <a:cs typeface="Times New Roman" panose="02020603050405020304" pitchFamily="18" charset="0"/>
              </a:rPr>
              <a:t>or scooting, </a:t>
            </a:r>
            <a:r>
              <a:rPr lang="en-GB" sz="9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s</a:t>
            </a:r>
            <a:r>
              <a:rPr lang="en-GB" sz="9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un </a:t>
            </a:r>
            <a:r>
              <a:rPr lang="en-GB" sz="9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s</a:t>
            </a:r>
            <a:r>
              <a:rPr lang="en-GB" sz="9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afety, road and water </a:t>
            </a:r>
            <a:r>
              <a:rPr lang="en-GB" sz="9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s</a:t>
            </a:r>
            <a:r>
              <a:rPr lang="en-GB" sz="9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afety.</a:t>
            </a:r>
            <a:endParaRPr lang="en-GB" sz="9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Safeguarding &amp; Child Protection is the most important issue for our children and young people. At William Gilbert School, we feel it is  crucial to work with our parents and the </a:t>
            </a:r>
            <a:r>
              <a:rPr lang="en-GB" sz="1000" dirty="0">
                <a:latin typeface="Gill Sans MT" panose="020B0502020104020203" pitchFamily="34" charset="0"/>
                <a:ea typeface="Calibri" panose="020F0502020204030204" pitchFamily="34" charset="0"/>
                <a:cs typeface="Times New Roman" panose="02020603050405020304" pitchFamily="18" charset="0"/>
              </a:rPr>
              <a:t>multi</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 agencies that support schools and young people, so that we can offer a safe environment allowing children to be aware of the risks they may face and how to respond to them safely.</a:t>
            </a:r>
          </a:p>
          <a:p>
            <a:pPr algn="ctr">
              <a:lnSpc>
                <a:spcPct val="107000"/>
              </a:lnSpc>
              <a:spcAft>
                <a:spcPts val="800"/>
              </a:spcAft>
            </a:pPr>
            <a:r>
              <a:rPr lang="en-GB" sz="1200" b="1"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Safeguarding and promoting the welfare of children is </a:t>
            </a:r>
            <a:r>
              <a:rPr lang="en-GB" sz="1200" b="1" i="1" u="sng"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everyone's </a:t>
            </a:r>
            <a:r>
              <a:rPr lang="en-GB" sz="1200" b="1"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responsibility</a:t>
            </a:r>
          </a:p>
          <a:p>
            <a:pPr algn="ctr">
              <a:lnSpc>
                <a:spcPct val="107000"/>
              </a:lnSpc>
              <a:spcAft>
                <a:spcPts val="800"/>
              </a:spcAft>
            </a:pPr>
            <a:r>
              <a:rPr lang="en-GB" sz="12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At William Gilbert School we have the attitude </a:t>
            </a:r>
            <a:r>
              <a:rPr lang="en-GB" sz="1200" b="1"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of </a:t>
            </a:r>
            <a:r>
              <a:rPr lang="en-GB" sz="1200" b="1" dirty="0">
                <a:solidFill>
                  <a:srgbClr val="FF5050"/>
                </a:solidFill>
                <a:latin typeface="Gill Sans MT" panose="020B0502020104020203" pitchFamily="34" charset="0"/>
                <a:ea typeface="Calibri" panose="020F0502020204030204" pitchFamily="34" charset="0"/>
                <a:cs typeface="Times New Roman" panose="02020603050405020304" pitchFamily="18" charset="0"/>
              </a:rPr>
              <a:t>‘it could happen here’ </a:t>
            </a:r>
            <a:r>
              <a:rPr lang="en-GB" sz="1200" b="1"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when safeguarding is concerned. </a:t>
            </a:r>
            <a:endParaRPr lang="en-GB" sz="12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latin typeface="Gill Sans MT" panose="020B0502020104020203" pitchFamily="34" charset="0"/>
                <a:ea typeface="Calibri" panose="020F0502020204030204" pitchFamily="34" charset="0"/>
                <a:cs typeface="Times New Roman" panose="02020603050405020304" pitchFamily="18" charset="0"/>
              </a:rPr>
              <a:t>The well-being and safety of our children is at the very centre of school life. Please be reassured that the issues covered here are dealt with in school in a sensitive and entirely age-appropriate way. We have a moral and legal duty to raise awareness and provide this information.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4472C4"/>
                </a:solidFill>
                <a:effectLst/>
                <a:uLnTx/>
                <a:uFillTx/>
                <a:latin typeface="Gill Sans MT" panose="020B0502020104020203" pitchFamily="34" charset="0"/>
                <a:ea typeface="Calibri" panose="020F0502020204030204" pitchFamily="34" charset="0"/>
                <a:cs typeface="Times New Roman" panose="02020603050405020304" pitchFamily="18" charset="0"/>
              </a:rPr>
              <a:t>The Safeguarding Team at William Gilbert Primary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The William Gilbert safeguarding team has five Designated Safeguarding Leads or DSLs. These members of staff have enhanced safeguarding training and have a vital role in taking lead responsibility for child protection issues in school. The senior DSL is Mrs Britten. A DSL is always available during school hours for pupils, parents and staff to discuss any safeguarding concerns. Outside of school hours a DSL can always be reached via the dedicated safeguarding email </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hlinkClick r:id="rId2"/>
              </a:rPr>
              <a:t>safeguarding@williamgilbertend.derbyshire.sch.uk</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information sent to this email is highly confidential. Mrs Aston continues to support pupils and their families in her role as Pastoral and Wellbeing Mentor. Part of her role is to provide advice and access help as soon as a need emerges. Mrs Aston can support families with a wide range of issues, including but not limited to, mental health and wellbeing, attendance, persistent lateness, the impact of community safeguarding issues including bullying and online safety. Mrs Aston can be accessed at the school gate most mornings, via the school office or via </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hlinkClick r:id="rId3"/>
              </a:rPr>
              <a:t>pastorallead@williamgilbertend.derbyshire.sch.uk</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02A6DF4-8ABB-212D-CA53-4722475AAA05}"/>
              </a:ext>
            </a:extLst>
          </p:cNvPr>
          <p:cNvSpPr/>
          <p:nvPr/>
        </p:nvSpPr>
        <p:spPr>
          <a:xfrm>
            <a:off x="1" y="0"/>
            <a:ext cx="6857999" cy="13335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Issue </a:t>
            </a:r>
            <a:r>
              <a:rPr lang="en-GB" sz="1100" b="1" dirty="0">
                <a:latin typeface="Gill Sans MT" panose="020B0502020104020203" pitchFamily="34" charset="0"/>
                <a:ea typeface="Calibri" panose="020F0502020204030204" pitchFamily="34" charset="0"/>
                <a:cs typeface="Times New Roman" panose="02020603050405020304" pitchFamily="18" charset="0"/>
              </a:rPr>
              <a:t>23</a:t>
            </a: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June 2026</a:t>
            </a:r>
            <a:endParaRPr lang="en-GB" sz="1100" b="1" dirty="0">
              <a:latin typeface="Gill Sans MT" panose="020B0502020104020203" pitchFamily="34" charset="0"/>
              <a:ea typeface="Calibri" panose="020F0502020204030204" pitchFamily="34" charset="0"/>
              <a:cs typeface="Times New Roman" panose="02020603050405020304" pitchFamily="18" charset="0"/>
            </a:endParaRPr>
          </a:p>
          <a:p>
            <a:pPr algn="ctr">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William Gilbert Endowed C of E Primary School and Nursery</a:t>
            </a:r>
            <a:endParaRPr lang="en-GB" sz="1100" dirty="0">
              <a:effectLst/>
              <a:ea typeface="Calibri" panose="020F0502020204030204" pitchFamily="34" charset="0"/>
              <a:cs typeface="Times New Roman" panose="02020603050405020304" pitchFamily="18" charset="0"/>
            </a:endParaRPr>
          </a:p>
          <a:p>
            <a:pPr algn="ctr">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www.williamgilbertend.derbyshire.sch.uk				</a:t>
            </a:r>
            <a:r>
              <a:rPr lang="en-GB" sz="2000" b="1" dirty="0">
                <a:effectLst/>
                <a:latin typeface="Gill Sans MT" panose="020B0502020104020203" pitchFamily="34" charset="0"/>
                <a:ea typeface="Calibri" panose="020F0502020204030204" pitchFamily="34" charset="0"/>
                <a:cs typeface="Times New Roman" panose="02020603050405020304" pitchFamily="18" charset="0"/>
              </a:rPr>
              <a:t>Safeguarding and Child Protection</a:t>
            </a:r>
            <a:endParaRPr lang="en-GB" sz="105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400" b="1" dirty="0">
                <a:effectLst/>
                <a:latin typeface="Gill Sans MT" panose="020B0502020104020203" pitchFamily="34" charset="0"/>
                <a:ea typeface="Calibri" panose="020F0502020204030204" pitchFamily="34" charset="0"/>
                <a:cs typeface="Times New Roman" panose="02020603050405020304" pitchFamily="18" charset="0"/>
              </a:rPr>
              <a:t>at William Gilbert School </a:t>
            </a:r>
            <a:endParaRPr lang="en-GB" sz="1050" dirty="0">
              <a:effectLst/>
              <a:ea typeface="Calibri" panose="020F0502020204030204" pitchFamily="34" charset="0"/>
              <a:cs typeface="Times New Roman" panose="02020603050405020304" pitchFamily="18" charset="0"/>
            </a:endParaRPr>
          </a:p>
        </p:txBody>
      </p:sp>
      <p:pic>
        <p:nvPicPr>
          <p:cNvPr id="9" name="Picture 8" descr="A picture containing icon&#10;&#10;Description automatically generated">
            <a:extLst>
              <a:ext uri="{FF2B5EF4-FFF2-40B4-BE49-F238E27FC236}">
                <a16:creationId xmlns:a16="http://schemas.microsoft.com/office/drawing/2014/main" id="{0C69539C-6C8B-99AA-323D-C704D0DF57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322" y="253886"/>
            <a:ext cx="622935" cy="985520"/>
          </a:xfrm>
          <a:prstGeom prst="rect">
            <a:avLst/>
          </a:prstGeom>
        </p:spPr>
      </p:pic>
      <p:sp>
        <p:nvSpPr>
          <p:cNvPr id="10" name="AutoShape 14">
            <a:extLst>
              <a:ext uri="{FF2B5EF4-FFF2-40B4-BE49-F238E27FC236}">
                <a16:creationId xmlns:a16="http://schemas.microsoft.com/office/drawing/2014/main" id="{CB3C87A4-C80D-D834-9401-0D9A7FA616EE}"/>
              </a:ext>
            </a:extLst>
          </p:cNvPr>
          <p:cNvSpPr>
            <a:spLocks noChangeArrowheads="1"/>
          </p:cNvSpPr>
          <p:nvPr/>
        </p:nvSpPr>
        <p:spPr bwMode="auto">
          <a:xfrm>
            <a:off x="4947919" y="1333500"/>
            <a:ext cx="1910080" cy="8572500"/>
          </a:xfrm>
          <a:prstGeom prst="rect">
            <a:avLst/>
          </a:prstGeom>
          <a:solidFill>
            <a:schemeClr val="tx2">
              <a:lumMod val="20000"/>
              <a:lumOff val="80000"/>
              <a:alpha val="34902"/>
            </a:schemeClr>
          </a:solidFill>
          <a:ln w="38100">
            <a:solidFill>
              <a:srgbClr val="002060"/>
            </a:solidFill>
          </a:ln>
        </p:spPr>
        <p:txBody>
          <a:bodyPr rot="0" vert="horz" wrap="square" lIns="36000" tIns="72000" rIns="36000" bIns="72000" anchor="t" anchorCtr="0" upright="1">
            <a:noAutofit/>
          </a:bodyPr>
          <a:lstStyle/>
          <a:p>
            <a:pPr algn="ctr">
              <a:lnSpc>
                <a:spcPct val="107000"/>
              </a:lnSpc>
              <a:spcAft>
                <a:spcPts val="1200"/>
              </a:spcAft>
            </a:pPr>
            <a:r>
              <a:rPr lang="en-GB" sz="105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DSL</a:t>
            </a:r>
            <a:r>
              <a:rPr lang="en-GB" sz="900" dirty="0">
                <a:effectLst/>
                <a:latin typeface="Gill Sans MT" panose="020B0502020104020203" pitchFamily="34" charset="0"/>
                <a:ea typeface="Arial" panose="020B0604020202020204" pitchFamily="34" charset="0"/>
                <a:cs typeface="Times New Roman" panose="02020603050405020304" pitchFamily="18" charset="0"/>
              </a:rPr>
              <a:t>: Designated Safeguarding Lead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016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PREVENT</a:t>
            </a:r>
            <a:r>
              <a:rPr lang="en-GB" sz="900" dirty="0">
                <a:effectLst/>
                <a:latin typeface="Gill Sans MT" panose="020B0502020104020203" pitchFamily="34" charset="0"/>
                <a:ea typeface="Arial" panose="020B0604020202020204" pitchFamily="34" charset="0"/>
                <a:cs typeface="Times New Roman" panose="02020603050405020304" pitchFamily="18" charset="0"/>
              </a:rPr>
              <a:t>: Part of the Governments Counter Terrorism Strategy to stop people being drawn into extremism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381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LADO</a:t>
            </a:r>
            <a:r>
              <a:rPr lang="en-GB" sz="900" dirty="0">
                <a:effectLst/>
                <a:latin typeface="Gill Sans MT" panose="020B0502020104020203" pitchFamily="34" charset="0"/>
                <a:ea typeface="Arial" panose="020B0604020202020204" pitchFamily="34" charset="0"/>
                <a:cs typeface="Times New Roman" panose="02020603050405020304" pitchFamily="18" charset="0"/>
              </a:rPr>
              <a:t>: Local Authority Designated Officer - who deals with position of trust safeguarding issues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65100">
              <a:lnSpc>
                <a:spcPct val="94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CEOP</a:t>
            </a:r>
            <a:r>
              <a:rPr lang="en-GB" sz="900" dirty="0">
                <a:effectLst/>
                <a:latin typeface="Gill Sans MT" panose="020B0502020104020203" pitchFamily="34" charset="0"/>
                <a:ea typeface="Arial" panose="020B0604020202020204" pitchFamily="34" charset="0"/>
                <a:cs typeface="Times New Roman" panose="02020603050405020304" pitchFamily="18" charset="0"/>
              </a:rPr>
              <a:t>: Child Exploitation and Online Protection Centre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38100">
              <a:lnSpc>
                <a:spcPct val="91000"/>
              </a:lnSpc>
              <a:spcAft>
                <a:spcPts val="800"/>
              </a:spcAft>
            </a:pPr>
            <a:r>
              <a:rPr lang="en-GB" sz="1050" b="1" dirty="0">
                <a:effectLst/>
                <a:latin typeface="Gill Sans MT" panose="020B0502020104020203" pitchFamily="34" charset="0"/>
                <a:ea typeface="Arial" panose="020B0604020202020204" pitchFamily="34" charset="0"/>
                <a:cs typeface="Times New Roman" panose="02020603050405020304" pitchFamily="18" charset="0"/>
              </a:rPr>
              <a:t>KCSIE</a:t>
            </a:r>
            <a:r>
              <a:rPr lang="en-GB" sz="1050" dirty="0">
                <a:effectLst/>
                <a:latin typeface="Gill Sans MT" panose="020B0502020104020203" pitchFamily="34" charset="0"/>
                <a:ea typeface="Arial" panose="020B0604020202020204" pitchFamily="34" charset="0"/>
                <a:cs typeface="Times New Roman" panose="02020603050405020304" pitchFamily="18" charset="0"/>
              </a:rPr>
              <a:t>: Keeping Children Safe in Education (available on the school web pages)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2700">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Who’s Who at WGES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a:t>
            </a:r>
            <a:r>
              <a:rPr lang="en-GB" sz="9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E H Britten</a:t>
            </a: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 Senior DSL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241300">
              <a:lnSpc>
                <a:spcPts val="1025"/>
              </a:lnSpc>
            </a:pP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a:t>
            </a:r>
            <a:r>
              <a:rPr lang="en-GB" sz="9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Z</a:t>
            </a: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Kibble - Deputy DSL</a:t>
            </a:r>
          </a:p>
          <a:p>
            <a:pPr marL="342900" lvl="0" indent="-342900">
              <a:lnSpc>
                <a:spcPts val="1025"/>
              </a:lnSpc>
              <a:buFont typeface="Symbol" panose="05050102010706020507" pitchFamily="18" charset="2"/>
              <a:buChar char=""/>
            </a:pPr>
            <a:endParaRPr lang="en-GB" sz="900"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a:t>
            </a:r>
            <a:r>
              <a:rPr lang="en-GB" sz="9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A Aston</a:t>
            </a: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 DSL and pastoral wellbeing lead.</a:t>
            </a:r>
          </a:p>
          <a:p>
            <a:pPr marL="342900" lvl="0" indent="-342900">
              <a:lnSpc>
                <a:spcPts val="1025"/>
              </a:lnSpc>
              <a:buFont typeface="Symbol" panose="05050102010706020507" pitchFamily="18" charset="2"/>
              <a:buChar char=""/>
            </a:pPr>
            <a:endParaRPr lang="en-GB" sz="9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S Owen –  DSL and mental health first aider</a:t>
            </a:r>
          </a:p>
          <a:p>
            <a:pPr lvl="0">
              <a:lnSpc>
                <a:spcPts val="1025"/>
              </a:lnSpc>
            </a:pPr>
            <a:endPar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9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Mrs R Manners – DSL and SBM</a:t>
            </a:r>
            <a:endPar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025"/>
              </a:lnSpc>
              <a:buFont typeface="Symbol" panose="05050102010706020507" pitchFamily="18" charset="2"/>
              <a:buChar char=""/>
            </a:pPr>
            <a:endParaRPr lang="en-GB" sz="900"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900" dirty="0">
                <a:solidFill>
                  <a:srgbClr val="4472C4"/>
                </a:solidFill>
                <a:latin typeface="Gill Sans MT" panose="020B0502020104020203" pitchFamily="34" charset="0"/>
                <a:ea typeface="Calibri" panose="020F0502020204030204" pitchFamily="34" charset="0"/>
                <a:cs typeface="Times New Roman" panose="02020603050405020304" pitchFamily="18" charset="0"/>
              </a:rPr>
              <a:t>Dr N </a:t>
            </a:r>
            <a:r>
              <a:rPr lang="en-GB" sz="900" dirty="0" err="1">
                <a:solidFill>
                  <a:srgbClr val="4472C4"/>
                </a:solidFill>
                <a:latin typeface="Gill Sans MT" panose="020B0502020104020203" pitchFamily="34" charset="0"/>
                <a:ea typeface="Calibri" panose="020F0502020204030204" pitchFamily="34" charset="0"/>
                <a:cs typeface="Times New Roman" panose="02020603050405020304" pitchFamily="18" charset="0"/>
              </a:rPr>
              <a:t>Ruggins</a:t>
            </a:r>
            <a:r>
              <a:rPr lang="en-GB" sz="900" dirty="0">
                <a:solidFill>
                  <a:srgbClr val="4472C4"/>
                </a:solidFill>
                <a:latin typeface="Gill Sans MT" panose="020B0502020104020203" pitchFamily="34" charset="0"/>
                <a:ea typeface="Calibri" panose="020F0502020204030204" pitchFamily="34" charset="0"/>
                <a:cs typeface="Times New Roman" panose="02020603050405020304" pitchFamily="18" charset="0"/>
              </a:rPr>
              <a:t> – Safeguarding Governor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Miss K Whiting –Mental Health First Aider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spcAft>
                <a:spcPts val="800"/>
              </a:spcAft>
              <a:buFont typeface="Symbol" panose="05050102010706020507" pitchFamily="18" charset="2"/>
              <a:buChar char=""/>
            </a:pPr>
            <a:r>
              <a:rPr lang="en-GB" sz="9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E Davies –  SENCO</a:t>
            </a:r>
            <a:endPar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n-GB" sz="800" b="1" dirty="0">
                <a:solidFill>
                  <a:srgbClr val="808080"/>
                </a:solidFill>
                <a:effectLst/>
                <a:latin typeface="Gill Sans MT" panose="020B0502020104020203" pitchFamily="34" charset="0"/>
                <a:ea typeface="Calibri" panose="020F0502020204030204" pitchFamily="34" charset="0"/>
                <a:cs typeface="Times New Roman" panose="02020603050405020304" pitchFamily="18" charset="0"/>
              </a:rPr>
              <a:t>Designated Safeguarding Leads can be accessed at all times via our safeguarding email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50" b="1" u="sng"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hlinkClick r:id="rId2"/>
              </a:rPr>
              <a:t>safeguarding@williamgilbertend.derbyshire.sch.uk</a:t>
            </a:r>
            <a:r>
              <a:rPr lang="en-GB" sz="105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effectLst/>
                <a:latin typeface="Gill Sans MT" panose="020B0502020104020203" pitchFamily="34" charset="0"/>
                <a:ea typeface="Calibri" panose="020F0502020204030204" pitchFamily="34" charset="0"/>
                <a:cs typeface="Times New Roman" panose="02020603050405020304" pitchFamily="18" charset="0"/>
              </a:rPr>
              <a:t>If you believe that a child or an adult is at immediate risk of harm and in need of protection then you should call the Police - 999, straight away.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effectLst/>
                <a:latin typeface="Gill Sans MT" panose="020B0502020104020203" pitchFamily="34" charset="0"/>
                <a:ea typeface="Calibri" panose="020F0502020204030204" pitchFamily="34" charset="0"/>
                <a:cs typeface="Times New Roman" panose="02020603050405020304" pitchFamily="18" charset="0"/>
              </a:rPr>
              <a:t>Alternatively, if you want advice from the Police and the child or adult is not in immediate need of protection, you can call the Police on the telephone </a:t>
            </a:r>
            <a:r>
              <a:rPr lang="en-GB" sz="900" b="1" dirty="0">
                <a:effectLst/>
                <a:latin typeface="Gill Sans MT" panose="020B0502020104020203" pitchFamily="34" charset="0"/>
                <a:ea typeface="Calibri" panose="020F0502020204030204" pitchFamily="34" charset="0"/>
                <a:cs typeface="Times New Roman" panose="02020603050405020304" pitchFamily="18" charset="0"/>
              </a:rPr>
              <a:t>number 101.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9FAD662-4192-6D89-33C0-A1ACFABB9679}"/>
              </a:ext>
            </a:extLst>
          </p:cNvPr>
          <p:cNvSpPr txBox="1"/>
          <p:nvPr/>
        </p:nvSpPr>
        <p:spPr>
          <a:xfrm>
            <a:off x="142323" y="7272874"/>
            <a:ext cx="4605580" cy="2197012"/>
          </a:xfrm>
          <a:prstGeom prst="rect">
            <a:avLst/>
          </a:prstGeom>
          <a:noFill/>
        </p:spPr>
        <p:txBody>
          <a:bodyPr wrap="square" numCol="1" rtlCol="0">
            <a:spAutoFit/>
          </a:bodyPr>
          <a:lstStyle/>
          <a:p>
            <a:pPr marL="171450" indent="-171450">
              <a:lnSpc>
                <a:spcPct val="107000"/>
              </a:lnSpc>
              <a:buFont typeface="Arial" panose="020B0604020202020204" pitchFamily="34" charset="0"/>
              <a:buChar char="•"/>
            </a:pPr>
            <a:endPar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a:lnSpc>
                <a:spcPct val="107000"/>
              </a:lnSpc>
            </a:pPr>
            <a:r>
              <a:rPr lang="en-GB" sz="1100" b="1" dirty="0">
                <a:solidFill>
                  <a:srgbClr val="FF0000"/>
                </a:solidFill>
                <a:effectLst/>
                <a:latin typeface="Gill Sans MT" panose="020B0502020104020203" pitchFamily="34" charset="0"/>
                <a:ea typeface="Arial" panose="020B0604020202020204" pitchFamily="34" charset="0"/>
                <a:cs typeface="Times New Roman" panose="02020603050405020304" pitchFamily="18" charset="0"/>
              </a:rPr>
              <a:t>Here are some examples coming this term that you can discuss with your child</a:t>
            </a: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Weekly Safeguarding Awareness Assemblies covering the following topics this term – Peer Pressure, Online safety – gaming, YouTube, social media and privacy settings, Child Safety, water safety – canals/rivers/beach, staying safe in the sun, NSPCC speak out to stay safe, Fire safety – BBQs/beach fires and ‘How to stay safe away from school</a:t>
            </a:r>
            <a:r>
              <a:rPr lang="en-GB" sz="900" dirty="0">
                <a:solidFill>
                  <a:srgbClr val="0070C0"/>
                </a:solidFill>
                <a:latin typeface="Gill Sans MT" panose="020B0502020104020203" pitchFamily="34" charset="0"/>
                <a:ea typeface="Arial" panose="020B0604020202020204" pitchFamily="34" charset="0"/>
                <a:cs typeface="Times New Roman" panose="02020603050405020304" pitchFamily="18" charset="0"/>
              </a:rPr>
              <a:t>’.</a:t>
            </a:r>
            <a:endPar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Religious Education lessons reinforce messages of tolerance and respect for others. Opportunities to learn about other faiths and visit places of worship.</a:t>
            </a:r>
            <a:endParaRPr lang="en-GB" sz="900" dirty="0">
              <a:latin typeface="Calibri" panose="020F0502020204030204"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RSHE lessons – see knowledge mats on the school website for year group information</a:t>
            </a:r>
            <a:endParaRPr lang="en-GB" sz="90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88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Engagement with charities that broaden pupils' awareness, understanding and worldview</a:t>
            </a:r>
            <a:endParaRPr lang="en-GB" sz="900" dirty="0">
              <a:latin typeface="Gill Sans MT" panose="020B0502020104020203"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Local community representatives to support the curriculum -PSCO from Derbyshire Police </a:t>
            </a: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Transition work from pre-school settings to Reception and Year 6 to Year 7</a:t>
            </a:r>
            <a:endParaRPr lang="en-GB" sz="900" dirty="0">
              <a:effectLst/>
              <a:latin typeface="Gill Sans MT" panose="020B0502020104020203" pitchFamily="34" charset="0"/>
              <a:ea typeface="Arial" panose="020B0604020202020204" pitchFamily="34" charset="0"/>
              <a:cs typeface="Times New Roman" panose="02020603050405020304" pitchFamily="18" charset="0"/>
            </a:endParaRPr>
          </a:p>
        </p:txBody>
      </p:sp>
      <p:pic>
        <p:nvPicPr>
          <p:cNvPr id="2" name="Picture 2" descr="Ayscoughfee Hall School - Safeguarding Children">
            <a:extLst>
              <a:ext uri="{FF2B5EF4-FFF2-40B4-BE49-F238E27FC236}">
                <a16:creationId xmlns:a16="http://schemas.microsoft.com/office/drawing/2014/main" id="{F401348B-A03C-4AFC-1591-CDD0BB8C15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499" y="9095062"/>
            <a:ext cx="927178" cy="58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2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40AA4712-F96D-4E0B-AD36-B818BC95550E}"/>
              </a:ext>
            </a:extLst>
          </p:cNvPr>
          <p:cNvSpPr>
            <a:spLocks noGrp="1" noRot="1" noMove="1" noResize="1" noEditPoints="1" noAdjustHandles="1" noChangeArrowheads="1" noChangeShapeType="1"/>
          </p:cNvSpPr>
          <p:nvPr/>
        </p:nvSpPr>
        <p:spPr bwMode="auto">
          <a:xfrm>
            <a:off x="0" y="325272"/>
            <a:ext cx="1858316" cy="958072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12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CAMHS:</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Child and Adolescent Mental Health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NSPCC:</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National Society for the Prevention of Cruelty to Children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EHA: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Early Help Assessment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SEND:</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Special Educational Needs &amp; Disabilities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9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3"/>
              </a:rPr>
              <a:t>www.williamgilbertend.derbyshire.sch.uk</a:t>
            </a:r>
            <a:r>
              <a:rPr lang="en-GB" sz="9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Scan the QR code below to take you to </a:t>
            </a:r>
            <a:r>
              <a:rPr lang="en-GB" sz="9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our safeguarding page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Scan the QR code below to take you to our </a:t>
            </a:r>
            <a:r>
              <a:rPr lang="en-GB" sz="9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parenting support page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400"/>
              </a:spcBef>
              <a:spcAft>
                <a:spcPts val="1200"/>
              </a:spcAft>
            </a:pPr>
            <a:r>
              <a:rPr lang="en-GB" sz="1200" b="1"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5A8A5C6-45AC-B695-F4A7-5419CE66A8B9}"/>
              </a:ext>
            </a:extLst>
          </p:cNvPr>
          <p:cNvSpPr>
            <a:spLocks noGrp="1" noRot="1" noMove="1" noResize="1" noEditPoints="1" noAdjustHandles="1" noChangeArrowheads="1" noChangeShapeType="1"/>
          </p:cNvSpPr>
          <p:nvPr/>
        </p:nvSpPr>
        <p:spPr>
          <a:xfrm>
            <a:off x="-7620" y="-41441"/>
            <a:ext cx="1865936" cy="17500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descr="A picture containing icon&#10;&#10;Description automatically generated">
            <a:extLst>
              <a:ext uri="{FF2B5EF4-FFF2-40B4-BE49-F238E27FC236}">
                <a16:creationId xmlns:a16="http://schemas.microsoft.com/office/drawing/2014/main" id="{5DE15174-7C2A-B4F9-FB74-9A147082FAB0}"/>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44512" y="189547"/>
            <a:ext cx="866775" cy="1370965"/>
          </a:xfrm>
          <a:prstGeom prst="rect">
            <a:avLst/>
          </a:prstGeom>
        </p:spPr>
      </p:pic>
      <p:pic>
        <p:nvPicPr>
          <p:cNvPr id="5" name="Picture 4" descr="Qr code&#10;&#10;Description automatically generated">
            <a:extLst>
              <a:ext uri="{FF2B5EF4-FFF2-40B4-BE49-F238E27FC236}">
                <a16:creationId xmlns:a16="http://schemas.microsoft.com/office/drawing/2014/main" id="{65CD740B-4A35-E725-9FD8-24A1E82B4A4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2192" y="7104971"/>
            <a:ext cx="1029095" cy="1029095"/>
          </a:xfrm>
          <a:prstGeom prst="rect">
            <a:avLst/>
          </a:prstGeom>
          <a:noFill/>
          <a:ln>
            <a:noFill/>
          </a:ln>
        </p:spPr>
      </p:pic>
      <p:sp>
        <p:nvSpPr>
          <p:cNvPr id="7" name="Text Box 10">
            <a:extLst>
              <a:ext uri="{FF2B5EF4-FFF2-40B4-BE49-F238E27FC236}">
                <a16:creationId xmlns:a16="http://schemas.microsoft.com/office/drawing/2014/main" id="{A915999E-7A41-7C5B-C02D-F219BB64FBE2}"/>
              </a:ext>
            </a:extLst>
          </p:cNvPr>
          <p:cNvSpPr txBox="1">
            <a:spLocks/>
          </p:cNvSpPr>
          <p:nvPr/>
        </p:nvSpPr>
        <p:spPr>
          <a:xfrm>
            <a:off x="1988822" y="0"/>
            <a:ext cx="4749802" cy="50673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solidFill>
                  <a:srgbClr val="7030A0"/>
                </a:solidFill>
                <a:effectLst/>
                <a:latin typeface="Gill Sans MT" panose="020B0502020104020203" pitchFamily="34" charset="0"/>
                <a:ea typeface="Calibri" panose="020F0502020204030204" pitchFamily="34" charset="0"/>
                <a:cs typeface="Times New Roman" panose="02020603050405020304" pitchFamily="18" charset="0"/>
              </a:rPr>
              <a:t>Understanding Behaviour: Supporting Emotional Wellbeing</a:t>
            </a:r>
            <a:endParaRPr lang="en-GB"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8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Children’s behaviour is often a reflection of how safe and regulated they feel. When calm, they can use their thinking brain to make good choices. But when overwhelmed, their emotional brain takes over, triggering automatic responses like fight, flight, freeze, or fawn. This means that challenging behaviour is often not a choice, but a sign of distress or unmet needs.</a:t>
            </a:r>
          </a:p>
          <a:p>
            <a:pPr>
              <a:lnSpc>
                <a:spcPct val="8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As parents and carers, how we respond to behaviour matters. Our reactions can either help children feel safe and supported—or increase their stress. It’s important to ask ourselves: Are my expectations realistic? Am I helping my child feel understood? Am I modelling calm and emotional regulation?</a:t>
            </a:r>
          </a:p>
          <a:p>
            <a:pPr>
              <a:lnSpc>
                <a:spcPct val="8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Taking time to reflect on our own emotional responses can also make a big difference. Our past experiences, beliefs, and even fears can shape how we react to our child’s behaviour. By becoming more aware of these influences, we can respond with greater patience and empathy.</a:t>
            </a:r>
          </a:p>
          <a:p>
            <a:pPr>
              <a:lnSpc>
                <a:spcPct val="8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r>
              <a:rPr lang="en-GB" sz="1000" b="1" dirty="0">
                <a:solidFill>
                  <a:srgbClr val="7030A0"/>
                </a:solidFill>
                <a:effectLst/>
                <a:latin typeface="Gill Sans MT" panose="020B0502020104020203" pitchFamily="34" charset="0"/>
                <a:ea typeface="Arial" panose="020B0604020202020204" pitchFamily="34" charset="0"/>
                <a:cs typeface="Times New Roman" panose="02020603050405020304" pitchFamily="18" charset="0"/>
              </a:rPr>
              <a:t>Practical Tips to Support Your Child</a:t>
            </a:r>
          </a:p>
          <a:p>
            <a:pPr>
              <a:lnSpc>
                <a:spcPct val="87000"/>
              </a:lnSpc>
            </a:pPr>
            <a:r>
              <a:rPr lang="en-GB" sz="1000" b="1" dirty="0">
                <a:solidFill>
                  <a:srgbClr val="7030A0"/>
                </a:solidFill>
                <a:effectLst/>
                <a:latin typeface="Gill Sans MT" panose="020B0502020104020203" pitchFamily="34" charset="0"/>
                <a:ea typeface="Arial" panose="020B0604020202020204" pitchFamily="34" charset="0"/>
                <a:cs typeface="Times New Roman" panose="02020603050405020304" pitchFamily="18" charset="0"/>
              </a:rPr>
              <a:t>Co-regulate</a:t>
            </a:r>
            <a:r>
              <a:rPr lang="en-GB" sz="1000" dirty="0">
                <a:solidFill>
                  <a:srgbClr val="7030A0"/>
                </a:solidFill>
                <a:effectLst/>
                <a:latin typeface="Gill Sans MT" panose="020B0502020104020203" pitchFamily="34" charset="0"/>
                <a:ea typeface="Arial" panose="020B0604020202020204" pitchFamily="34" charset="0"/>
                <a:cs typeface="Times New Roman" panose="02020603050405020304" pitchFamily="18" charset="0"/>
              </a:rPr>
              <a:t>:</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Stay calm and offer reassurance—children borrow our emotional state.</a:t>
            </a:r>
          </a:p>
          <a:p>
            <a:pPr>
              <a:lnSpc>
                <a:spcPct val="87000"/>
              </a:lnSpc>
            </a:pPr>
            <a:r>
              <a:rPr lang="en-GB" sz="1000" b="1" dirty="0">
                <a:solidFill>
                  <a:srgbClr val="7030A0"/>
                </a:solidFill>
                <a:effectLst/>
                <a:latin typeface="Gill Sans MT" panose="020B0502020104020203" pitchFamily="34" charset="0"/>
                <a:ea typeface="Arial" panose="020B0604020202020204" pitchFamily="34" charset="0"/>
                <a:cs typeface="Times New Roman" panose="02020603050405020304" pitchFamily="18" charset="0"/>
              </a:rPr>
              <a:t>Name emotions</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Help your child identify what they’re feeling.</a:t>
            </a:r>
          </a:p>
          <a:p>
            <a:pPr>
              <a:lnSpc>
                <a:spcPct val="87000"/>
              </a:lnSpc>
            </a:pPr>
            <a:r>
              <a:rPr lang="en-GB" sz="1000" b="1" dirty="0">
                <a:solidFill>
                  <a:srgbClr val="7030A0"/>
                </a:solidFill>
                <a:effectLst/>
                <a:latin typeface="Gill Sans MT" panose="020B0502020104020203" pitchFamily="34" charset="0"/>
                <a:ea typeface="Arial" panose="020B0604020202020204" pitchFamily="34" charset="0"/>
                <a:cs typeface="Times New Roman" panose="02020603050405020304" pitchFamily="18" charset="0"/>
              </a:rPr>
              <a:t>Offer safe outlets</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Encourage movement, creativity, or sensory play.</a:t>
            </a:r>
          </a:p>
          <a:p>
            <a:pPr>
              <a:lnSpc>
                <a:spcPct val="87000"/>
              </a:lnSpc>
            </a:pPr>
            <a:r>
              <a:rPr lang="en-GB" sz="1000" b="1" dirty="0">
                <a:solidFill>
                  <a:srgbClr val="7030A0"/>
                </a:solidFill>
                <a:effectLst/>
                <a:latin typeface="Gill Sans MT" panose="020B0502020104020203" pitchFamily="34" charset="0"/>
                <a:ea typeface="Arial" panose="020B0604020202020204" pitchFamily="34" charset="0"/>
                <a:cs typeface="Times New Roman" panose="02020603050405020304" pitchFamily="18" charset="0"/>
              </a:rPr>
              <a:t>Avoid isolating discipline</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Stay with your child through tough emotions when possible.</a:t>
            </a:r>
          </a:p>
          <a:p>
            <a:pPr>
              <a:lnSpc>
                <a:spcPct val="87000"/>
              </a:lnSpc>
            </a:pPr>
            <a:r>
              <a:rPr lang="en-GB" sz="1000" b="1" dirty="0">
                <a:solidFill>
                  <a:srgbClr val="7030A0"/>
                </a:solidFill>
                <a:effectLst/>
                <a:latin typeface="Gill Sans MT" panose="020B0502020104020203" pitchFamily="34" charset="0"/>
                <a:ea typeface="Arial" panose="020B0604020202020204" pitchFamily="34" charset="0"/>
                <a:cs typeface="Times New Roman" panose="02020603050405020304" pitchFamily="18" charset="0"/>
              </a:rPr>
              <a:t>Model coping tools</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Use breathing, grounding, and problem-solving strategies.</a:t>
            </a:r>
          </a:p>
          <a:p>
            <a:pPr>
              <a:lnSpc>
                <a:spcPct val="87000"/>
              </a:lnSpc>
            </a:pPr>
            <a:r>
              <a:rPr lang="en-GB" sz="1000" b="1" dirty="0">
                <a:solidFill>
                  <a:srgbClr val="7030A0"/>
                </a:solidFill>
                <a:effectLst/>
                <a:latin typeface="Gill Sans MT" panose="020B0502020104020203" pitchFamily="34" charset="0"/>
                <a:ea typeface="Arial" panose="020B0604020202020204" pitchFamily="34" charset="0"/>
                <a:cs typeface="Times New Roman" panose="02020603050405020304" pitchFamily="18" charset="0"/>
              </a:rPr>
              <a:t>Reconnect after conflict</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Repairing relationships builds emotional security.</a:t>
            </a:r>
          </a:p>
          <a:p>
            <a:pPr>
              <a:lnSpc>
                <a:spcPct val="87000"/>
              </a:lnSpc>
              <a:spcAft>
                <a:spcPts val="800"/>
              </a:spcAft>
            </a:pPr>
            <a:endParaRPr lang="en-GB" sz="100" dirty="0">
              <a:effectLst/>
              <a:latin typeface="Gill Sans MT" panose="020B0502020104020203" pitchFamily="34" charset="0"/>
              <a:ea typeface="Arial" panose="020B0604020202020204" pitchFamily="34" charset="0"/>
              <a:cs typeface="Times New Roman" panose="02020603050405020304" pitchFamily="18" charset="0"/>
            </a:endParaRPr>
          </a:p>
          <a:p>
            <a:pPr>
              <a:lnSpc>
                <a:spcPct val="8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For more guidance, including how to have restorative conversations with your child, download the free booklet “Responding to Behaviour” from Bridge the Gap:</a:t>
            </a:r>
          </a:p>
          <a:p>
            <a:pPr>
              <a:lnSpc>
                <a:spcPct val="8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a:t>
            </a:r>
            <a:r>
              <a:rPr lang="en-GB" sz="900" dirty="0">
                <a:effectLst/>
                <a:latin typeface="Gill Sans MT" panose="020B0502020104020203" pitchFamily="34" charset="0"/>
                <a:ea typeface="Calibri" panose="020F0502020204030204" pitchFamily="34" charset="0"/>
                <a:cs typeface="Times New Roman" panose="02020603050405020304" pitchFamily="18" charset="0"/>
                <a:hlinkClick r:id="rId6"/>
              </a:rPr>
              <a:t>https://www.jwbridgethegap.com/_files/ugd/c72ecf_b25a8bda520b4bf3a21706cc4f55721b.pdf</a:t>
            </a:r>
            <a:endParaRPr lang="en-GB" sz="700" dirty="0">
              <a:latin typeface="Gill Sans MT" panose="020B0502020104020203" pitchFamily="34" charset="0"/>
              <a:ea typeface="Calibri" panose="020F0502020204030204" pitchFamily="34" charset="0"/>
              <a:cs typeface="Times New Roman" panose="02020603050405020304" pitchFamily="18" charset="0"/>
            </a:endParaRPr>
          </a:p>
          <a:p>
            <a:pPr>
              <a:lnSpc>
                <a:spcPct val="8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15">
            <a:extLst>
              <a:ext uri="{FF2B5EF4-FFF2-40B4-BE49-F238E27FC236}">
                <a16:creationId xmlns:a16="http://schemas.microsoft.com/office/drawing/2014/main" id="{7538DDDC-18D5-7546-35D1-90D8CE32CA6A}"/>
              </a:ext>
            </a:extLst>
          </p:cNvPr>
          <p:cNvSpPr txBox="1">
            <a:spLocks/>
          </p:cNvSpPr>
          <p:nvPr/>
        </p:nvSpPr>
        <p:spPr>
          <a:xfrm>
            <a:off x="4608865" y="5991367"/>
            <a:ext cx="2113280" cy="3811680"/>
          </a:xfrm>
          <a:prstGeom prst="rect">
            <a:avLst/>
          </a:prstGeom>
          <a:solidFill>
            <a:schemeClr val="accent1">
              <a:lumMod val="20000"/>
              <a:lumOff val="80000"/>
            </a:schemeClr>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The children’s mental health charity, Place2Be, has launched a new website aimed at helping parents with typical situations they may experience with children.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Advice can be found on over forty topics including: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000" i="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Understanding sibling rivalry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000" i="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My child is lying, what does it mean, what should I do?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000" i="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My child has trouble going to sleep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000" i="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My child says ‘I hate you!’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000" i="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Cultural identify: who am 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000" i="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‘Our mealtimes are becoming a battleground’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The Parenting Smart website can be found here: </a:t>
            </a:r>
            <a:r>
              <a:rPr lang="en-GB" sz="1000" u="sng" dirty="0">
                <a:solidFill>
                  <a:srgbClr val="0563C1"/>
                </a:solidFill>
                <a:effectLst/>
                <a:latin typeface="Gill Sans MT" panose="020B0502020104020203" pitchFamily="34" charset="0"/>
                <a:ea typeface="Calibri" panose="020F0502020204030204" pitchFamily="34" charset="0"/>
                <a:cs typeface="Times New Roman" panose="02020603050405020304" pitchFamily="18" charset="0"/>
                <a:hlinkClick r:id="rId7"/>
              </a:rPr>
              <a:t>https://parentingsmart.place2be.org.uk/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Diagram&#10;&#10;Description automatically generated">
            <a:extLst>
              <a:ext uri="{FF2B5EF4-FFF2-40B4-BE49-F238E27FC236}">
                <a16:creationId xmlns:a16="http://schemas.microsoft.com/office/drawing/2014/main" id="{8741E492-A1C5-BF40-9CDE-F342AA03DE3D}"/>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52355" y="6042517"/>
            <a:ext cx="1246505" cy="517525"/>
          </a:xfrm>
          <a:prstGeom prst="rect">
            <a:avLst/>
          </a:prstGeom>
          <a:noFill/>
          <a:ln>
            <a:noFill/>
          </a:ln>
        </p:spPr>
      </p:pic>
      <p:pic>
        <p:nvPicPr>
          <p:cNvPr id="15" name="Picture 14" descr="A qr code with a dinosaur&#10;&#10;Description automatically generated">
            <a:extLst>
              <a:ext uri="{FF2B5EF4-FFF2-40B4-BE49-F238E27FC236}">
                <a16:creationId xmlns:a16="http://schemas.microsoft.com/office/drawing/2014/main" id="{019B94D7-B859-0DF8-30CE-59CD2284A1D6}"/>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472840" y="8778006"/>
            <a:ext cx="938447" cy="938447"/>
          </a:xfrm>
          <a:prstGeom prst="rect">
            <a:avLst/>
          </a:prstGeom>
        </p:spPr>
      </p:pic>
      <p:pic>
        <p:nvPicPr>
          <p:cNvPr id="1028" name="Picture 4" descr="22,200+ Happy Brain Stock Illustrations, Royalty-Free Vector Graphics &amp; Clip  Art - iStock | Happy brain icon, Happy brain food, Happy brain concept">
            <a:extLst>
              <a:ext uri="{FF2B5EF4-FFF2-40B4-BE49-F238E27FC236}">
                <a16:creationId xmlns:a16="http://schemas.microsoft.com/office/drawing/2014/main" id="{2FA911C6-D6FD-895E-BFB1-65A0E24E607F}"/>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3529" b="80392" l="16830" r="79575">
                        <a14:foregroundMark x1="55229" y1="23529" x2="55229" y2="23529"/>
                      </a14:backgroundRemoval>
                    </a14:imgEffect>
                  </a14:imgLayer>
                </a14:imgProps>
              </a:ext>
              <a:ext uri="{28A0092B-C50C-407E-A947-70E740481C1C}">
                <a14:useLocalDpi xmlns:a14="http://schemas.microsoft.com/office/drawing/2010/main" val="0"/>
              </a:ext>
            </a:extLst>
          </a:blip>
          <a:srcRect l="9105" t="18316" r="12465" b="12704"/>
          <a:stretch/>
        </p:blipFill>
        <p:spPr bwMode="auto">
          <a:xfrm>
            <a:off x="5905500" y="0"/>
            <a:ext cx="858525" cy="7550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do you feel.... - Suffolk Family Carers">
            <a:extLst>
              <a:ext uri="{FF2B5EF4-FFF2-40B4-BE49-F238E27FC236}">
                <a16:creationId xmlns:a16="http://schemas.microsoft.com/office/drawing/2014/main" id="{1DCC9D6F-4988-2A8B-F49E-EF2CBF37A3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6260" y="4757907"/>
            <a:ext cx="1995174" cy="10551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5EE464-4727-0478-8684-98EA61EB47CB}"/>
              </a:ext>
            </a:extLst>
          </p:cNvPr>
          <p:cNvSpPr txBox="1"/>
          <p:nvPr/>
        </p:nvSpPr>
        <p:spPr>
          <a:xfrm>
            <a:off x="1988822" y="4615192"/>
            <a:ext cx="2466932" cy="5170646"/>
          </a:xfrm>
          <a:prstGeom prst="rect">
            <a:avLst/>
          </a:prstGeom>
          <a:solidFill>
            <a:srgbClr val="D9B3FF"/>
          </a:solidFill>
          <a:ln w="38100">
            <a:solidFill>
              <a:srgbClr val="7030A0"/>
            </a:solidFill>
          </a:ln>
        </p:spPr>
        <p:txBody>
          <a:bodyPr wrap="square" rtlCol="0">
            <a:spAutoFit/>
          </a:bodyPr>
          <a:lstStyle/>
          <a:p>
            <a:pPr algn="ctr"/>
            <a:r>
              <a:rPr lang="en-GB" sz="1100" b="1" dirty="0">
                <a:solidFill>
                  <a:srgbClr val="7030A0"/>
                </a:solidFill>
                <a:latin typeface="Gill Sans MT" panose="020B0502020104020203" pitchFamily="34" charset="0"/>
              </a:rPr>
              <a:t>Try some calming co-regulation breathing </a:t>
            </a:r>
          </a:p>
          <a:p>
            <a:r>
              <a:rPr lang="en-GB" sz="900" dirty="0">
                <a:latin typeface="Gill Sans MT" panose="020B0502020104020203" pitchFamily="34" charset="0"/>
              </a:rPr>
              <a:t>Try some of these breathing exercises found on The Mindfulness Teacher YouTube channel which the children use in school</a:t>
            </a:r>
            <a:r>
              <a:rPr lang="en-GB" sz="1000" dirty="0">
                <a:latin typeface="Gill Sans MT" panose="020B0502020104020203" pitchFamily="34" charset="0"/>
              </a:rPr>
              <a:t>.</a:t>
            </a:r>
          </a:p>
          <a:p>
            <a:endParaRPr lang="en-GB" sz="1000" dirty="0">
              <a:latin typeface="Gill Sans MT" panose="020B0502020104020203" pitchFamily="34" charset="0"/>
            </a:endParaRPr>
          </a:p>
          <a:p>
            <a:endParaRPr lang="en-GB" sz="1000" dirty="0">
              <a:latin typeface="Gill Sans MT" panose="020B0502020104020203" pitchFamily="34" charset="0"/>
            </a:endParaRPr>
          </a:p>
          <a:p>
            <a:endParaRPr lang="en-GB" sz="1000" dirty="0">
              <a:latin typeface="Gill Sans MT" panose="020B0502020104020203" pitchFamily="34" charset="0"/>
            </a:endParaRPr>
          </a:p>
          <a:p>
            <a:r>
              <a:rPr lang="en-GB" sz="1000" dirty="0">
                <a:latin typeface="Gill Sans MT" panose="020B0502020104020203" pitchFamily="34" charset="0"/>
              </a:rPr>
              <a:t> </a:t>
            </a:r>
            <a:r>
              <a:rPr lang="en-GB" sz="800" dirty="0">
                <a:latin typeface="Gill Sans MT" panose="020B0502020104020203" pitchFamily="34" charset="0"/>
                <a:hlinkClick r:id="rId13"/>
              </a:rPr>
              <a:t>https://www.youtube.com/@TheMindfulnessTeacher</a:t>
            </a:r>
            <a:endParaRPr lang="en-GB" sz="1000" dirty="0">
              <a:latin typeface="Gill Sans MT" panose="020B0502020104020203" pitchFamily="34" charset="0"/>
            </a:endParaRPr>
          </a:p>
          <a:p>
            <a:endParaRPr lang="en-GB" sz="1000" dirty="0">
              <a:latin typeface="Gill Sans MT" panose="020B0502020104020203" pitchFamily="34" charset="0"/>
            </a:endParaRPr>
          </a:p>
          <a:p>
            <a:endParaRPr lang="en-GB" sz="1000" dirty="0">
              <a:latin typeface="Gill Sans MT" panose="020B0502020104020203" pitchFamily="34" charset="0"/>
            </a:endParaRPr>
          </a:p>
          <a:p>
            <a:endParaRPr lang="en-GB" sz="1000" dirty="0">
              <a:latin typeface="Gill Sans MT" panose="020B0502020104020203" pitchFamily="34" charset="0"/>
            </a:endParaRPr>
          </a:p>
          <a:p>
            <a:endParaRPr lang="en-GB" sz="1000" dirty="0">
              <a:latin typeface="Gill Sans MT" panose="020B0502020104020203" pitchFamily="34" charset="0"/>
            </a:endParaRPr>
          </a:p>
          <a:p>
            <a:endParaRPr lang="en-GB" sz="1000" dirty="0">
              <a:latin typeface="Gill Sans MT" panose="020B0502020104020203" pitchFamily="34" charset="0"/>
            </a:endParaRPr>
          </a:p>
          <a:p>
            <a:endParaRPr lang="en-GB" sz="1000" dirty="0">
              <a:latin typeface="Gill Sans MT" panose="020B0502020104020203" pitchFamily="34" charset="0"/>
            </a:endParaRPr>
          </a:p>
          <a:p>
            <a:r>
              <a:rPr lang="en-GB" sz="900" dirty="0">
                <a:latin typeface="Gill Sans MT" panose="020B0502020104020203" pitchFamily="34" charset="0"/>
              </a:rPr>
              <a:t>Breathing techniques are a powerful way to help children regulate their emotions when they’re feeling overwhelmed, anxious, or upset. One simple and effective method is Star Breathing. Children trace the five points of a star with their finger—breathing in as they trace up one side, and out as they trace down the next. This visual and physical guide helps them slow their breathing and calm their nervous system. Practising breathing regularly helps children build emotional resilience and gives them a tool they can use anytime they feel big emotions rising. </a:t>
            </a:r>
          </a:p>
          <a:p>
            <a:r>
              <a:rPr lang="en-GB" sz="900" dirty="0">
                <a:latin typeface="Gill Sans MT" panose="020B0502020104020203" pitchFamily="34" charset="0"/>
              </a:rPr>
              <a:t>Try asking your child:</a:t>
            </a:r>
          </a:p>
          <a:p>
            <a:r>
              <a:rPr lang="en-GB" sz="900" dirty="0">
                <a:latin typeface="Gill Sans MT" panose="020B0502020104020203" pitchFamily="34" charset="0"/>
              </a:rPr>
              <a:t> "Can you show me the</a:t>
            </a:r>
          </a:p>
          <a:p>
            <a:r>
              <a:rPr lang="en-GB" sz="900" dirty="0">
                <a:latin typeface="Gill Sans MT" panose="020B0502020104020203" pitchFamily="34" charset="0"/>
              </a:rPr>
              <a:t> breathing technique, you’ve</a:t>
            </a:r>
          </a:p>
          <a:p>
            <a:r>
              <a:rPr lang="en-GB" sz="900" dirty="0">
                <a:latin typeface="Gill Sans MT" panose="020B0502020104020203" pitchFamily="34" charset="0"/>
              </a:rPr>
              <a:t> learned to help you feel calm?“</a:t>
            </a:r>
          </a:p>
          <a:p>
            <a:endParaRPr lang="en-GB" sz="900" dirty="0">
              <a:latin typeface="Gill Sans MT" panose="020B0502020104020203" pitchFamily="34" charset="0"/>
            </a:endParaRPr>
          </a:p>
          <a:p>
            <a:endParaRPr lang="en-GB" sz="900" dirty="0">
              <a:latin typeface="Gill Sans MT" panose="020B0502020104020203" pitchFamily="34" charset="0"/>
            </a:endParaRPr>
          </a:p>
          <a:p>
            <a:endParaRPr lang="en-GB" sz="900" dirty="0">
              <a:latin typeface="Gill Sans MT" panose="020B0502020104020203" pitchFamily="34" charset="0"/>
            </a:endParaRPr>
          </a:p>
          <a:p>
            <a:endParaRPr lang="en-GB" sz="900" dirty="0">
              <a:latin typeface="Gill Sans MT" panose="020B0502020104020203" pitchFamily="34" charset="0"/>
            </a:endParaRPr>
          </a:p>
        </p:txBody>
      </p:sp>
      <p:pic>
        <p:nvPicPr>
          <p:cNvPr id="16" name="Picture 15">
            <a:extLst>
              <a:ext uri="{FF2B5EF4-FFF2-40B4-BE49-F238E27FC236}">
                <a16:creationId xmlns:a16="http://schemas.microsoft.com/office/drawing/2014/main" id="{6A346F44-9207-A356-E5CA-178B27D95D01}"/>
              </a:ext>
            </a:extLst>
          </p:cNvPr>
          <p:cNvPicPr>
            <a:picLocks noChangeAspect="1"/>
          </p:cNvPicPr>
          <p:nvPr/>
        </p:nvPicPr>
        <p:blipFill>
          <a:blip r:embed="rId14"/>
          <a:stretch>
            <a:fillRect/>
          </a:stretch>
        </p:blipFill>
        <p:spPr>
          <a:xfrm>
            <a:off x="2620484" y="5440416"/>
            <a:ext cx="1111766" cy="372642"/>
          </a:xfrm>
          <a:prstGeom prst="rect">
            <a:avLst/>
          </a:prstGeom>
        </p:spPr>
      </p:pic>
      <p:pic>
        <p:nvPicPr>
          <p:cNvPr id="18" name="Picture 17">
            <a:hlinkClick r:id="rId15"/>
            <a:extLst>
              <a:ext uri="{FF2B5EF4-FFF2-40B4-BE49-F238E27FC236}">
                <a16:creationId xmlns:a16="http://schemas.microsoft.com/office/drawing/2014/main" id="{991BCE52-04E3-7763-8E86-F0328F60BCE8}"/>
              </a:ext>
            </a:extLst>
          </p:cNvPr>
          <p:cNvPicPr>
            <a:picLocks noChangeAspect="1"/>
          </p:cNvPicPr>
          <p:nvPr/>
        </p:nvPicPr>
        <p:blipFill>
          <a:blip r:embed="rId16"/>
          <a:stretch>
            <a:fillRect/>
          </a:stretch>
        </p:blipFill>
        <p:spPr>
          <a:xfrm>
            <a:off x="2108817" y="6114037"/>
            <a:ext cx="904275" cy="718349"/>
          </a:xfrm>
          <a:prstGeom prst="rect">
            <a:avLst/>
          </a:prstGeom>
        </p:spPr>
      </p:pic>
      <p:pic>
        <p:nvPicPr>
          <p:cNvPr id="20" name="Picture 19">
            <a:hlinkClick r:id="rId17"/>
            <a:extLst>
              <a:ext uri="{FF2B5EF4-FFF2-40B4-BE49-F238E27FC236}">
                <a16:creationId xmlns:a16="http://schemas.microsoft.com/office/drawing/2014/main" id="{69AA85B5-697E-5AFE-AE76-6B08E08BD4EF}"/>
              </a:ext>
            </a:extLst>
          </p:cNvPr>
          <p:cNvPicPr>
            <a:picLocks noChangeAspect="1"/>
          </p:cNvPicPr>
          <p:nvPr/>
        </p:nvPicPr>
        <p:blipFill>
          <a:blip r:embed="rId18"/>
          <a:stretch>
            <a:fillRect/>
          </a:stretch>
        </p:blipFill>
        <p:spPr>
          <a:xfrm>
            <a:off x="3307150" y="6100333"/>
            <a:ext cx="922375" cy="718349"/>
          </a:xfrm>
          <a:prstGeom prst="rect">
            <a:avLst/>
          </a:prstGeom>
        </p:spPr>
      </p:pic>
      <p:pic>
        <p:nvPicPr>
          <p:cNvPr id="22" name="Picture 21">
            <a:extLst>
              <a:ext uri="{FF2B5EF4-FFF2-40B4-BE49-F238E27FC236}">
                <a16:creationId xmlns:a16="http://schemas.microsoft.com/office/drawing/2014/main" id="{4DCD90F8-5483-0E13-4104-EFC2F8EF7363}"/>
              </a:ext>
            </a:extLst>
          </p:cNvPr>
          <p:cNvPicPr>
            <a:picLocks noChangeAspect="1"/>
          </p:cNvPicPr>
          <p:nvPr/>
        </p:nvPicPr>
        <p:blipFill>
          <a:blip r:embed="rId19"/>
          <a:stretch>
            <a:fillRect/>
          </a:stretch>
        </p:blipFill>
        <p:spPr>
          <a:xfrm>
            <a:off x="3575050" y="8685160"/>
            <a:ext cx="788673" cy="1031293"/>
          </a:xfrm>
          <a:prstGeom prst="rect">
            <a:avLst/>
          </a:prstGeom>
        </p:spPr>
      </p:pic>
      <p:pic>
        <p:nvPicPr>
          <p:cNvPr id="1032" name="Picture 8" descr="Bridge the Gap Child Mental Health C.I.C">
            <a:hlinkClick r:id="rId20"/>
            <a:extLst>
              <a:ext uri="{FF2B5EF4-FFF2-40B4-BE49-F238E27FC236}">
                <a16:creationId xmlns:a16="http://schemas.microsoft.com/office/drawing/2014/main" id="{2BCA4A7D-33F8-EED7-4743-48073BFED1A8}"/>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1111" t="19778" r="-1" b="25111"/>
          <a:stretch/>
        </p:blipFill>
        <p:spPr bwMode="auto">
          <a:xfrm>
            <a:off x="2370143" y="9207124"/>
            <a:ext cx="913917" cy="50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65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DF874437-1F58-A5D3-99EC-B929B6AAF431}"/>
              </a:ext>
            </a:extLst>
          </p:cNvPr>
          <p:cNvSpPr>
            <a:spLocks noGrp="1" noRot="1" noMove="1" noResize="1" noEditPoints="1" noAdjustHandles="1" noChangeArrowheads="1" noChangeShapeType="1"/>
          </p:cNvSpPr>
          <p:nvPr/>
        </p:nvSpPr>
        <p:spPr bwMode="auto">
          <a:xfrm>
            <a:off x="5164266" y="252412"/>
            <a:ext cx="1693733" cy="965358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CAMHS:</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Child and Adolescent Mental Health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NSPCC:</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National Society for the Prevention of Cruelty to Children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EHA: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Early Help Assessment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SEND:</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Special Educational Needs &amp; Disabilities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2"/>
              </a:rPr>
              <a:t>www.williamgilbertend.derbyshire.sch.uk</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r>
              <a:rPr lang="en-GB" sz="1000" dirty="0">
                <a:solidFill>
                  <a:srgbClr val="808080"/>
                </a:solidFill>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If you believe that any child is in danger ring </a:t>
            </a:r>
            <a:r>
              <a:rPr lang="en-GB" sz="1100" b="1" u="sng"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Call Derbyshire</a:t>
            </a:r>
            <a:r>
              <a:rPr lang="en-GB" sz="110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 Tel: 01629 533190 choosing the option for urgent child protection calls at any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hildline is helping young people spot the signs of peer-on-peer abuse in  Essex - Essex-TV">
            <a:extLst>
              <a:ext uri="{FF2B5EF4-FFF2-40B4-BE49-F238E27FC236}">
                <a16:creationId xmlns:a16="http://schemas.microsoft.com/office/drawing/2014/main" id="{4AE05406-2AD7-3E03-0B1C-D927E005BE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781" y="9072345"/>
            <a:ext cx="1217613" cy="671413"/>
          </a:xfrm>
          <a:prstGeom prst="rect">
            <a:avLst/>
          </a:prstGeom>
          <a:noFill/>
          <a:ln>
            <a:noFill/>
          </a:ln>
        </p:spPr>
      </p:pic>
      <p:sp>
        <p:nvSpPr>
          <p:cNvPr id="4" name="Rectangle 3">
            <a:extLst>
              <a:ext uri="{FF2B5EF4-FFF2-40B4-BE49-F238E27FC236}">
                <a16:creationId xmlns:a16="http://schemas.microsoft.com/office/drawing/2014/main" id="{0C4D6FFD-AB07-AE4C-2891-034495FFEEC1}"/>
              </a:ext>
            </a:extLst>
          </p:cNvPr>
          <p:cNvSpPr>
            <a:spLocks noGrp="1" noRot="1" noMove="1" noResize="1" noEditPoints="1" noAdjustHandles="1" noChangeArrowheads="1" noChangeShapeType="1"/>
          </p:cNvSpPr>
          <p:nvPr/>
        </p:nvSpPr>
        <p:spPr>
          <a:xfrm>
            <a:off x="5123180" y="0"/>
            <a:ext cx="1734820" cy="16954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A picture containing icon&#10;&#10;Description automatically generated">
            <a:extLst>
              <a:ext uri="{FF2B5EF4-FFF2-40B4-BE49-F238E27FC236}">
                <a16:creationId xmlns:a16="http://schemas.microsoft.com/office/drawing/2014/main" id="{F94236FA-0290-3296-5087-4E8F749DD33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557201" y="162242"/>
            <a:ext cx="866775" cy="1370965"/>
          </a:xfrm>
          <a:prstGeom prst="rect">
            <a:avLst/>
          </a:prstGeom>
        </p:spPr>
      </p:pic>
      <p:sp>
        <p:nvSpPr>
          <p:cNvPr id="7" name="Rectangle 6">
            <a:extLst>
              <a:ext uri="{FF2B5EF4-FFF2-40B4-BE49-F238E27FC236}">
                <a16:creationId xmlns:a16="http://schemas.microsoft.com/office/drawing/2014/main" id="{13D84B7F-A943-BE4E-3127-964153E3535D}"/>
              </a:ext>
            </a:extLst>
          </p:cNvPr>
          <p:cNvSpPr>
            <a:spLocks noGrp="1" noRot="1" noMove="1" noResize="1" noEditPoints="1" noAdjustHandles="1" noChangeArrowheads="1" noChangeShapeType="1"/>
          </p:cNvSpPr>
          <p:nvPr/>
        </p:nvSpPr>
        <p:spPr>
          <a:xfrm>
            <a:off x="0" y="0"/>
            <a:ext cx="4760686" cy="1293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600"/>
              </a:spcAft>
            </a:pPr>
            <a:r>
              <a:rPr lang="en-GB" sz="2200" b="1" dirty="0">
                <a:effectLst/>
                <a:latin typeface="Gill Sans MT" panose="020B0502020104020203" pitchFamily="34" charset="0"/>
                <a:ea typeface="Calibri" panose="020F0502020204030204" pitchFamily="34" charset="0"/>
                <a:cs typeface="Times New Roman" panose="02020603050405020304" pitchFamily="18" charset="0"/>
              </a:rPr>
              <a:t>               </a:t>
            </a:r>
            <a:r>
              <a:rPr lang="en-GB" sz="24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Keeping safe in the </a:t>
            </a:r>
            <a:endParaRPr lang="en-GB" sz="1050" dirty="0">
              <a:effectLst/>
              <a:ea typeface="Calibri" panose="020F0502020204030204" pitchFamily="34" charset="0"/>
              <a:cs typeface="Times New Roman" panose="02020603050405020304" pitchFamily="18" charset="0"/>
            </a:endParaRPr>
          </a:p>
          <a:p>
            <a:pPr>
              <a:lnSpc>
                <a:spcPct val="107000"/>
              </a:lnSpc>
              <a:spcAft>
                <a:spcPts val="600"/>
              </a:spcAft>
            </a:pPr>
            <a:r>
              <a:rPr lang="en-GB" sz="24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holidays</a:t>
            </a:r>
            <a:endParaRPr lang="en-GB" sz="1050" dirty="0">
              <a:effectLst/>
              <a:ea typeface="Calibri" panose="020F0502020204030204" pitchFamily="34" charset="0"/>
              <a:cs typeface="Times New Roman" panose="02020603050405020304" pitchFamily="18" charset="0"/>
            </a:endParaRPr>
          </a:p>
        </p:txBody>
      </p:sp>
      <p:pic>
        <p:nvPicPr>
          <p:cNvPr id="8" name="Picture 7" descr="圖片">
            <a:extLst>
              <a:ext uri="{FF2B5EF4-FFF2-40B4-BE49-F238E27FC236}">
                <a16:creationId xmlns:a16="http://schemas.microsoft.com/office/drawing/2014/main" id="{0E15AC5A-D845-D199-7860-849C94F74A8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206500" cy="1206500"/>
          </a:xfrm>
          <a:prstGeom prst="rect">
            <a:avLst/>
          </a:prstGeom>
          <a:noFill/>
          <a:ln>
            <a:noFill/>
          </a:ln>
        </p:spPr>
      </p:pic>
      <p:sp>
        <p:nvSpPr>
          <p:cNvPr id="9" name="Text Box 22">
            <a:extLst>
              <a:ext uri="{FF2B5EF4-FFF2-40B4-BE49-F238E27FC236}">
                <a16:creationId xmlns:a16="http://schemas.microsoft.com/office/drawing/2014/main" id="{A5A8F759-AEC0-D816-3686-345C4DA1D2D0}"/>
              </a:ext>
            </a:extLst>
          </p:cNvPr>
          <p:cNvSpPr txBox="1">
            <a:spLocks noGrp="1" noRot="1" noMove="1" noResize="1" noEditPoints="1" noAdjustHandles="1" noChangeArrowheads="1" noChangeShapeType="1"/>
          </p:cNvSpPr>
          <p:nvPr/>
        </p:nvSpPr>
        <p:spPr>
          <a:xfrm>
            <a:off x="130772" y="1410377"/>
            <a:ext cx="2169094" cy="4850723"/>
          </a:xfrm>
          <a:prstGeom prst="rect">
            <a:avLst/>
          </a:prstGeom>
          <a:solidFill>
            <a:schemeClr val="accent4">
              <a:lumMod val="60000"/>
              <a:lumOff val="40000"/>
            </a:schemeClr>
          </a:solidFill>
          <a:ln w="381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000" b="1" dirty="0">
                <a:effectLst/>
                <a:latin typeface="Gill Sans MT" panose="020B0502020104020203" pitchFamily="34" charset="0"/>
                <a:ea typeface="Calibri" panose="020F0502020204030204" pitchFamily="34" charset="0"/>
                <a:cs typeface="Times New Roman" panose="02020603050405020304" pitchFamily="18" charset="0"/>
              </a:rPr>
              <a:t>Sun Safety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Sun damage when you’re young could lead to skin cancer developing in later life. Whether you’re heading to the beach, playing in the park or out in your own garden, it’s important to think about sun protection for all the family – especially young children.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000" b="1" dirty="0">
                <a:effectLst/>
                <a:latin typeface="Gill Sans MT" panose="020B0502020104020203" pitchFamily="34" charset="0"/>
                <a:ea typeface="Calibri" panose="020F0502020204030204" pitchFamily="34" charset="0"/>
                <a:cs typeface="Times New Roman" panose="02020603050405020304" pitchFamily="18" charset="0"/>
              </a:rPr>
              <a:t>Sun safety tips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Spend time in the shade when the sun is strongest. In the UK, this is between 11am and 3pm from March to October.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Make sure you:</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spend time in the shade between 11am and 3pm</a:t>
            </a:r>
            <a:endParaRPr lang="en-GB" sz="9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never burn</a:t>
            </a:r>
            <a:endParaRPr lang="en-GB" sz="9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cover up with suitable clothing and sunglasses</a:t>
            </a:r>
            <a:endParaRPr lang="en-GB" sz="9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take extra care with children</a:t>
            </a:r>
            <a:endParaRPr lang="en-GB" sz="9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use at least factor 15 sunscreen</a:t>
            </a:r>
            <a:endParaRPr lang="en-GB" sz="900" dirty="0">
              <a:effectLst/>
              <a:latin typeface="Calibri" panose="020F0502020204030204" pitchFamily="34" charset="0"/>
              <a:ea typeface="Arial" panose="020B060402020202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The following website has more information and fun activities that you can share with your children to keep them safe over the summer holidays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u="sng" dirty="0">
                <a:solidFill>
                  <a:srgbClr val="0563C1"/>
                </a:solidFill>
                <a:effectLst/>
                <a:latin typeface="Gill Sans MT" panose="020B0502020104020203" pitchFamily="34" charset="0"/>
                <a:ea typeface="Calibri" panose="020F0502020204030204" pitchFamily="34" charset="0"/>
                <a:cs typeface="Times New Roman" panose="02020603050405020304" pitchFamily="18" charset="0"/>
                <a:hlinkClick r:id="rId6"/>
              </a:rPr>
              <a:t>https://www.bbc.co.uk/cbeebies/watch/sun-safety-for-kids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u="sng" dirty="0">
                <a:solidFill>
                  <a:srgbClr val="0563C1"/>
                </a:solidFill>
                <a:effectLst/>
                <a:latin typeface="Gill Sans MT" panose="020B0502020104020203" pitchFamily="34" charset="0"/>
                <a:ea typeface="Calibri" panose="020F0502020204030204" pitchFamily="34" charset="0"/>
                <a:cs typeface="Times New Roman" panose="02020603050405020304" pitchFamily="18" charset="0"/>
                <a:hlinkClick r:id="rId7"/>
              </a:rPr>
              <a:t>https://www.nhs.uk/live-well/seasonal-health/sunscreen-and-sun-safety/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5">
            <a:extLst>
              <a:ext uri="{FF2B5EF4-FFF2-40B4-BE49-F238E27FC236}">
                <a16:creationId xmlns:a16="http://schemas.microsoft.com/office/drawing/2014/main" id="{9479BC12-CD10-E3A6-90C6-88B4BCD5441C}"/>
              </a:ext>
            </a:extLst>
          </p:cNvPr>
          <p:cNvSpPr txBox="1">
            <a:spLocks noGrp="1" noRot="1" noMove="1" noResize="1" noEditPoints="1" noAdjustHandles="1" noChangeArrowheads="1" noChangeShapeType="1"/>
          </p:cNvSpPr>
          <p:nvPr/>
        </p:nvSpPr>
        <p:spPr>
          <a:xfrm>
            <a:off x="2441758" y="1635767"/>
            <a:ext cx="2580617" cy="5057134"/>
          </a:xfrm>
          <a:prstGeom prst="rect">
            <a:avLst/>
          </a:prstGeom>
          <a:solidFill>
            <a:schemeClr val="accent5">
              <a:lumMod val="20000"/>
              <a:lumOff val="80000"/>
            </a:schemeClr>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000" b="1" dirty="0">
                <a:effectLst/>
                <a:latin typeface="Gill Sans MT" panose="020B0502020104020203" pitchFamily="34" charset="0"/>
                <a:ea typeface="Calibri" panose="020F0502020204030204" pitchFamily="34" charset="0"/>
                <a:cs typeface="Times New Roman" panose="02020603050405020304" pitchFamily="18" charset="0"/>
              </a:rPr>
              <a:t>Water 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The Royal Life Saving Society UK report that drowning is the third highest cause of accidental death of children in the UK and that a person can drown in as little as 2cm of water. Hot weather can make rivers, lakes and paddling pools more appealing for children and families – make sure you know how to teach your child to be safe when cooling off and playing this summer.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900" b="1" dirty="0">
                <a:effectLst/>
                <a:latin typeface="Gill Sans MT" panose="020B0502020104020203" pitchFamily="34" charset="0"/>
                <a:ea typeface="Calibri" panose="020F0502020204030204" pitchFamily="34" charset="0"/>
                <a:cs typeface="Times New Roman" panose="02020603050405020304" pitchFamily="18" charset="0"/>
              </a:rPr>
              <a:t>The water safety code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Water may look safe, but it can be dangerous. Learn to spot and keep away from dangers. You may swim well in a warm indoor pool, but that does not mean that you will be able to swim in cold water.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b="1" dirty="0">
                <a:effectLst/>
                <a:latin typeface="Gill Sans MT" panose="020B0502020104020203" pitchFamily="34" charset="0"/>
                <a:ea typeface="Calibri" panose="020F0502020204030204" pitchFamily="34" charset="0"/>
                <a:cs typeface="Times New Roman" panose="02020603050405020304" pitchFamily="18" charset="0"/>
              </a:rPr>
              <a:t>The dangers of water include: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it is very cold</a:t>
            </a:r>
            <a:endParaRPr lang="en-GB" sz="105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there may be hidden currents</a:t>
            </a:r>
            <a:endParaRPr lang="en-GB" sz="105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it can be difficult to get out (steep slimy banks)</a:t>
            </a:r>
            <a:endParaRPr lang="en-GB" sz="105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it can be deep</a:t>
            </a:r>
            <a:endParaRPr lang="en-GB" sz="105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there may be hidden rubbish, for example shopping trolleys, broken glass</a:t>
            </a:r>
            <a:endParaRPr lang="en-GB" sz="105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there are no lifeguards</a:t>
            </a:r>
            <a:endParaRPr lang="en-GB" sz="105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it is difficult to estimate depth</a:t>
            </a:r>
            <a:endParaRPr lang="en-GB" sz="105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900" dirty="0">
                <a:effectLst/>
                <a:latin typeface="Gill Sans MT" panose="020B0502020104020203" pitchFamily="34" charset="0"/>
                <a:ea typeface="Arial" panose="020B0604020202020204" pitchFamily="34" charset="0"/>
                <a:cs typeface="Times New Roman" panose="02020603050405020304" pitchFamily="18" charset="0"/>
              </a:rPr>
              <a:t>it may be polluted and may make you ill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Please visit the following websites to help inform your family and keep them safe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u="sng" dirty="0">
                <a:solidFill>
                  <a:srgbClr val="0563C1"/>
                </a:solidFill>
                <a:effectLst/>
                <a:latin typeface="Gill Sans MT" panose="020B0502020104020203" pitchFamily="34" charset="0"/>
                <a:ea typeface="Calibri" panose="020F0502020204030204" pitchFamily="34" charset="0"/>
                <a:cs typeface="Times New Roman" panose="02020603050405020304" pitchFamily="18" charset="0"/>
                <a:hlinkClick r:id="rId8"/>
              </a:rPr>
              <a:t>https://rnli.org/safety/beach-safety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u="sng" dirty="0">
                <a:solidFill>
                  <a:srgbClr val="0563C1"/>
                </a:solidFill>
                <a:effectLst/>
                <a:latin typeface="Gill Sans MT" panose="020B0502020104020203" pitchFamily="34" charset="0"/>
                <a:ea typeface="Calibri" panose="020F0502020204030204" pitchFamily="34" charset="0"/>
                <a:cs typeface="Times New Roman" panose="02020603050405020304" pitchFamily="18" charset="0"/>
                <a:hlinkClick r:id="rId9"/>
              </a:rPr>
              <a:t>https://www.rospa.com/leisure-water-safety/water/advice/water-safety-code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Shape&#10;&#10;Description automatically generated with medium confidence">
            <a:extLst>
              <a:ext uri="{FF2B5EF4-FFF2-40B4-BE49-F238E27FC236}">
                <a16:creationId xmlns:a16="http://schemas.microsoft.com/office/drawing/2014/main" id="{00141720-B996-09AF-1A0C-A881E25BDA21}"/>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Lst>
          </a:blip>
          <a:stretch>
            <a:fillRect/>
          </a:stretch>
        </p:blipFill>
        <p:spPr>
          <a:xfrm>
            <a:off x="3111025" y="591281"/>
            <a:ext cx="1911350" cy="916940"/>
          </a:xfrm>
          <a:prstGeom prst="rect">
            <a:avLst/>
          </a:prstGeom>
        </p:spPr>
      </p:pic>
      <p:pic>
        <p:nvPicPr>
          <p:cNvPr id="12" name="Picture 11" descr="Sun safety at Bright Kids - Bright Kids">
            <a:extLst>
              <a:ext uri="{FF2B5EF4-FFF2-40B4-BE49-F238E27FC236}">
                <a16:creationId xmlns:a16="http://schemas.microsoft.com/office/drawing/2014/main" id="{A6BBE939-F5CA-A4D4-4305-59D024CD7A89}"/>
              </a:ext>
            </a:extLst>
          </p:cNvPr>
          <p:cNvPicPr>
            <a:picLocks noGrp="1" noRot="1" noChangeAspect="1" noMove="1" noResize="1" noEditPoints="1" noAdjustHandles="1" noChangeArrowheads="1" noChangeShapeType="1" noCrop="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63237" y="670242"/>
            <a:ext cx="965524" cy="965524"/>
          </a:xfrm>
          <a:prstGeom prst="rect">
            <a:avLst/>
          </a:prstGeom>
          <a:noFill/>
          <a:ln>
            <a:noFill/>
          </a:ln>
        </p:spPr>
      </p:pic>
      <p:sp>
        <p:nvSpPr>
          <p:cNvPr id="13" name="Text Box 28">
            <a:extLst>
              <a:ext uri="{FF2B5EF4-FFF2-40B4-BE49-F238E27FC236}">
                <a16:creationId xmlns:a16="http://schemas.microsoft.com/office/drawing/2014/main" id="{6F421598-E44F-0154-666A-0AEB05AE6135}"/>
              </a:ext>
            </a:extLst>
          </p:cNvPr>
          <p:cNvSpPr txBox="1">
            <a:spLocks noGrp="1" noRot="1" noMove="1" noResize="1" noEditPoints="1" noAdjustHandles="1" noChangeArrowheads="1" noChangeShapeType="1"/>
          </p:cNvSpPr>
          <p:nvPr/>
        </p:nvSpPr>
        <p:spPr>
          <a:xfrm>
            <a:off x="163905" y="6773131"/>
            <a:ext cx="4891603" cy="3075720"/>
          </a:xfrm>
          <a:prstGeom prst="rect">
            <a:avLst/>
          </a:prstGeom>
          <a:solidFill>
            <a:srgbClr val="92D050"/>
          </a:solidFill>
          <a:ln w="38100">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800" b="1" dirty="0">
                <a:effectLst/>
                <a:latin typeface="Gill Sans MT" panose="020B0502020104020203" pitchFamily="34" charset="0"/>
                <a:ea typeface="Calibri" panose="020F0502020204030204" pitchFamily="34" charset="0"/>
                <a:cs typeface="Times New Roman" panose="02020603050405020304" pitchFamily="18" charset="0"/>
              </a:rPr>
              <a:t>Safety First: Why Helmets Matter for Scooting and Cycling to School</a:t>
            </a:r>
          </a:p>
          <a:p>
            <a:pPr>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As the weather brightens and more children scoot or cycle to school, it’s the perfect time to remind everyone about the importance of wearing a helmet. Helmets aren’t just a good idea—they’re a vital part of keeping your child safe.</a:t>
            </a:r>
          </a:p>
          <a:p>
            <a:pPr>
              <a:lnSpc>
                <a:spcPct val="107000"/>
              </a:lnSpc>
            </a:pPr>
            <a:r>
              <a:rPr lang="en-GB" sz="700" b="1" dirty="0">
                <a:effectLst/>
                <a:latin typeface="Gill Sans MT" panose="020B0502020104020203" pitchFamily="34" charset="0"/>
                <a:ea typeface="Calibri" panose="020F0502020204030204" pitchFamily="34" charset="0"/>
                <a:cs typeface="Times New Roman" panose="02020603050405020304" pitchFamily="18" charset="0"/>
              </a:rPr>
              <a:t>Top Reasons to Wear a Helmet - Here are some key reasons to make helmet-wearing a daily habit:</a:t>
            </a:r>
          </a:p>
          <a:p>
            <a:pPr marL="171450" indent="-171450">
              <a:lnSpc>
                <a:spcPct val="107000"/>
              </a:lnSpc>
              <a:buFont typeface="Arial" panose="020B0604020202020204" pitchFamily="34" charset="0"/>
              <a:buChar char="•"/>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Protects the brain: Helmets reduce the risk of serious head injury by up to 85%.</a:t>
            </a:r>
          </a:p>
          <a:p>
            <a:pPr marL="171450" indent="-171450">
              <a:lnSpc>
                <a:spcPct val="107000"/>
              </a:lnSpc>
              <a:buFont typeface="Arial" panose="020B0604020202020204" pitchFamily="34" charset="0"/>
              <a:buChar char="•"/>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Sets a good example: Children who see others wearing helmets are more likely to wear one themselves.</a:t>
            </a:r>
          </a:p>
          <a:p>
            <a:pPr marL="171450" indent="-171450">
              <a:lnSpc>
                <a:spcPct val="107000"/>
              </a:lnSpc>
              <a:buFont typeface="Arial" panose="020B0604020202020204" pitchFamily="34" charset="0"/>
              <a:buChar char="•"/>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Boosts confidence: Kids feel safer and more in control when they know they’re protected.</a:t>
            </a:r>
          </a:p>
          <a:p>
            <a:pPr>
              <a:lnSpc>
                <a:spcPct val="107000"/>
              </a:lnSpc>
            </a:pPr>
            <a:r>
              <a:rPr lang="en-GB" sz="800" b="1" dirty="0">
                <a:effectLst/>
                <a:latin typeface="Gill Sans MT" panose="020B0502020104020203" pitchFamily="34" charset="0"/>
                <a:ea typeface="Calibri" panose="020F0502020204030204" pitchFamily="34" charset="0"/>
                <a:cs typeface="Times New Roman" panose="02020603050405020304" pitchFamily="18" charset="0"/>
              </a:rPr>
              <a:t>Tips to Encourage Children to Wear Helmets</a:t>
            </a:r>
          </a:p>
          <a:p>
            <a:pPr marL="171450" indent="-171450">
              <a:lnSpc>
                <a:spcPct val="107000"/>
              </a:lnSpc>
              <a:buFont typeface="Wingdings" panose="05000000000000000000" pitchFamily="2" charset="2"/>
              <a:buChar char="ü"/>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Let them choose: Allow your child to pick a helmet in their favourite colour or with fun designs.</a:t>
            </a:r>
          </a:p>
          <a:p>
            <a:pPr marL="171450" indent="-171450">
              <a:lnSpc>
                <a:spcPct val="107000"/>
              </a:lnSpc>
              <a:buFont typeface="Wingdings" panose="05000000000000000000" pitchFamily="2" charset="2"/>
              <a:buChar char="ü"/>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Make it a routine: Treat the helmet like a seatbelt—something you never ride without.</a:t>
            </a:r>
          </a:p>
          <a:p>
            <a:pPr marL="171450" indent="-171450">
              <a:lnSpc>
                <a:spcPct val="107000"/>
              </a:lnSpc>
              <a:buFont typeface="Wingdings" panose="05000000000000000000" pitchFamily="2" charset="2"/>
              <a:buChar char="ü"/>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Use positive reinforcement: Praise or reward your child when they remember to wear their helmet.</a:t>
            </a:r>
          </a:p>
          <a:p>
            <a:pPr marL="171450" indent="-171450">
              <a:lnSpc>
                <a:spcPct val="107000"/>
              </a:lnSpc>
              <a:buFont typeface="Wingdings" panose="05000000000000000000" pitchFamily="2" charset="2"/>
              <a:buChar char="ü"/>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Lead by example: If you cycle or scoot, wear your helmet too!</a:t>
            </a:r>
          </a:p>
          <a:p>
            <a:pPr marL="171450" indent="-171450">
              <a:lnSpc>
                <a:spcPct val="107000"/>
              </a:lnSpc>
              <a:buFont typeface="Wingdings" panose="05000000000000000000" pitchFamily="2" charset="2"/>
              <a:buChar char="ü"/>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Personalise it: Add stickers or their name to make it feel special and unique.</a:t>
            </a:r>
          </a:p>
          <a:p>
            <a:pPr marL="171450" indent="-171450">
              <a:lnSpc>
                <a:spcPct val="107000"/>
              </a:lnSpc>
              <a:buFont typeface="Wingdings" panose="05000000000000000000" pitchFamily="2" charset="2"/>
              <a:buChar char="ü"/>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Educate gently: Talk about how helmets protect their “super-smart brain” in a way they understand.</a:t>
            </a:r>
          </a:p>
          <a:p>
            <a:pPr>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In the UK, it is not a legal requirement for children (or adults) to wear a helmet when cycling or scooting. However, it is strongly recommended by safety organisations, the government and William Gilbert School. Take a look at these useful resources and websites to remind children of the key safety messages</a:t>
            </a:r>
            <a:r>
              <a:rPr lang="en-GB" sz="800" dirty="0">
                <a:latin typeface="Gill Sans MT" panose="020B0502020104020203" pitchFamily="34" charset="0"/>
                <a:ea typeface="Calibri" panose="020F0502020204030204" pitchFamily="34" charset="0"/>
                <a:cs typeface="Times New Roman" panose="02020603050405020304" pitchFamily="18" charset="0"/>
              </a:rPr>
              <a:t> about riding a bike and wearing a helmet.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u="sng" dirty="0">
                <a:solidFill>
                  <a:srgbClr val="0563C1"/>
                </a:solidFill>
                <a:latin typeface="Gill Sans MT" panose="020B0502020104020203" pitchFamily="34" charset="0"/>
                <a:ea typeface="Calibri" panose="020F0502020204030204" pitchFamily="34" charset="0"/>
                <a:cs typeface="Times New Roman" panose="02020603050405020304" pitchFamily="18" charset="0"/>
                <a:hlinkClick r:id="rId13"/>
              </a:rPr>
              <a:t>https://www.youtube.com/watch?v=NF8CiNXEmcU</a:t>
            </a:r>
            <a:r>
              <a:rPr lang="en-GB" sz="900" u="sng" dirty="0">
                <a:solidFill>
                  <a:srgbClr val="0563C1"/>
                </a:solidFill>
                <a:latin typeface="Gill Sans MT" panose="020B0502020104020203" pitchFamily="34" charset="0"/>
                <a:ea typeface="Calibri" panose="020F0502020204030204" pitchFamily="34" charset="0"/>
                <a:cs typeface="Times New Roman" panose="02020603050405020304" pitchFamily="18" charset="0"/>
              </a:rPr>
              <a:t> (Always wear a helmet)</a:t>
            </a:r>
          </a:p>
          <a:p>
            <a:pPr>
              <a:lnSpc>
                <a:spcPct val="107000"/>
              </a:lnSpc>
              <a:spcAft>
                <a:spcPts val="800"/>
              </a:spcAft>
            </a:pPr>
            <a:r>
              <a:rPr lang="en-GB" sz="900" u="sng" dirty="0">
                <a:solidFill>
                  <a:srgbClr val="0563C1"/>
                </a:solidFill>
                <a:latin typeface="Gill Sans MT" panose="020B0502020104020203" pitchFamily="34" charset="0"/>
                <a:ea typeface="Calibri" panose="020F0502020204030204" pitchFamily="34" charset="0"/>
                <a:cs typeface="Times New Roman" panose="02020603050405020304" pitchFamily="18" charset="0"/>
                <a:hlinkClick r:id="rId14"/>
              </a:rPr>
              <a:t>https://www.youtube.com/watch?v=dkoVxBnnGko</a:t>
            </a:r>
            <a:r>
              <a:rPr lang="en-GB" sz="900" u="sng" dirty="0">
                <a:solidFill>
                  <a:srgbClr val="0563C1"/>
                </a:solidFill>
                <a:latin typeface="Gill Sans MT" panose="020B0502020104020203" pitchFamily="34" charset="0"/>
                <a:ea typeface="Calibri" panose="020F0502020204030204" pitchFamily="34" charset="0"/>
                <a:cs typeface="Times New Roman" panose="02020603050405020304" pitchFamily="18" charset="0"/>
              </a:rPr>
              <a:t> (Bicycle safer Journey)</a:t>
            </a:r>
            <a:r>
              <a:rPr lang="en-GB" sz="700" dirty="0">
                <a:latin typeface="Gill Sans MT" panose="020B0502020104020203" pitchFamily="34" charset="0"/>
                <a:ea typeface="Calibri" panose="020F0502020204030204" pitchFamily="34" charset="0"/>
                <a:cs typeface="Times New Roman" panose="02020603050405020304" pitchFamily="18" charset="0"/>
              </a:rPr>
              <a:t>NB Please note that this is a video made in the USA so whilst much of the content is excellent and relevant it mentions riding on the right which is not the case on UK roads. </a:t>
            </a:r>
          </a:p>
          <a:p>
            <a:pPr>
              <a:lnSpc>
                <a:spcPct val="107000"/>
              </a:lnSpc>
              <a:spcAft>
                <a:spcPts val="800"/>
              </a:spcAft>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050" name="Picture 2" descr="Mom's Safety Guide: Learning the Ins and Outs of Kids' Helmet Safety! -  YouTube">
            <a:extLst>
              <a:ext uri="{FF2B5EF4-FFF2-40B4-BE49-F238E27FC236}">
                <a16:creationId xmlns:a16="http://schemas.microsoft.com/office/drawing/2014/main" id="{D615719E-FCCC-EF20-7421-6BF59C0B3A6A}"/>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416829" y="6191345"/>
            <a:ext cx="1004386" cy="581786"/>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9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93323774-0396-1C29-ADC4-8CC33E3F6E10}"/>
              </a:ext>
            </a:extLst>
          </p:cNvPr>
          <p:cNvSpPr>
            <a:spLocks noGrp="1" noRot="1" noMove="1" noResize="1" noEditPoints="1" noAdjustHandles="1" noChangeArrowheads="1" noChangeShapeType="1"/>
          </p:cNvSpPr>
          <p:nvPr/>
        </p:nvSpPr>
        <p:spPr bwMode="auto">
          <a:xfrm>
            <a:off x="0" y="18624"/>
            <a:ext cx="1711842" cy="9887376"/>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12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Peer pressure </a:t>
            </a:r>
            <a:r>
              <a:rPr lang="en-GB" sz="900" dirty="0">
                <a:effectLst/>
                <a:latin typeface="Gill Sans MT" panose="020B0502020104020203" pitchFamily="34" charset="0"/>
                <a:ea typeface="Arial" panose="020B0604020202020204" pitchFamily="34" charset="0"/>
                <a:cs typeface="Times New Roman" panose="02020603050405020304" pitchFamily="18" charset="0"/>
              </a:rPr>
              <a:t>is the direct or indirect influence on peers, i.e., members of social groups with similar interests, experiences, or social statuses. Members of a peer group are more likely to influence a person's beliefs, values, and behaviour. A group or individual may be encouraged and want to follow their peers by changing their attitudes, values or behaviours to conform to those of the influencing group or individual.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900" i="1" dirty="0">
                <a:effectLst/>
                <a:latin typeface="Gill Sans MT" panose="020B0502020104020203" pitchFamily="34" charset="0"/>
                <a:ea typeface="Arial" panose="020B0604020202020204" pitchFamily="34" charset="0"/>
                <a:cs typeface="Times New Roman" panose="02020603050405020304" pitchFamily="18" charset="0"/>
              </a:rPr>
              <a:t>Advice around Peer Pressure and support for young people can be found here: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2"/>
              </a:rPr>
              <a:t>https://www.childline.org.uk/info-advice/friends-relationships-sex/friends/peer-pressure/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3"/>
              </a:rPr>
              <a:t>www.williamgilbertend.derbyshire.sch.uk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For more resources visit BBC Bitesize below</a:t>
            </a:r>
          </a:p>
        </p:txBody>
      </p:sp>
      <p:sp>
        <p:nvSpPr>
          <p:cNvPr id="3" name="Rectangle 2">
            <a:extLst>
              <a:ext uri="{FF2B5EF4-FFF2-40B4-BE49-F238E27FC236}">
                <a16:creationId xmlns:a16="http://schemas.microsoft.com/office/drawing/2014/main" id="{06AD85C6-DAB9-FBA0-FA87-6CED9AAEA7E7}"/>
              </a:ext>
            </a:extLst>
          </p:cNvPr>
          <p:cNvSpPr>
            <a:spLocks noGrp="1" noRot="1" noMove="1" noResize="1" noEditPoints="1" noAdjustHandles="1" noChangeArrowheads="1" noChangeShapeType="1"/>
          </p:cNvSpPr>
          <p:nvPr/>
        </p:nvSpPr>
        <p:spPr>
          <a:xfrm>
            <a:off x="0" y="0"/>
            <a:ext cx="1711842" cy="17500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descr="A picture containing icon&#10;&#10;Description automatically generated">
            <a:extLst>
              <a:ext uri="{FF2B5EF4-FFF2-40B4-BE49-F238E27FC236}">
                <a16:creationId xmlns:a16="http://schemas.microsoft.com/office/drawing/2014/main" id="{F9835696-C012-52F2-5816-CC30DF9200B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422533" y="189547"/>
            <a:ext cx="866775" cy="1370965"/>
          </a:xfrm>
          <a:prstGeom prst="rect">
            <a:avLst/>
          </a:prstGeom>
        </p:spPr>
      </p:pic>
      <p:pic>
        <p:nvPicPr>
          <p:cNvPr id="6" name="Picture 5" descr="A picture containing text, clipart, sign&#10;&#10;Description automatically generated">
            <a:extLst>
              <a:ext uri="{FF2B5EF4-FFF2-40B4-BE49-F238E27FC236}">
                <a16:creationId xmlns:a16="http://schemas.microsoft.com/office/drawing/2014/main" id="{99808B8F-C3B1-7444-04CF-0EB509F091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7217" y="36809"/>
            <a:ext cx="1982100" cy="1072194"/>
          </a:xfrm>
          <a:prstGeom prst="rect">
            <a:avLst/>
          </a:prstGeom>
          <a:noFill/>
          <a:ln>
            <a:noFill/>
          </a:ln>
        </p:spPr>
      </p:pic>
      <p:pic>
        <p:nvPicPr>
          <p:cNvPr id="7" name="Picture 6" descr="Starting Secondary School – Our Lady's NS">
            <a:extLst>
              <a:ext uri="{FF2B5EF4-FFF2-40B4-BE49-F238E27FC236}">
                <a16:creationId xmlns:a16="http://schemas.microsoft.com/office/drawing/2014/main" id="{6784BF41-A60C-7DA3-37CC-9928FF040B9D}"/>
              </a:ext>
            </a:extLst>
          </p:cNvPr>
          <p:cNvPicPr>
            <a:picLocks noChangeAspect="1"/>
          </p:cNvPicPr>
          <p:nvPr/>
        </p:nvPicPr>
        <p:blipFill rotWithShape="1">
          <a:blip r:embed="rId6">
            <a:extLst>
              <a:ext uri="{28A0092B-C50C-407E-A947-70E740481C1C}">
                <a14:useLocalDpi xmlns:a14="http://schemas.microsoft.com/office/drawing/2010/main" val="0"/>
              </a:ext>
            </a:extLst>
          </a:blip>
          <a:srcRect l="26046" r="5113"/>
          <a:stretch/>
        </p:blipFill>
        <p:spPr bwMode="auto">
          <a:xfrm>
            <a:off x="3746960" y="220073"/>
            <a:ext cx="910620" cy="744495"/>
          </a:xfrm>
          <a:prstGeom prst="rect">
            <a:avLst/>
          </a:prstGeom>
          <a:noFill/>
          <a:ln>
            <a:noFill/>
          </a:ln>
          <a:extLst>
            <a:ext uri="{53640926-AAD7-44D8-BBD7-CCE9431645EC}">
              <a14:shadowObscured xmlns:a14="http://schemas.microsoft.com/office/drawing/2010/main"/>
            </a:ext>
          </a:extLst>
        </p:spPr>
      </p:pic>
      <p:sp>
        <p:nvSpPr>
          <p:cNvPr id="8" name="Text Box 34">
            <a:extLst>
              <a:ext uri="{FF2B5EF4-FFF2-40B4-BE49-F238E27FC236}">
                <a16:creationId xmlns:a16="http://schemas.microsoft.com/office/drawing/2014/main" id="{EE0D0261-C1F8-43C1-B3D4-8EBC83E11BF8}"/>
              </a:ext>
            </a:extLst>
          </p:cNvPr>
          <p:cNvSpPr txBox="1">
            <a:spLocks/>
          </p:cNvSpPr>
          <p:nvPr/>
        </p:nvSpPr>
        <p:spPr>
          <a:xfrm>
            <a:off x="1778122" y="-3520"/>
            <a:ext cx="1822597" cy="246299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Moving 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solidFill>
                  <a:srgbClr val="000000"/>
                </a:solidFill>
                <a:effectLst/>
                <a:latin typeface="Gill Sans MT" panose="020B0502020104020203" pitchFamily="34" charset="0"/>
                <a:ea typeface="Calibri" panose="020F0502020204030204" pitchFamily="34" charset="0"/>
                <a:cs typeface="Noto Sans" panose="020B0502040504020204" pitchFamily="34" charset="0"/>
              </a:rPr>
              <a:t>With the end of term rapidly approaching our year 6 pupils are preparing for their next adventure, secondary school. We’re sure there are a lot of different emotions about this new start. We hope the prevailing emotion is excitement- about all the new experiences to be had, new friends to be made and new goals to be achieved. That said, it’s natural and normal to feel a little apprehensive and maybe even anxious also (both parents and children alike!),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444340"/>
                </a:solidFill>
                <a:effectLst/>
                <a:latin typeface="Gill Sans MT" panose="020B0502020104020203" pitchFamily="34" charset="0"/>
                <a:ea typeface="Calibri" panose="020F0502020204030204" pitchFamily="34" charset="0"/>
                <a:cs typeface="Noto Sans" panose="020B0502040504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35">
            <a:extLst>
              <a:ext uri="{FF2B5EF4-FFF2-40B4-BE49-F238E27FC236}">
                <a16:creationId xmlns:a16="http://schemas.microsoft.com/office/drawing/2014/main" id="{B9865888-CF71-3CEB-2BD4-64880C01EF92}"/>
              </a:ext>
            </a:extLst>
          </p:cNvPr>
          <p:cNvSpPr txBox="1">
            <a:spLocks/>
          </p:cNvSpPr>
          <p:nvPr/>
        </p:nvSpPr>
        <p:spPr>
          <a:xfrm>
            <a:off x="1778122" y="3943266"/>
            <a:ext cx="5061099" cy="170120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Independence but with boundaries </a:t>
            </a:r>
            <a:endPar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The move to secondary school often signals a shift in the levels of freedom and independence our older pupils are given by parents. Our duty to safeguard these pupils remains. We feel it is important to share information that will support parents in keeping children safe when they are away from their caregivers. We are aware of groups of teenagers from a range of secondary schools in the area gathering in groups within Duffield. Younger pupils can be drawn into these groups through ‘peer pressure’ and take part in unsafe and sometimes anti-social behaviours. With light nights and warmer weather children may be granted the opportunity to play/hang out at the park or within the village. We would urge parents to set clear boundaries to keep them safe. These could include giving a time that they must return; going to and from the agreed place, e.g. the park (as they earn your trust and demonstrate they can keep themselves safe the places they go can grow; that they keep in contact with you through their phone, if they have one, and discuss what to do if something happens to make them feel worried or unsafe.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37">
            <a:extLst>
              <a:ext uri="{FF2B5EF4-FFF2-40B4-BE49-F238E27FC236}">
                <a16:creationId xmlns:a16="http://schemas.microsoft.com/office/drawing/2014/main" id="{5776D5DD-3468-D6FA-9205-4469A39D7FC7}"/>
              </a:ext>
            </a:extLst>
          </p:cNvPr>
          <p:cNvSpPr txBox="1">
            <a:spLocks/>
          </p:cNvSpPr>
          <p:nvPr/>
        </p:nvSpPr>
        <p:spPr>
          <a:xfrm>
            <a:off x="1778123" y="5644473"/>
            <a:ext cx="3078885" cy="4180786"/>
          </a:xfrm>
          <a:prstGeom prst="rect">
            <a:avLst/>
          </a:prstGeom>
          <a:solidFill>
            <a:srgbClr val="CCECFF"/>
          </a:solidFill>
          <a:ln w="28575">
            <a:solidFill>
              <a:schemeClr val="accent5">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Energy drinks</a:t>
            </a:r>
            <a:r>
              <a:rPr lang="en-GB" sz="1200"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800" dirty="0">
              <a:solidFill>
                <a:srgbClr val="0070C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There is local information to show that secondary school pupils are accessing and drinking energy drinks. This continues to be an issue locally and as </a:t>
            </a:r>
            <a:r>
              <a:rPr lang="en-GB" sz="800" dirty="0">
                <a:latin typeface="Gill Sans MT" panose="020B0502020104020203" pitchFamily="34" charset="0"/>
                <a:ea typeface="Calibri" panose="020F0502020204030204" pitchFamily="34" charset="0"/>
                <a:cs typeface="Times New Roman" panose="02020603050405020304" pitchFamily="18" charset="0"/>
              </a:rPr>
              <a:t>Year 6 pupils moving to Year7 spend more time away from parents, particularly on light, warm evenings the temptation to try them is an issue facing our pupils.  </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These are soft drinks that contain high levels of sugar and caffeine. They also contain stimulants such as guarana which adds to the level of caffeine. Caffeine is an </a:t>
            </a:r>
            <a:r>
              <a:rPr lang="en-GB" sz="800" b="1" dirty="0">
                <a:effectLst/>
                <a:latin typeface="Gill Sans MT" panose="020B0502020104020203" pitchFamily="34" charset="0"/>
                <a:ea typeface="Calibri" panose="020F0502020204030204" pitchFamily="34" charset="0"/>
                <a:cs typeface="Times New Roman" panose="02020603050405020304" pitchFamily="18" charset="0"/>
              </a:rPr>
              <a:t>addictive substance. </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The NHS has stated that because of the</a:t>
            </a:r>
            <a:r>
              <a:rPr lang="en-GB" sz="800" b="1" dirty="0">
                <a:effectLst/>
                <a:latin typeface="Gill Sans MT" panose="020B0502020104020203" pitchFamily="34" charset="0"/>
                <a:ea typeface="Calibri" panose="020F0502020204030204" pitchFamily="34" charset="0"/>
                <a:cs typeface="Times New Roman" panose="02020603050405020304" pitchFamily="18" charset="0"/>
              </a:rPr>
              <a:t> </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high levels of caffeine, sugar and acidity in</a:t>
            </a:r>
            <a:r>
              <a:rPr lang="en-GB" sz="800" b="1" dirty="0">
                <a:effectLst/>
                <a:latin typeface="Gill Sans MT" panose="020B0502020104020203" pitchFamily="34" charset="0"/>
                <a:ea typeface="Calibri" panose="020F0502020204030204" pitchFamily="34" charset="0"/>
                <a:cs typeface="Times New Roman" panose="02020603050405020304" pitchFamily="18" charset="0"/>
              </a:rPr>
              <a:t> </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energy drinks, they are ‘unnecessary’ and</a:t>
            </a:r>
            <a:r>
              <a:rPr lang="en-GB" sz="800" b="1" dirty="0">
                <a:effectLst/>
                <a:latin typeface="Gill Sans MT" panose="020B0502020104020203" pitchFamily="34" charset="0"/>
                <a:ea typeface="Calibri" panose="020F0502020204030204" pitchFamily="34" charset="0"/>
                <a:cs typeface="Times New Roman" panose="02020603050405020304" pitchFamily="18" charset="0"/>
              </a:rPr>
              <a:t> </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‘unsuitable’ for children under 16.- Young people who drink energy drinks are more likely to drink alcohol, smoke or use drugs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Some reasons why young people choose to drink energy drinks;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800" dirty="0">
                <a:effectLst/>
                <a:latin typeface="Gill Sans MT" panose="020B0502020104020203" pitchFamily="34" charset="0"/>
                <a:ea typeface="Arial" panose="020B0604020202020204" pitchFamily="34" charset="0"/>
                <a:cs typeface="Times New Roman" panose="02020603050405020304" pitchFamily="18" charset="0"/>
              </a:rPr>
              <a:t>To fit in with their friends as part of socialising in the evenings / weekends on the park, BMX tracks, skate parks. </a:t>
            </a:r>
            <a:endParaRPr lang="en-GB" sz="80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800" dirty="0">
                <a:effectLst/>
                <a:latin typeface="Gill Sans MT" panose="020B0502020104020203" pitchFamily="34" charset="0"/>
                <a:ea typeface="Arial" panose="020B0604020202020204" pitchFamily="34" charset="0"/>
                <a:cs typeface="Times New Roman" panose="02020603050405020304" pitchFamily="18" charset="0"/>
              </a:rPr>
              <a:t>Whilst gaming to help them stay awake at night </a:t>
            </a:r>
            <a:endParaRPr lang="en-GB" sz="80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800" dirty="0">
                <a:effectLst/>
                <a:latin typeface="Gill Sans MT" panose="020B0502020104020203" pitchFamily="34" charset="0"/>
                <a:ea typeface="Arial" panose="020B0604020202020204" pitchFamily="34" charset="0"/>
                <a:cs typeface="Times New Roman" panose="02020603050405020304" pitchFamily="18" charset="0"/>
              </a:rPr>
              <a:t>Whilst taking part in sports </a:t>
            </a:r>
            <a:endParaRPr lang="en-GB" sz="80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800" dirty="0">
                <a:effectLst/>
                <a:latin typeface="Gill Sans MT" panose="020B0502020104020203" pitchFamily="34" charset="0"/>
                <a:ea typeface="Arial" panose="020B0604020202020204" pitchFamily="34" charset="0"/>
                <a:cs typeface="Times New Roman" panose="02020603050405020304" pitchFamily="18" charset="0"/>
              </a:rPr>
              <a:t>To help with concentration and study. </a:t>
            </a:r>
            <a:endParaRPr lang="en-GB" sz="80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800" dirty="0">
                <a:effectLst/>
                <a:latin typeface="Gill Sans MT" panose="020B0502020104020203" pitchFamily="34" charset="0"/>
                <a:ea typeface="Arial" panose="020B0604020202020204" pitchFamily="34" charset="0"/>
                <a:cs typeface="Times New Roman" panose="02020603050405020304" pitchFamily="18" charset="0"/>
              </a:rPr>
              <a:t>To mix with alcohol</a:t>
            </a:r>
            <a:endParaRPr lang="en-GB" sz="800" dirty="0">
              <a:effectLst/>
              <a:latin typeface="Calibri" panose="020F0502020204030204" pitchFamily="34" charset="0"/>
              <a:ea typeface="Arial" panose="020B0604020202020204" pitchFamily="34" charset="0"/>
              <a:cs typeface="Times New Roman" panose="02020603050405020304" pitchFamily="18" charset="0"/>
            </a:endParaRPr>
          </a:p>
          <a:p>
            <a:pPr>
              <a:lnSpc>
                <a:spcPct val="107000"/>
              </a:lnSpc>
              <a:spcAft>
                <a:spcPts val="800"/>
              </a:spcAft>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 There currently is no law to prevent the sale of these drinks to under 16s in the UK but many shops operate a responsible retailing policy and do not sell them to under 16s. We are aware that not all shops in Duffield support this responsible retailer policy and continue to sell them to secondary age pupils.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Bunch Of Energy Drinks Stock Photo - Download Image Now - iStock">
            <a:extLst>
              <a:ext uri="{FF2B5EF4-FFF2-40B4-BE49-F238E27FC236}">
                <a16:creationId xmlns:a16="http://schemas.microsoft.com/office/drawing/2014/main" id="{244A7AA9-B4E9-D060-9C6A-B7C295D58F7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3713" y="5707389"/>
            <a:ext cx="850574" cy="457624"/>
          </a:xfrm>
          <a:prstGeom prst="rect">
            <a:avLst/>
          </a:prstGeom>
          <a:noFill/>
          <a:ln>
            <a:noFill/>
          </a:ln>
        </p:spPr>
      </p:pic>
      <p:pic>
        <p:nvPicPr>
          <p:cNvPr id="14" name="Picture 13">
            <a:extLst>
              <a:ext uri="{FF2B5EF4-FFF2-40B4-BE49-F238E27FC236}">
                <a16:creationId xmlns:a16="http://schemas.microsoft.com/office/drawing/2014/main" id="{46097FCA-B13E-BF6A-E0DA-B5D96B4CE354}"/>
              </a:ext>
            </a:extLst>
          </p:cNvPr>
          <p:cNvPicPr>
            <a:picLocks noChangeAspect="1"/>
          </p:cNvPicPr>
          <p:nvPr/>
        </p:nvPicPr>
        <p:blipFill rotWithShape="1">
          <a:blip r:embed="rId8"/>
          <a:srcRect r="33609"/>
          <a:stretch/>
        </p:blipFill>
        <p:spPr>
          <a:xfrm>
            <a:off x="1868841" y="2495043"/>
            <a:ext cx="1401532" cy="1375209"/>
          </a:xfrm>
          <a:prstGeom prst="rect">
            <a:avLst/>
          </a:prstGeom>
        </p:spPr>
      </p:pic>
      <p:sp>
        <p:nvSpPr>
          <p:cNvPr id="15" name="TextBox 14">
            <a:extLst>
              <a:ext uri="{FF2B5EF4-FFF2-40B4-BE49-F238E27FC236}">
                <a16:creationId xmlns:a16="http://schemas.microsoft.com/office/drawing/2014/main" id="{EB6258C7-BA50-1090-4E16-0B6BD3B94DD8}"/>
              </a:ext>
            </a:extLst>
          </p:cNvPr>
          <p:cNvSpPr txBox="1"/>
          <p:nvPr/>
        </p:nvSpPr>
        <p:spPr>
          <a:xfrm>
            <a:off x="3746960" y="1269659"/>
            <a:ext cx="2755868" cy="2242024"/>
          </a:xfrm>
          <a:prstGeom prst="rect">
            <a:avLst/>
          </a:prstGeom>
          <a:noFill/>
        </p:spPr>
        <p:txBody>
          <a:bodyPr wrap="square" rtlCol="0">
            <a:spAutoFit/>
          </a:bodyPr>
          <a:lstStyle/>
          <a:p>
            <a:pPr>
              <a:lnSpc>
                <a:spcPct val="107000"/>
              </a:lnSpc>
              <a:spcAft>
                <a:spcPts val="800"/>
              </a:spcAft>
            </a:pPr>
            <a:r>
              <a:rPr lang="en-GB" sz="800" b="1" dirty="0">
                <a:solidFill>
                  <a:srgbClr val="002060"/>
                </a:solidFill>
                <a:effectLst/>
                <a:latin typeface="Gill Sans MT" panose="020B0502020104020203" pitchFamily="34" charset="0"/>
                <a:ea typeface="Calibri" panose="020F0502020204030204" pitchFamily="34" charset="0"/>
                <a:cs typeface="Noto Sans" panose="020B0502040504020204" pitchFamily="34" charset="0"/>
              </a:rPr>
              <a:t>Here are some links to useful transition resources to support you:</a:t>
            </a:r>
            <a:endParaRPr lang="en-GB"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u="sng" dirty="0">
                <a:solidFill>
                  <a:srgbClr val="444340"/>
                </a:solidFill>
                <a:effectLst/>
                <a:latin typeface="Gill Sans MT" panose="020B0502020104020203" pitchFamily="34" charset="0"/>
                <a:ea typeface="Calibri" panose="020F0502020204030204" pitchFamily="34" charset="0"/>
                <a:cs typeface="Noto Sans" panose="020B0502040504020204" pitchFamily="34" charset="0"/>
                <a:hlinkClick r:id="rId9"/>
              </a:rPr>
              <a:t>https://www.place2be.org.uk/our-services/parents-and-carers/getting-ready-to-start-secondary-or-high-school/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u="sng" dirty="0">
                <a:solidFill>
                  <a:srgbClr val="444340"/>
                </a:solidFill>
                <a:effectLst/>
                <a:latin typeface="Gill Sans MT" panose="020B0502020104020203" pitchFamily="34" charset="0"/>
                <a:ea typeface="Calibri" panose="020F0502020204030204" pitchFamily="34" charset="0"/>
                <a:cs typeface="Noto Sans" panose="020B0502040504020204" pitchFamily="34" charset="0"/>
                <a:hlinkClick r:id="rId10"/>
              </a:rPr>
              <a:t>https://www.annafreud.org/schools-and-colleges/resources/supporting-childrens-transition-to-secondary-school-guidance-for-parents-and-carers/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u="sng" dirty="0">
                <a:solidFill>
                  <a:srgbClr val="444340"/>
                </a:solidFill>
                <a:effectLst/>
                <a:latin typeface="Gill Sans MT" panose="020B0502020104020203" pitchFamily="34" charset="0"/>
                <a:ea typeface="Calibri" panose="020F0502020204030204" pitchFamily="34" charset="0"/>
                <a:cs typeface="Noto Sans" panose="020B0502040504020204" pitchFamily="34" charset="0"/>
                <a:hlinkClick r:id="rId11"/>
              </a:rPr>
              <a:t>https://www.bbc.co.uk/teach/transitioning-to-secondary-school/zkc9pg8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900" b="1" dirty="0" err="1">
                <a:solidFill>
                  <a:srgbClr val="002060"/>
                </a:solidFill>
                <a:latin typeface="Gill Sans MT" panose="020B0502020104020203" pitchFamily="34" charset="0"/>
              </a:rPr>
              <a:t>Childnet</a:t>
            </a:r>
            <a:r>
              <a:rPr lang="en-GB" sz="900" b="1" dirty="0">
                <a:solidFill>
                  <a:srgbClr val="002060"/>
                </a:solidFill>
                <a:latin typeface="Gill Sans MT" panose="020B0502020104020203" pitchFamily="34" charset="0"/>
              </a:rPr>
              <a:t> have devised some useful videos. These share with parents of the challenges ahead but also as a useful discussion points with your child. </a:t>
            </a:r>
          </a:p>
        </p:txBody>
      </p:sp>
      <p:sp>
        <p:nvSpPr>
          <p:cNvPr id="16" name="TextBox 15">
            <a:extLst>
              <a:ext uri="{FF2B5EF4-FFF2-40B4-BE49-F238E27FC236}">
                <a16:creationId xmlns:a16="http://schemas.microsoft.com/office/drawing/2014/main" id="{760DDAFE-E2BA-B588-3730-D4FA7D4467E1}"/>
              </a:ext>
            </a:extLst>
          </p:cNvPr>
          <p:cNvSpPr txBox="1"/>
          <p:nvPr/>
        </p:nvSpPr>
        <p:spPr>
          <a:xfrm>
            <a:off x="3270373" y="3505713"/>
            <a:ext cx="3223542" cy="553998"/>
          </a:xfrm>
          <a:prstGeom prst="rect">
            <a:avLst/>
          </a:prstGeom>
          <a:noFill/>
        </p:spPr>
        <p:txBody>
          <a:bodyPr wrap="square" rtlCol="0">
            <a:spAutoFit/>
          </a:bodyPr>
          <a:lstStyle/>
          <a:p>
            <a:r>
              <a:rPr lang="en-GB" sz="1000" b="1" dirty="0">
                <a:latin typeface="Gill Sans MT" panose="020B0502020104020203" pitchFamily="34" charset="0"/>
              </a:rPr>
              <a:t>Childnet.com  </a:t>
            </a:r>
            <a:r>
              <a:rPr lang="en-GB" sz="1000" b="1" dirty="0">
                <a:latin typeface="Gill Sans MT" panose="020B0502020104020203" pitchFamily="34" charset="0"/>
                <a:hlinkClick r:id="rId12"/>
              </a:rPr>
              <a:t>https://www.childnet.com/resources/moving-on-up/</a:t>
            </a:r>
            <a:endParaRPr lang="en-GB" sz="1000" b="1" dirty="0">
              <a:latin typeface="Gill Sans MT" panose="020B0502020104020203" pitchFamily="34" charset="0"/>
            </a:endParaRPr>
          </a:p>
          <a:p>
            <a:endParaRPr lang="en-GB" sz="1000" b="1" dirty="0">
              <a:latin typeface="Gill Sans MT" panose="020B0502020104020203" pitchFamily="34" charset="0"/>
            </a:endParaRPr>
          </a:p>
        </p:txBody>
      </p:sp>
      <p:sp>
        <p:nvSpPr>
          <p:cNvPr id="13" name="TextBox 12">
            <a:extLst>
              <a:ext uri="{FF2B5EF4-FFF2-40B4-BE49-F238E27FC236}">
                <a16:creationId xmlns:a16="http://schemas.microsoft.com/office/drawing/2014/main" id="{8345741F-0885-09DC-E388-135AC8550A0C}"/>
              </a:ext>
            </a:extLst>
          </p:cNvPr>
          <p:cNvSpPr txBox="1"/>
          <p:nvPr/>
        </p:nvSpPr>
        <p:spPr>
          <a:xfrm>
            <a:off x="4966414" y="7624657"/>
            <a:ext cx="1778646" cy="2200602"/>
          </a:xfrm>
          <a:prstGeom prst="rect">
            <a:avLst/>
          </a:prstGeom>
          <a:solidFill>
            <a:schemeClr val="accent4">
              <a:lumMod val="40000"/>
              <a:lumOff val="60000"/>
            </a:schemeClr>
          </a:solidFill>
          <a:ln w="28575">
            <a:solidFill>
              <a:srgbClr val="FFC000"/>
            </a:solidFill>
          </a:ln>
        </p:spPr>
        <p:txBody>
          <a:bodyPr wrap="square" rtlCol="0">
            <a:spAutoFit/>
          </a:bodyPr>
          <a:lstStyle/>
          <a:p>
            <a:r>
              <a:rPr lang="en-GB" sz="900" b="1" dirty="0">
                <a:solidFill>
                  <a:schemeClr val="accent4">
                    <a:lumMod val="75000"/>
                  </a:schemeClr>
                </a:solidFill>
                <a:latin typeface="Gill Sans MT" panose="020B0502020104020203" pitchFamily="34" charset="0"/>
              </a:rPr>
              <a:t>PCSO UPDATES</a:t>
            </a:r>
          </a:p>
          <a:p>
            <a:r>
              <a:rPr lang="en-GB" sz="800" dirty="0">
                <a:latin typeface="Gill Sans MT" panose="020B0502020104020203" pitchFamily="34" charset="0"/>
              </a:rPr>
              <a:t>Challenges that face a perceived affluent area such as Duffield. </a:t>
            </a:r>
          </a:p>
          <a:p>
            <a:r>
              <a:rPr lang="en-GB" sz="800" dirty="0">
                <a:latin typeface="Gill Sans MT" panose="020B0502020104020203" pitchFamily="34" charset="0"/>
              </a:rPr>
              <a:t>During the Summer months there has been an increase in anti-social behaviour in areas of the village including the nature reserve, Greys Rec and the surrounding streets. </a:t>
            </a:r>
          </a:p>
          <a:p>
            <a:r>
              <a:rPr lang="en-GB" sz="800" dirty="0">
                <a:latin typeface="Gill Sans MT" panose="020B0502020104020203" pitchFamily="34" charset="0"/>
              </a:rPr>
              <a:t>There are also gangs coming into the village and targeting teenage groups and parties, offering drugs.</a:t>
            </a:r>
          </a:p>
          <a:p>
            <a:r>
              <a:rPr lang="en-GB" sz="800" dirty="0">
                <a:latin typeface="Gill Sans MT" panose="020B0502020104020203" pitchFamily="34" charset="0"/>
              </a:rPr>
              <a:t>As your Year 6 children begin to experience more freedom over the summer, ensure appropriate boundaries are in place. As parents you are responsible for safeguarding them. </a:t>
            </a:r>
          </a:p>
        </p:txBody>
      </p:sp>
      <p:pic>
        <p:nvPicPr>
          <p:cNvPr id="1026" name="Picture 2" descr="Teacher resources for students ...">
            <a:hlinkClick r:id="rId13"/>
            <a:extLst>
              <a:ext uri="{FF2B5EF4-FFF2-40B4-BE49-F238E27FC236}">
                <a16:creationId xmlns:a16="http://schemas.microsoft.com/office/drawing/2014/main" id="{58088CF7-66CB-7DE0-55AF-7C98074804D4}"/>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7193" r="5788"/>
          <a:stretch/>
        </p:blipFill>
        <p:spPr bwMode="auto">
          <a:xfrm>
            <a:off x="201277" y="8648700"/>
            <a:ext cx="1309286" cy="8425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5"/>
            <a:extLst>
              <a:ext uri="{FF2B5EF4-FFF2-40B4-BE49-F238E27FC236}">
                <a16:creationId xmlns:a16="http://schemas.microsoft.com/office/drawing/2014/main" id="{8BC2488D-1BD7-75F3-A960-119A5822A62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30089" y="5644473"/>
            <a:ext cx="1363826" cy="1921316"/>
          </a:xfrm>
          <a:prstGeom prst="rect">
            <a:avLst/>
          </a:prstGeom>
        </p:spPr>
      </p:pic>
    </p:spTree>
    <p:extLst>
      <p:ext uri="{BB962C8B-B14F-4D97-AF65-F5344CB8AC3E}">
        <p14:creationId xmlns:p14="http://schemas.microsoft.com/office/powerpoint/2010/main" val="28889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DF874437-1F58-A5D3-99EC-B929B6AAF431}"/>
              </a:ext>
            </a:extLst>
          </p:cNvPr>
          <p:cNvSpPr>
            <a:spLocks noGrp="1" noRot="1" noMove="1" noResize="1" noEditPoints="1" noAdjustHandles="1" noChangeArrowheads="1" noChangeShapeType="1"/>
          </p:cNvSpPr>
          <p:nvPr/>
        </p:nvSpPr>
        <p:spPr bwMode="auto">
          <a:xfrm>
            <a:off x="5164266" y="252412"/>
            <a:ext cx="1693733" cy="965358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9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E-cigarettes:</a:t>
            </a:r>
            <a:r>
              <a:rPr lang="en-GB" sz="800" b="1" dirty="0">
                <a:effectLst/>
                <a:latin typeface="Gill Sans MT" panose="020B0502020104020203" pitchFamily="34" charset="0"/>
                <a:ea typeface="Arial" panose="020B0604020202020204" pitchFamily="34" charset="0"/>
                <a:cs typeface="Times New Roman" panose="02020603050405020304" pitchFamily="18" charset="0"/>
              </a:rPr>
              <a:t> </a:t>
            </a:r>
            <a:r>
              <a:rPr lang="en-GB" sz="800" dirty="0">
                <a:effectLst/>
                <a:latin typeface="Gill Sans MT" panose="020B0502020104020203" pitchFamily="34" charset="0"/>
                <a:ea typeface="Arial" panose="020B0604020202020204" pitchFamily="34" charset="0"/>
                <a:cs typeface="Times New Roman" panose="02020603050405020304" pitchFamily="18" charset="0"/>
              </a:rPr>
              <a:t>E-cigarettes are electronic devices that heat a liquid and produce an aerosol, or mix of small particles in the air.</a:t>
            </a:r>
          </a:p>
          <a:p>
            <a:pPr marR="12700">
              <a:lnSpc>
                <a:spcPct val="92000"/>
              </a:lnSpc>
              <a:spcAft>
                <a:spcPts val="800"/>
              </a:spcAft>
            </a:pPr>
            <a:r>
              <a:rPr lang="en-GB" sz="800" dirty="0">
                <a:effectLst/>
                <a:latin typeface="Gill Sans MT" panose="020B0502020104020203" pitchFamily="34" charset="0"/>
                <a:ea typeface="Arial" panose="020B0604020202020204" pitchFamily="34" charset="0"/>
                <a:cs typeface="Times New Roman" panose="02020603050405020304" pitchFamily="18" charset="0"/>
              </a:rPr>
              <a:t>E-cigarettes come in many shapes and sizes. Most have a battery, a heating element, and a place to hold a liquid.</a:t>
            </a:r>
          </a:p>
          <a:p>
            <a:pPr marR="12700">
              <a:lnSpc>
                <a:spcPct val="92000"/>
              </a:lnSpc>
              <a:spcAft>
                <a:spcPts val="800"/>
              </a:spcAft>
            </a:pPr>
            <a:r>
              <a:rPr lang="en-GB" sz="800" dirty="0">
                <a:effectLst/>
                <a:latin typeface="Gill Sans MT" panose="020B0502020104020203" pitchFamily="34" charset="0"/>
                <a:ea typeface="Arial" panose="020B0604020202020204" pitchFamily="34" charset="0"/>
                <a:cs typeface="Times New Roman" panose="02020603050405020304" pitchFamily="18" charset="0"/>
              </a:rPr>
              <a:t>E-cigarettes are known by many different names. They are sometimes called “e-cigs,” “e-hookahs,” “mods,” “vape pens,” “vapes,” “tank systems,” and “electronic nicotine delivery systems (ENDS).”</a:t>
            </a:r>
          </a:p>
          <a:p>
            <a:pPr marR="12700">
              <a:lnSpc>
                <a:spcPct val="92000"/>
              </a:lnSpc>
              <a:spcAft>
                <a:spcPts val="800"/>
              </a:spcAft>
            </a:pPr>
            <a:r>
              <a:rPr lang="en-GB" sz="800" dirty="0">
                <a:effectLst/>
                <a:latin typeface="Gill Sans MT" panose="020B0502020104020203" pitchFamily="34" charset="0"/>
                <a:ea typeface="Arial" panose="020B0604020202020204" pitchFamily="34" charset="0"/>
                <a:cs typeface="Times New Roman" panose="02020603050405020304" pitchFamily="18" charset="0"/>
              </a:rPr>
              <a:t>Using an e-cigarette is sometimes called “vaping.”</a:t>
            </a:r>
          </a:p>
          <a:p>
            <a:pPr marR="12700">
              <a:lnSpc>
                <a:spcPct val="92000"/>
              </a:lnSpc>
              <a:spcAft>
                <a:spcPts val="800"/>
              </a:spcAft>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Advice for parents – Vaping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latin typeface="Gill Sans MT" panose="020B0502020104020203" pitchFamily="34" charset="0"/>
                <a:ea typeface="Arial" panose="020B0604020202020204" pitchFamily="34" charset="0"/>
                <a:cs typeface="Times New Roman" panose="02020603050405020304" pitchFamily="18" charset="0"/>
              </a:rPr>
              <a:t>Visit Kids Health for more advice  </a:t>
            </a:r>
            <a:r>
              <a:rPr lang="en-GB" sz="1000" dirty="0">
                <a:effectLst/>
                <a:latin typeface="Gill Sans MT" panose="020B0502020104020203" pitchFamily="34" charset="0"/>
                <a:ea typeface="Arial" panose="020B0604020202020204" pitchFamily="34" charset="0"/>
                <a:cs typeface="Times New Roman" panose="02020603050405020304" pitchFamily="18" charset="0"/>
                <a:hlinkClick r:id="rId2"/>
              </a:rPr>
              <a:t>https://kidshealth.org/en/parents/e-cigarettes.html</a:t>
            </a: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How to support your child with peer group pressure and the need to </a:t>
            </a:r>
            <a:r>
              <a:rPr lang="en-GB" sz="1000" dirty="0">
                <a:latin typeface="Gill Sans MT" panose="020B0502020104020203" pitchFamily="34" charset="0"/>
                <a:ea typeface="Arial" panose="020B0604020202020204" pitchFamily="34" charset="0"/>
                <a:cs typeface="Times New Roman" panose="02020603050405020304" pitchFamily="18" charset="0"/>
              </a:rPr>
              <a:t>‘fit in’. Visit </a:t>
            </a:r>
            <a:r>
              <a:rPr lang="en-GB" sz="1000" dirty="0" err="1">
                <a:latin typeface="Gill Sans MT" panose="020B0502020104020203" pitchFamily="34" charset="0"/>
                <a:ea typeface="Arial" panose="020B0604020202020204" pitchFamily="34" charset="0"/>
                <a:cs typeface="Times New Roman" panose="02020603050405020304" pitchFamily="18" charset="0"/>
              </a:rPr>
              <a:t>childline</a:t>
            </a:r>
            <a:endParaRPr lang="en-GB" sz="1000" dirty="0">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hlinkClick r:id="rId3"/>
              </a:rPr>
              <a:t>https://www.childline.org.uk/info-advice/friends-relationships-sex/friends/peer-pressure/</a:t>
            </a: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endParaRPr lang="en-GB" sz="1000" dirty="0">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r>
              <a:rPr lang="en-GB" sz="800" dirty="0">
                <a:effectLst/>
                <a:latin typeface="Gill Sans MT" panose="020B0502020104020203" pitchFamily="34" charset="0"/>
                <a:ea typeface="Arial" panose="020B0604020202020204" pitchFamily="34" charset="0"/>
                <a:cs typeface="Times New Roman" panose="02020603050405020304" pitchFamily="18" charset="0"/>
              </a:rPr>
              <a:t>Further advice about managing peer group pressure can be found on the CBBC website. </a:t>
            </a: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hlinkClick r:id="rId4"/>
              </a:rPr>
              <a:t>https://www.bbc.co.uk/cbbc/joinin/handling-peer-pressure</a:t>
            </a:r>
            <a:endParaRPr lang="en-GB" sz="1000" dirty="0">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C4D6FFD-AB07-AE4C-2891-034495FFEEC1}"/>
              </a:ext>
            </a:extLst>
          </p:cNvPr>
          <p:cNvSpPr>
            <a:spLocks noGrp="1" noRot="1" noMove="1" noResize="1" noEditPoints="1" noAdjustHandles="1" noChangeArrowheads="1" noChangeShapeType="1"/>
          </p:cNvSpPr>
          <p:nvPr/>
        </p:nvSpPr>
        <p:spPr>
          <a:xfrm>
            <a:off x="5153146" y="0"/>
            <a:ext cx="1704854" cy="16954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A picture containing icon&#10;&#10;Description automatically generated">
            <a:extLst>
              <a:ext uri="{FF2B5EF4-FFF2-40B4-BE49-F238E27FC236}">
                <a16:creationId xmlns:a16="http://schemas.microsoft.com/office/drawing/2014/main" id="{F94236FA-0290-3296-5087-4E8F749DD337}"/>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5557201" y="162242"/>
            <a:ext cx="866775" cy="1370965"/>
          </a:xfrm>
          <a:prstGeom prst="rect">
            <a:avLst/>
          </a:prstGeom>
        </p:spPr>
      </p:pic>
      <p:sp>
        <p:nvSpPr>
          <p:cNvPr id="7" name="Rectangle 6">
            <a:extLst>
              <a:ext uri="{FF2B5EF4-FFF2-40B4-BE49-F238E27FC236}">
                <a16:creationId xmlns:a16="http://schemas.microsoft.com/office/drawing/2014/main" id="{13D84B7F-A943-BE4E-3127-964153E3535D}"/>
              </a:ext>
            </a:extLst>
          </p:cNvPr>
          <p:cNvSpPr>
            <a:spLocks/>
          </p:cNvSpPr>
          <p:nvPr/>
        </p:nvSpPr>
        <p:spPr>
          <a:xfrm>
            <a:off x="0" y="0"/>
            <a:ext cx="4891602" cy="657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000" b="1"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Keeping Safe in the Community</a:t>
            </a:r>
            <a:endParaRPr lang="en-GB" sz="1000" dirty="0">
              <a:effectLst/>
              <a:ea typeface="Calibri" panose="020F0502020204030204" pitchFamily="34" charset="0"/>
              <a:cs typeface="Times New Roman" panose="02020603050405020304" pitchFamily="18" charset="0"/>
            </a:endParaRPr>
          </a:p>
        </p:txBody>
      </p:sp>
      <p:sp>
        <p:nvSpPr>
          <p:cNvPr id="9" name="Text Box 22">
            <a:extLst>
              <a:ext uri="{FF2B5EF4-FFF2-40B4-BE49-F238E27FC236}">
                <a16:creationId xmlns:a16="http://schemas.microsoft.com/office/drawing/2014/main" id="{A5A8F759-AEC0-D816-3686-345C4DA1D2D0}"/>
              </a:ext>
            </a:extLst>
          </p:cNvPr>
          <p:cNvSpPr txBox="1">
            <a:spLocks/>
          </p:cNvSpPr>
          <p:nvPr/>
        </p:nvSpPr>
        <p:spPr>
          <a:xfrm>
            <a:off x="118767" y="574568"/>
            <a:ext cx="4969437" cy="9207607"/>
          </a:xfrm>
          <a:prstGeom prst="rect">
            <a:avLst/>
          </a:prstGeom>
          <a:solidFill>
            <a:schemeClr val="accent1">
              <a:lumMod val="20000"/>
              <a:lumOff val="80000"/>
            </a:schemeClr>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400" b="1" i="0" dirty="0">
                <a:solidFill>
                  <a:srgbClr val="BA0A81"/>
                </a:solidFill>
                <a:effectLst/>
                <a:latin typeface="Gill Sans MT" panose="020B0502020104020203" pitchFamily="34" charset="0"/>
              </a:rPr>
              <a:t>The Dangers of Vaping – proactive, preventative actions. </a:t>
            </a:r>
          </a:p>
          <a:p>
            <a:pPr algn="l"/>
            <a:endParaRPr lang="en-GB" sz="1050" b="0" i="0" dirty="0">
              <a:solidFill>
                <a:srgbClr val="000000"/>
              </a:solidFill>
              <a:effectLst/>
              <a:latin typeface="Gill Sans MT" panose="020B0502020104020203" pitchFamily="34" charset="0"/>
            </a:endParaRPr>
          </a:p>
          <a:p>
            <a:r>
              <a:rPr lang="en-GB" sz="800" b="0" i="0" dirty="0">
                <a:solidFill>
                  <a:srgbClr val="0B0C0C"/>
                </a:solidFill>
                <a:effectLst/>
                <a:latin typeface="Gill Sans MT" panose="020B0502020104020203" pitchFamily="34" charset="0"/>
              </a:rPr>
              <a:t>Vapes are a particularly pernicious problem since they are highly addictive and easily accessible. Their small size and their lack of odour also make them harder to spot (at least the lingering smell of tobacco made it obvious when a cigarette had been smoked). In a recent Action on Smoking and Health Smokefree GB Youth Survey 2023 of 11- to 17-year-olds, 2 out of 5 young people said they smoke vapes “just to give it a try” and about 1 in 5 because “other people use them, so I join in”.</a:t>
            </a:r>
          </a:p>
          <a:p>
            <a:pPr>
              <a:spcAft>
                <a:spcPts val="800"/>
              </a:spcAft>
              <a:buNone/>
            </a:pPr>
            <a:r>
              <a:rPr lang="en-GB" sz="800" b="0" i="0" dirty="0">
                <a:solidFill>
                  <a:srgbClr val="0B0C0C"/>
                </a:solidFill>
                <a:effectLst/>
                <a:latin typeface="Gill Sans MT" panose="020B0502020104020203" pitchFamily="34" charset="0"/>
              </a:rPr>
              <a:t>We understand that </a:t>
            </a:r>
            <a:r>
              <a:rPr lang="en-GB" sz="800" kern="100" dirty="0">
                <a:effectLst/>
                <a:latin typeface="Gill Sans MT" panose="020B0502020104020203" pitchFamily="34" charset="0"/>
                <a:ea typeface="Aptos" panose="020B0004020202020204" pitchFamily="34" charset="0"/>
                <a:cs typeface="Times New Roman" panose="02020603050405020304" pitchFamily="18" charset="0"/>
              </a:rPr>
              <a:t>As parents, you may feel that sharing information about vaping at primary school level is not always appropriate. However, although our children are carefully protected and nurtured in these early years, they will very soon transition to secondary school, where they will encounter a wider range of social influences. Vaping is a real and growing issue in secondary schools, and it is important that children are equipped with age-appropriate knowledge to help them make safe and informed choices.</a:t>
            </a:r>
            <a:endParaRPr lang="en-GB"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800" kern="100" dirty="0">
                <a:effectLst/>
                <a:latin typeface="Gill Sans MT" panose="020B0502020104020203" pitchFamily="34" charset="0"/>
                <a:ea typeface="Aptos" panose="020B0004020202020204" pitchFamily="34" charset="0"/>
                <a:cs typeface="Times New Roman" panose="02020603050405020304" pitchFamily="18" charset="0"/>
              </a:rPr>
              <a:t>Last week, the </a:t>
            </a:r>
            <a:r>
              <a:rPr lang="en-GB" sz="800" b="1" kern="100" dirty="0">
                <a:effectLst/>
                <a:latin typeface="Gill Sans MT" panose="020B0502020104020203" pitchFamily="34" charset="0"/>
                <a:ea typeface="Aptos" panose="020B0004020202020204" pitchFamily="34" charset="0"/>
                <a:cs typeface="Times New Roman" panose="02020603050405020304" pitchFamily="18" charset="0"/>
              </a:rPr>
              <a:t>Derbyshire School Nursing Team</a:t>
            </a:r>
            <a:r>
              <a:rPr lang="en-GB" sz="800" kern="100" dirty="0">
                <a:effectLst/>
                <a:latin typeface="Gill Sans MT" panose="020B0502020104020203" pitchFamily="34" charset="0"/>
                <a:ea typeface="Aptos" panose="020B0004020202020204" pitchFamily="34" charset="0"/>
                <a:cs typeface="Times New Roman" panose="02020603050405020304" pitchFamily="18" charset="0"/>
              </a:rPr>
              <a:t> visited our Year 6 pupils to provide clear, age-appropriate information about vaping, including the potential risks and the importance of making healthy choices.</a:t>
            </a:r>
            <a:endParaRPr lang="en-GB" sz="9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en-GB" sz="800" kern="100" dirty="0">
                <a:effectLst/>
                <a:latin typeface="Gill Sans MT" panose="020B0502020104020203" pitchFamily="34" charset="0"/>
                <a:ea typeface="Aptos" panose="020B0004020202020204" pitchFamily="34" charset="0"/>
                <a:cs typeface="Times New Roman" panose="02020603050405020304" pitchFamily="18" charset="0"/>
              </a:rPr>
              <a:t>We believe that working in partnership with families to raise awareness, at an age-appropriate level, helps prepare pupils for the challenges they may face as they grow older. Small, timely conversations can make a big difference in supporting children to stay safe and make positive choices.</a:t>
            </a:r>
            <a:endParaRPr lang="en-GB" sz="9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en-GB" sz="800" kern="100" dirty="0">
                <a:effectLst/>
                <a:latin typeface="Gill Sans MT" panose="020B0502020104020203" pitchFamily="34" charset="0"/>
                <a:ea typeface="Aptos" panose="020B0004020202020204" pitchFamily="34" charset="0"/>
                <a:cs typeface="Times New Roman" panose="02020603050405020304" pitchFamily="18" charset="0"/>
              </a:rPr>
              <a:t>If you would like further advice or support, the </a:t>
            </a:r>
            <a:r>
              <a:rPr lang="en-GB" sz="800" b="1" kern="100" dirty="0">
                <a:effectLst/>
                <a:latin typeface="Gill Sans MT" panose="020B0502020104020203" pitchFamily="34" charset="0"/>
                <a:ea typeface="Aptos" panose="020B0004020202020204" pitchFamily="34" charset="0"/>
                <a:cs typeface="Times New Roman" panose="02020603050405020304" pitchFamily="18" charset="0"/>
              </a:rPr>
              <a:t>Derbyshire School Nursing Team</a:t>
            </a:r>
            <a:r>
              <a:rPr lang="en-GB" sz="800" kern="100" dirty="0">
                <a:effectLst/>
                <a:latin typeface="Gill Sans MT" panose="020B0502020104020203" pitchFamily="34" charset="0"/>
                <a:ea typeface="Aptos" panose="020B0004020202020204" pitchFamily="34" charset="0"/>
                <a:cs typeface="Times New Roman" panose="02020603050405020304" pitchFamily="18" charset="0"/>
              </a:rPr>
              <a:t> can be contacted via their </a:t>
            </a:r>
            <a:r>
              <a:rPr lang="en-GB" sz="800" b="1" kern="100" dirty="0">
                <a:effectLst/>
                <a:latin typeface="Gill Sans MT" panose="020B0502020104020203" pitchFamily="34" charset="0"/>
                <a:ea typeface="Aptos" panose="020B0004020202020204" pitchFamily="34" charset="0"/>
                <a:cs typeface="Times New Roman" panose="02020603050405020304" pitchFamily="18" charset="0"/>
              </a:rPr>
              <a:t>Single Point of Access on 01246 515100</a:t>
            </a:r>
            <a:r>
              <a:rPr lang="en-GB" sz="800" kern="100" dirty="0">
                <a:effectLst/>
                <a:latin typeface="Gill Sans MT" panose="020B0502020104020203" pitchFamily="34" charset="0"/>
                <a:ea typeface="Aptos" panose="020B0004020202020204" pitchFamily="34" charset="0"/>
                <a:cs typeface="Times New Roman" panose="02020603050405020304" pitchFamily="18" charset="0"/>
              </a:rPr>
              <a:t> or through their website, where you can find helpful guidance and resources for parents.</a:t>
            </a:r>
          </a:p>
          <a:p>
            <a:pPr>
              <a:spcAft>
                <a:spcPts val="800"/>
              </a:spcAft>
              <a:buNone/>
            </a:pPr>
            <a:endParaRPr lang="en-GB" sz="800" kern="100" dirty="0">
              <a:effectLst/>
              <a:latin typeface="Gill Sans MT" panose="020B0502020104020203"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800" kern="100" dirty="0">
              <a:latin typeface="Gill Sans MT" panose="020B0502020104020203"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9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000" dirty="0">
              <a:latin typeface="Gill Sans MT" panose="020B0502020104020203" pitchFamily="34" charset="0"/>
              <a:ea typeface="Verdana" panose="020B0604030504040204" pitchFamily="34" charset="0"/>
              <a:cs typeface="Verdana" panose="020B0604030504040204" pitchFamily="34" charset="0"/>
            </a:endParaRPr>
          </a:p>
          <a:p>
            <a:r>
              <a:rPr lang="en-GB" sz="1000" b="1" dirty="0">
                <a:solidFill>
                  <a:srgbClr val="0070C0"/>
                </a:solidFill>
                <a:latin typeface="Gill Sans MT" panose="020B0502020104020203" pitchFamily="34" charset="0"/>
                <a:ea typeface="Verdana" panose="020B0604030504040204" pitchFamily="34" charset="0"/>
                <a:cs typeface="Verdana" panose="020B0604030504040204" pitchFamily="34" charset="0"/>
              </a:rPr>
              <a:t>Here is some advice to bear in mind  to help prevent children from vaping:</a:t>
            </a:r>
          </a:p>
          <a:p>
            <a:r>
              <a:rPr lang="en-GB" sz="800" dirty="0">
                <a:latin typeface="Gill Sans MT" panose="020B0502020104020203" pitchFamily="34" charset="0"/>
                <a:ea typeface="Verdana" panose="020B0604030504040204" pitchFamily="34" charset="0"/>
                <a:cs typeface="Verdana" panose="020B0604030504040204" pitchFamily="34" charset="0"/>
              </a:rPr>
              <a:t>The most important way in which schools can support parents and children is by providing information and strategies so that both parties feel empowered to avoid and deal with potential threats.</a:t>
            </a:r>
          </a:p>
          <a:p>
            <a:endParaRPr lang="en-GB" sz="800" dirty="0">
              <a:latin typeface="Gill Sans MT" panose="020B0502020104020203" pitchFamily="34" charset="0"/>
              <a:ea typeface="Verdana" panose="020B0604030504040204" pitchFamily="34" charset="0"/>
              <a:cs typeface="Verdana" panose="020B0604030504040204" pitchFamily="34" charset="0"/>
            </a:endParaRPr>
          </a:p>
          <a:p>
            <a:r>
              <a:rPr lang="en-GB" sz="800" b="1" dirty="0">
                <a:latin typeface="Gill Sans MT" panose="020B0502020104020203" pitchFamily="34" charset="0"/>
                <a:ea typeface="Verdana" panose="020B0604030504040204" pitchFamily="34" charset="0"/>
                <a:cs typeface="Verdana" panose="020B0604030504040204" pitchFamily="34" charset="0"/>
              </a:rPr>
              <a:t>Start early conversations</a:t>
            </a:r>
          </a:p>
          <a:p>
            <a:r>
              <a:rPr lang="en-GB" sz="800" dirty="0">
                <a:latin typeface="Gill Sans MT" panose="020B0502020104020203" pitchFamily="34" charset="0"/>
                <a:ea typeface="Verdana" panose="020B0604030504040204" pitchFamily="34" charset="0"/>
                <a:cs typeface="Verdana" panose="020B0604030504040204" pitchFamily="34" charset="0"/>
              </a:rPr>
              <a:t>Begin discussing the risks and dangers of vaping with your children at an age-appropriate level. Teach them about the harmful effects of nicotine and the potential health consequences associated with vaping.</a:t>
            </a:r>
          </a:p>
          <a:p>
            <a:r>
              <a:rPr lang="en-GB" sz="800" b="1" dirty="0">
                <a:latin typeface="Gill Sans MT" panose="020B0502020104020203" pitchFamily="34" charset="0"/>
                <a:ea typeface="Verdana" panose="020B0604030504040204" pitchFamily="34" charset="0"/>
                <a:cs typeface="Verdana" panose="020B0604030504040204" pitchFamily="34" charset="0"/>
              </a:rPr>
              <a:t>Educate your children about marketing tactics</a:t>
            </a:r>
            <a:endParaRPr lang="en-GB" sz="800" dirty="0">
              <a:latin typeface="Gill Sans MT" panose="020B0502020104020203" pitchFamily="34" charset="0"/>
              <a:ea typeface="Verdana" panose="020B0604030504040204" pitchFamily="34" charset="0"/>
              <a:cs typeface="Verdana" panose="020B0604030504040204" pitchFamily="34" charset="0"/>
            </a:endParaRPr>
          </a:p>
          <a:p>
            <a:r>
              <a:rPr lang="en-GB" sz="800" dirty="0">
                <a:latin typeface="Gill Sans MT" panose="020B0502020104020203" pitchFamily="34" charset="0"/>
                <a:ea typeface="Verdana" panose="020B0604030504040204" pitchFamily="34" charset="0"/>
                <a:cs typeface="Verdana" panose="020B0604030504040204" pitchFamily="34" charset="0"/>
              </a:rPr>
              <a:t>Make your children aware of the marketing tactics used by vape companies to target young people. Teach them to critically analyse advertisements and recognise manipulative tactics.</a:t>
            </a:r>
          </a:p>
          <a:p>
            <a:r>
              <a:rPr lang="en-GB" sz="800" b="1" dirty="0">
                <a:latin typeface="Gill Sans MT" panose="020B0502020104020203" pitchFamily="34" charset="0"/>
                <a:ea typeface="Verdana" panose="020B0604030504040204" pitchFamily="34" charset="0"/>
                <a:cs typeface="Verdana" panose="020B0604030504040204" pitchFamily="34" charset="0"/>
              </a:rPr>
              <a:t>Be a positive role model</a:t>
            </a:r>
          </a:p>
          <a:p>
            <a:r>
              <a:rPr lang="en-GB" sz="800" dirty="0">
                <a:latin typeface="Gill Sans MT" panose="020B0502020104020203" pitchFamily="34" charset="0"/>
                <a:ea typeface="Verdana" panose="020B0604030504040204" pitchFamily="34" charset="0"/>
                <a:cs typeface="Verdana" panose="020B0604030504040204" pitchFamily="34" charset="0"/>
              </a:rPr>
              <a:t>Set a good example by not vaping or using any tobacco or nicotine products yourself. Children are more likely to adopt healthy behaviours when they see them modelled by trusted adults.</a:t>
            </a:r>
          </a:p>
          <a:p>
            <a:r>
              <a:rPr lang="en-GB" sz="800" b="1" dirty="0">
                <a:latin typeface="Gill Sans MT" panose="020B0502020104020203" pitchFamily="34" charset="0"/>
                <a:ea typeface="Verdana" panose="020B0604030504040204" pitchFamily="34" charset="0"/>
                <a:cs typeface="Verdana" panose="020B0604030504040204" pitchFamily="34" charset="0"/>
              </a:rPr>
              <a:t>Build a strong parent-child relationship</a:t>
            </a:r>
          </a:p>
          <a:p>
            <a:r>
              <a:rPr lang="en-GB" sz="800" dirty="0">
                <a:latin typeface="Gill Sans MT" panose="020B0502020104020203" pitchFamily="34" charset="0"/>
                <a:ea typeface="Verdana" panose="020B0604030504040204" pitchFamily="34" charset="0"/>
                <a:cs typeface="Verdana" panose="020B0604030504040204" pitchFamily="34" charset="0"/>
              </a:rPr>
              <a:t>Foster open lines of communication with your children. Create a safe and non-judgmental space where they feel comfortable discussing their thoughts, concerns, and peer pressures related to vaping.</a:t>
            </a:r>
          </a:p>
          <a:p>
            <a:r>
              <a:rPr lang="en-GB" sz="800" b="1" dirty="0">
                <a:latin typeface="Gill Sans MT" panose="020B0502020104020203" pitchFamily="34" charset="0"/>
                <a:ea typeface="Verdana" panose="020B0604030504040204" pitchFamily="34" charset="0"/>
                <a:cs typeface="Verdana" panose="020B0604030504040204" pitchFamily="34" charset="0"/>
              </a:rPr>
              <a:t>Teach refusal skills</a:t>
            </a:r>
            <a:endParaRPr lang="en-GB" sz="800" dirty="0">
              <a:latin typeface="Gill Sans MT" panose="020B0502020104020203" pitchFamily="34" charset="0"/>
              <a:ea typeface="Verdana" panose="020B0604030504040204" pitchFamily="34" charset="0"/>
              <a:cs typeface="Verdana" panose="020B0604030504040204" pitchFamily="34" charset="0"/>
            </a:endParaRPr>
          </a:p>
          <a:p>
            <a:r>
              <a:rPr lang="en-GB" sz="800" dirty="0">
                <a:latin typeface="Gill Sans MT" panose="020B0502020104020203" pitchFamily="34" charset="0"/>
                <a:ea typeface="Verdana" panose="020B0604030504040204" pitchFamily="34" charset="0"/>
                <a:cs typeface="Verdana" panose="020B0604030504040204" pitchFamily="34" charset="0"/>
              </a:rPr>
              <a:t>Role-play different scenarios with your child to help them develop assertiveness and practice saying no to peer pressure. Help them come up with strategies to navigate social situations where vaping may be present.</a:t>
            </a:r>
          </a:p>
          <a:p>
            <a:r>
              <a:rPr lang="en-GB" sz="800" b="1" dirty="0">
                <a:latin typeface="Gill Sans MT" panose="020B0502020104020203" pitchFamily="34" charset="0"/>
                <a:ea typeface="Verdana" panose="020B0604030504040204" pitchFamily="34" charset="0"/>
                <a:cs typeface="Verdana" panose="020B0604030504040204" pitchFamily="34" charset="0"/>
              </a:rPr>
              <a:t>Encourage healthy coping mechanisms</a:t>
            </a:r>
            <a:endParaRPr lang="en-GB" sz="800" dirty="0">
              <a:latin typeface="Gill Sans MT" panose="020B0502020104020203" pitchFamily="34" charset="0"/>
              <a:ea typeface="Verdana" panose="020B0604030504040204" pitchFamily="34" charset="0"/>
              <a:cs typeface="Verdana" panose="020B0604030504040204" pitchFamily="34" charset="0"/>
            </a:endParaRPr>
          </a:p>
          <a:p>
            <a:r>
              <a:rPr lang="en-GB" sz="800" dirty="0">
                <a:latin typeface="Gill Sans MT" panose="020B0502020104020203" pitchFamily="34" charset="0"/>
                <a:ea typeface="Verdana" panose="020B0604030504040204" pitchFamily="34" charset="0"/>
                <a:cs typeface="Verdana" panose="020B0604030504040204" pitchFamily="34" charset="0"/>
              </a:rPr>
              <a:t>Teach your child healthy ways to cope with stress or peer pressure that do not involve vaping. Encourage activities like sports, hobbies, art, music, or spending time with friends who share similar values.</a:t>
            </a:r>
          </a:p>
          <a:p>
            <a:r>
              <a:rPr lang="en-GB" sz="800" b="1" dirty="0">
                <a:latin typeface="Gill Sans MT" panose="020B0502020104020203" pitchFamily="34" charset="0"/>
                <a:ea typeface="Verdana" panose="020B0604030504040204" pitchFamily="34" charset="0"/>
                <a:cs typeface="Verdana" panose="020B0604030504040204" pitchFamily="34" charset="0"/>
              </a:rPr>
              <a:t>Seek professional help if needed</a:t>
            </a:r>
            <a:endParaRPr lang="en-GB" sz="800" dirty="0">
              <a:latin typeface="Gill Sans MT" panose="020B0502020104020203" pitchFamily="34" charset="0"/>
              <a:ea typeface="Verdana" panose="020B0604030504040204" pitchFamily="34" charset="0"/>
              <a:cs typeface="Verdana" panose="020B0604030504040204" pitchFamily="34" charset="0"/>
            </a:endParaRPr>
          </a:p>
          <a:p>
            <a:r>
              <a:rPr lang="en-GB" sz="800" dirty="0">
                <a:latin typeface="Gill Sans MT" panose="020B0502020104020203" pitchFamily="34" charset="0"/>
                <a:ea typeface="Verdana" panose="020B0604030504040204" pitchFamily="34" charset="0"/>
                <a:cs typeface="Verdana" panose="020B0604030504040204" pitchFamily="34" charset="0"/>
              </a:rPr>
              <a:t>If you suspect your child is already vaping or struggling with nicotine addiction, seek professional help. Talk to their doctor who can provide guidance and support. Remember, prevention is key, and ongoing communication is crucial. By educating children about the dangers of vaping, fostering a strong parent-child relationship, and promoting healthy choices, you play a vital role in preventing your child from starting vaping.</a:t>
            </a:r>
          </a:p>
          <a:p>
            <a:endParaRPr lang="en-GB" sz="1000" dirty="0">
              <a:latin typeface="Gill Sans MT" panose="020B0502020104020203" pitchFamily="34" charset="0"/>
              <a:ea typeface="Verdana" panose="020B0604030504040204" pitchFamily="34" charset="0"/>
              <a:cs typeface="Verdana" panose="020B0604030504040204" pitchFamily="34" charset="0"/>
            </a:endParaRPr>
          </a:p>
          <a:p>
            <a:endParaRPr lang="en-GB" sz="1000" dirty="0">
              <a:latin typeface="Gill Sans MT" panose="020B0502020104020203" pitchFamily="34" charset="0"/>
              <a:ea typeface="Verdana" panose="020B0604030504040204" pitchFamily="34" charset="0"/>
              <a:cs typeface="Verdana" panose="020B0604030504040204" pitchFamily="34" charset="0"/>
            </a:endParaRPr>
          </a:p>
          <a:p>
            <a:endParaRPr lang="en-GB" sz="1000" dirty="0">
              <a:latin typeface="Gill Sans MT" panose="020B0502020104020203" pitchFamily="34" charset="0"/>
              <a:ea typeface="Verdana" panose="020B0604030504040204" pitchFamily="34" charset="0"/>
              <a:cs typeface="Verdana" panose="020B0604030504040204" pitchFamily="34" charset="0"/>
            </a:endParaRPr>
          </a:p>
        </p:txBody>
      </p:sp>
      <p:pic>
        <p:nvPicPr>
          <p:cNvPr id="6" name="Picture 4" descr="Crackdown on 'unacceptable' vape adverts targeted at children | UK News |  Metro News">
            <a:extLst>
              <a:ext uri="{FF2B5EF4-FFF2-40B4-BE49-F238E27FC236}">
                <a16:creationId xmlns:a16="http://schemas.microsoft.com/office/drawing/2014/main" id="{E6D20F48-10BC-445E-3DF1-E73C755C2B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42" y="3688131"/>
            <a:ext cx="1249938" cy="657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Ministers urged to ban single-use vapes amid rising popularity with UK  children | Vaping | The Guardian">
            <a:extLst>
              <a:ext uri="{FF2B5EF4-FFF2-40B4-BE49-F238E27FC236}">
                <a16:creationId xmlns:a16="http://schemas.microsoft.com/office/drawing/2014/main" id="{EE22FF18-0BCC-F31F-887D-F3054BE9E6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362" y="3685868"/>
            <a:ext cx="6572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9CC9D3E0-2481-1133-6342-DFF5FDDF17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3202" y="3685867"/>
            <a:ext cx="1168400" cy="657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Vaping brands 'target children'">
            <a:extLst>
              <a:ext uri="{FF2B5EF4-FFF2-40B4-BE49-F238E27FC236}">
                <a16:creationId xmlns:a16="http://schemas.microsoft.com/office/drawing/2014/main" id="{C6EA596F-E2A8-6FF9-8719-0B1C67412F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969" y="3697766"/>
            <a:ext cx="1147248" cy="64532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s of a E-pipe, E-cigar, large-size tank devices, medium-size tank devices, rechargeable e-cigarette, and a disposable e-cigarette.">
            <a:extLst>
              <a:ext uri="{FF2B5EF4-FFF2-40B4-BE49-F238E27FC236}">
                <a16:creationId xmlns:a16="http://schemas.microsoft.com/office/drawing/2014/main" id="{932E95D7-F4EC-2778-C305-C0B73ADAA2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1451" y="5477651"/>
            <a:ext cx="1438274" cy="49928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Top tips for handling peer pressure… - CBBC - BBC">
            <a:extLst>
              <a:ext uri="{FF2B5EF4-FFF2-40B4-BE49-F238E27FC236}">
                <a16:creationId xmlns:a16="http://schemas.microsoft.com/office/drawing/2014/main" id="{F3FA45BA-F251-9373-7543-63BB073226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7201" y="8440673"/>
            <a:ext cx="888938" cy="4992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8307C36-45D6-1BE3-9625-64B85399B2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594" y="7877081"/>
            <a:ext cx="1698712" cy="1127183"/>
          </a:xfrm>
          <a:prstGeom prst="rect">
            <a:avLst/>
          </a:prstGeom>
        </p:spPr>
      </p:pic>
      <p:pic>
        <p:nvPicPr>
          <p:cNvPr id="14" name="Picture 13">
            <a:extLst>
              <a:ext uri="{FF2B5EF4-FFF2-40B4-BE49-F238E27FC236}">
                <a16:creationId xmlns:a16="http://schemas.microsoft.com/office/drawing/2014/main" id="{65338D7F-014F-378F-D308-821C3F87A40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9133" y="8175061"/>
            <a:ext cx="1522244" cy="966639"/>
          </a:xfrm>
          <a:prstGeom prst="rect">
            <a:avLst/>
          </a:prstGeom>
        </p:spPr>
      </p:pic>
      <p:pic>
        <p:nvPicPr>
          <p:cNvPr id="16" name="Picture 15">
            <a:extLst>
              <a:ext uri="{FF2B5EF4-FFF2-40B4-BE49-F238E27FC236}">
                <a16:creationId xmlns:a16="http://schemas.microsoft.com/office/drawing/2014/main" id="{07D6BC9A-4A93-E1CD-5D84-42D4FA9331B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22204" y="8690316"/>
            <a:ext cx="1459515" cy="910884"/>
          </a:xfrm>
          <a:prstGeom prst="rect">
            <a:avLst/>
          </a:prstGeom>
        </p:spPr>
      </p:pic>
    </p:spTree>
    <p:extLst>
      <p:ext uri="{BB962C8B-B14F-4D97-AF65-F5344CB8AC3E}">
        <p14:creationId xmlns:p14="http://schemas.microsoft.com/office/powerpoint/2010/main" val="44530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DF874437-1F58-A5D3-99EC-B929B6AAF431}"/>
              </a:ext>
            </a:extLst>
          </p:cNvPr>
          <p:cNvSpPr>
            <a:spLocks noGrp="1" noRot="1" noMove="1" noResize="1" noEditPoints="1" noAdjustHandles="1" noChangeArrowheads="1" noChangeShapeType="1"/>
          </p:cNvSpPr>
          <p:nvPr/>
        </p:nvSpPr>
        <p:spPr bwMode="auto">
          <a:xfrm>
            <a:off x="5164266" y="252412"/>
            <a:ext cx="1693733" cy="965358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CEOP: </a:t>
            </a:r>
            <a:r>
              <a:rPr lang="en-GB" sz="1000" dirty="0">
                <a:effectLst/>
                <a:latin typeface="Gill Sans MT" panose="020B0502020104020203" pitchFamily="34" charset="0"/>
                <a:ea typeface="Arial" panose="020B0604020202020204" pitchFamily="34" charset="0"/>
                <a:cs typeface="Times New Roman" panose="02020603050405020304" pitchFamily="18" charset="0"/>
              </a:rPr>
              <a:t>Child Exploitation and On-line Protection Centre</a:t>
            </a: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hlinkClick r:id="rId2"/>
              </a:rPr>
              <a:t>https://www.thinkuknow.co.uk/parents/</a:t>
            </a: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Online Safety</a:t>
            </a: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3"/>
              </a:rPr>
              <a:t>https://www.williamgilbertend.derbyshire.sch.uk/staying-safe-on-the-internet/</a:t>
            </a:r>
            <a:endPar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r>
              <a:rPr lang="en-GB" sz="1000" dirty="0">
                <a:solidFill>
                  <a:srgbClr val="002060"/>
                </a:solidFill>
                <a:effectLst/>
                <a:latin typeface="Gill Sans MT" panose="020B0502020104020203" pitchFamily="34" charset="0"/>
                <a:ea typeface="Arial" panose="020B0604020202020204" pitchFamily="34" charset="0"/>
                <a:cs typeface="Times New Roman" panose="02020603050405020304" pitchFamily="18" charset="0"/>
              </a:rPr>
              <a:t>Or </a:t>
            </a:r>
            <a:r>
              <a:rPr lang="en-GB" sz="1000" dirty="0">
                <a:solidFill>
                  <a:srgbClr val="002060"/>
                </a:solidFill>
                <a:latin typeface="Gill Sans MT" panose="020B0502020104020203" pitchFamily="34" charset="0"/>
                <a:ea typeface="Arial" panose="020B0604020202020204" pitchFamily="34" charset="0"/>
                <a:cs typeface="Times New Roman" panose="02020603050405020304" pitchFamily="18" charset="0"/>
              </a:rPr>
              <a:t>scan the QR code below</a:t>
            </a:r>
            <a:endParaRPr lang="en-GB" sz="1000" dirty="0">
              <a:solidFill>
                <a:srgbClr val="00206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endParaRPr lang="en-GB" sz="1000" dirty="0">
              <a:solidFill>
                <a:srgbClr val="808080"/>
              </a:solidFill>
              <a:latin typeface="Gill Sans MT" panose="020B0502020104020203"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Rectangle 3">
            <a:extLst>
              <a:ext uri="{FF2B5EF4-FFF2-40B4-BE49-F238E27FC236}">
                <a16:creationId xmlns:a16="http://schemas.microsoft.com/office/drawing/2014/main" id="{0C4D6FFD-AB07-AE4C-2891-034495FFEEC1}"/>
              </a:ext>
            </a:extLst>
          </p:cNvPr>
          <p:cNvSpPr>
            <a:spLocks noGrp="1" noRot="1" noMove="1" noResize="1" noEditPoints="1" noAdjustHandles="1" noChangeArrowheads="1" noChangeShapeType="1"/>
          </p:cNvSpPr>
          <p:nvPr/>
        </p:nvSpPr>
        <p:spPr>
          <a:xfrm>
            <a:off x="5153146" y="0"/>
            <a:ext cx="1704854" cy="16954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A picture containing icon&#10;&#10;Description automatically generated">
            <a:extLst>
              <a:ext uri="{FF2B5EF4-FFF2-40B4-BE49-F238E27FC236}">
                <a16:creationId xmlns:a16="http://schemas.microsoft.com/office/drawing/2014/main" id="{F94236FA-0290-3296-5087-4E8F749DD33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557201" y="162242"/>
            <a:ext cx="866775" cy="1370965"/>
          </a:xfrm>
          <a:prstGeom prst="rect">
            <a:avLst/>
          </a:prstGeom>
        </p:spPr>
      </p:pic>
      <p:sp>
        <p:nvSpPr>
          <p:cNvPr id="7" name="Rectangle 6">
            <a:extLst>
              <a:ext uri="{FF2B5EF4-FFF2-40B4-BE49-F238E27FC236}">
                <a16:creationId xmlns:a16="http://schemas.microsoft.com/office/drawing/2014/main" id="{13D84B7F-A943-BE4E-3127-964153E3535D}"/>
              </a:ext>
            </a:extLst>
          </p:cNvPr>
          <p:cNvSpPr>
            <a:spLocks noGrp="1" noRot="1" noMove="1" noResize="1" noEditPoints="1" noAdjustHandles="1" noChangeArrowheads="1" noChangeShapeType="1"/>
          </p:cNvSpPr>
          <p:nvPr/>
        </p:nvSpPr>
        <p:spPr>
          <a:xfrm>
            <a:off x="0" y="0"/>
            <a:ext cx="4760686" cy="1293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8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Keeping safe online</a:t>
            </a:r>
            <a:endParaRPr lang="en-GB" sz="1100" dirty="0">
              <a:effectLst/>
              <a:ea typeface="Calibri" panose="020F0502020204030204" pitchFamily="34" charset="0"/>
              <a:cs typeface="Times New Roman" panose="02020603050405020304" pitchFamily="18" charset="0"/>
            </a:endParaRPr>
          </a:p>
        </p:txBody>
      </p:sp>
      <p:sp>
        <p:nvSpPr>
          <p:cNvPr id="9" name="Text Box 22">
            <a:extLst>
              <a:ext uri="{FF2B5EF4-FFF2-40B4-BE49-F238E27FC236}">
                <a16:creationId xmlns:a16="http://schemas.microsoft.com/office/drawing/2014/main" id="{A5A8F759-AEC0-D816-3686-345C4DA1D2D0}"/>
              </a:ext>
            </a:extLst>
          </p:cNvPr>
          <p:cNvSpPr txBox="1">
            <a:spLocks/>
          </p:cNvSpPr>
          <p:nvPr/>
        </p:nvSpPr>
        <p:spPr>
          <a:xfrm>
            <a:off x="130772" y="1038901"/>
            <a:ext cx="4891602" cy="8790753"/>
          </a:xfrm>
          <a:prstGeom prst="rect">
            <a:avLst/>
          </a:prstGeom>
          <a:solidFill>
            <a:schemeClr val="accent1">
              <a:lumMod val="20000"/>
              <a:lumOff val="80000"/>
            </a:schemeClr>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endPar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endParaRPr>
          </a:p>
          <a:p>
            <a:pPr algn="l"/>
            <a:endParaRPr lang="en-GB" sz="1050" b="1" i="0" dirty="0">
              <a:effectLst/>
              <a:latin typeface="Gill Sans MT" panose="020B0502020104020203" pitchFamily="34" charset="0"/>
            </a:endParaRPr>
          </a:p>
          <a:p>
            <a:pPr algn="l"/>
            <a:endParaRPr lang="en-GB" sz="1050" b="1" dirty="0">
              <a:latin typeface="Gill Sans MT" panose="020B0502020104020203" pitchFamily="34" charset="0"/>
            </a:endParaRPr>
          </a:p>
          <a:p>
            <a:pPr algn="l"/>
            <a:endParaRPr lang="en-GB" sz="1050" b="1" i="0" dirty="0">
              <a:effectLst/>
              <a:latin typeface="Gill Sans MT" panose="020B0502020104020203" pitchFamily="34" charset="0"/>
            </a:endParaRPr>
          </a:p>
          <a:p>
            <a:pPr algn="l"/>
            <a:endParaRPr lang="en-GB" sz="1050" b="1" dirty="0">
              <a:latin typeface="Gill Sans MT" panose="020B0502020104020203" pitchFamily="34" charset="0"/>
            </a:endParaRPr>
          </a:p>
          <a:p>
            <a:pPr algn="l"/>
            <a:endParaRPr lang="en-GB" sz="1050" b="1" i="0" dirty="0">
              <a:effectLst/>
              <a:latin typeface="Gill Sans MT" panose="020B0502020104020203" pitchFamily="34" charset="0"/>
            </a:endParaRPr>
          </a:p>
          <a:p>
            <a:pPr algn="l"/>
            <a:endParaRPr lang="en-GB" sz="1050" b="1" dirty="0">
              <a:latin typeface="Gill Sans MT" panose="020B0502020104020203" pitchFamily="34" charset="0"/>
            </a:endParaRPr>
          </a:p>
          <a:p>
            <a:pPr algn="l"/>
            <a:endParaRPr lang="en-GB" sz="1050" b="1" i="0" dirty="0">
              <a:effectLst/>
              <a:latin typeface="Gill Sans MT" panose="020B0502020104020203" pitchFamily="34" charset="0"/>
            </a:endParaRPr>
          </a:p>
          <a:p>
            <a:pPr algn="l"/>
            <a:endParaRPr lang="en-GB" sz="1050" b="1" dirty="0">
              <a:latin typeface="Gill Sans MT" panose="020B0502020104020203" pitchFamily="34" charset="0"/>
            </a:endParaRPr>
          </a:p>
          <a:p>
            <a:pPr algn="l"/>
            <a:endParaRPr lang="en-GB" sz="1050" b="1" i="0" dirty="0">
              <a:effectLst/>
              <a:latin typeface="Gill Sans MT" panose="020B0502020104020203" pitchFamily="34" charset="0"/>
            </a:endParaRPr>
          </a:p>
          <a:p>
            <a:pPr algn="l"/>
            <a:endParaRPr lang="en-GB" sz="1050" b="1" dirty="0">
              <a:latin typeface="Gill Sans MT" panose="020B0502020104020203" pitchFamily="34" charset="0"/>
            </a:endParaRPr>
          </a:p>
          <a:p>
            <a:endParaRPr lang="en-GB" sz="1000" b="1" dirty="0">
              <a:latin typeface="Gill Sans MT" panose="020B0502020104020203" pitchFamily="34" charset="0"/>
              <a:ea typeface="Verdana" panose="020B0604030504040204" pitchFamily="34" charset="0"/>
              <a:cs typeface="Verdana" panose="020B0604030504040204" pitchFamily="34" charset="0"/>
            </a:endParaRPr>
          </a:p>
          <a:p>
            <a:endParaRPr lang="en-GB" sz="1000" b="1" dirty="0">
              <a:latin typeface="Gill Sans MT" panose="020B0502020104020203" pitchFamily="34" charset="0"/>
              <a:ea typeface="Verdana" panose="020B0604030504040204" pitchFamily="34" charset="0"/>
              <a:cs typeface="Verdana" panose="020B0604030504040204" pitchFamily="34" charset="0"/>
            </a:endParaRPr>
          </a:p>
          <a:p>
            <a:endParaRPr lang="en-GB" sz="1000" b="1" dirty="0">
              <a:latin typeface="Gill Sans MT" panose="020B0502020104020203" pitchFamily="34" charset="0"/>
              <a:ea typeface="Verdana" panose="020B0604030504040204" pitchFamily="34" charset="0"/>
              <a:cs typeface="Verdana" panose="020B0604030504040204" pitchFamily="34" charset="0"/>
            </a:endParaRPr>
          </a:p>
          <a:p>
            <a:endParaRPr lang="en-GB" sz="1000" b="1" dirty="0">
              <a:latin typeface="Gill Sans MT" panose="020B0502020104020203" pitchFamily="34" charset="0"/>
              <a:ea typeface="Verdana" panose="020B0604030504040204" pitchFamily="34" charset="0"/>
              <a:cs typeface="Verdana" panose="020B0604030504040204" pitchFamily="34" charset="0"/>
            </a:endParaRPr>
          </a:p>
          <a:p>
            <a:endParaRPr lang="en-GB" sz="1000" b="1" dirty="0">
              <a:latin typeface="Gill Sans MT" panose="020B0502020104020203" pitchFamily="34" charset="0"/>
              <a:ea typeface="Verdana" panose="020B0604030504040204" pitchFamily="34" charset="0"/>
              <a:cs typeface="Verdana" panose="020B0604030504040204" pitchFamily="34" charset="0"/>
            </a:endParaRPr>
          </a:p>
          <a:p>
            <a:endParaRPr lang="en-GB" sz="1000" b="1" dirty="0">
              <a:latin typeface="Gill Sans MT" panose="020B0502020104020203" pitchFamily="34" charset="0"/>
              <a:ea typeface="Verdana" panose="020B0604030504040204" pitchFamily="34" charset="0"/>
              <a:cs typeface="Verdana" panose="020B0604030504040204" pitchFamily="34" charset="0"/>
            </a:endParaRPr>
          </a:p>
          <a:p>
            <a:endParaRPr lang="en-GB" sz="800" b="1" dirty="0">
              <a:latin typeface="Gill Sans MT" panose="020B0502020104020203" pitchFamily="34" charset="0"/>
              <a:ea typeface="Verdana" panose="020B0604030504040204" pitchFamily="34" charset="0"/>
              <a:cs typeface="Verdana" panose="020B0604030504040204" pitchFamily="34" charset="0"/>
            </a:endParaRPr>
          </a:p>
          <a:p>
            <a:r>
              <a:rPr lang="en-GB" sz="900" b="1" dirty="0">
                <a:latin typeface="Gill Sans MT" panose="020B0502020104020203" pitchFamily="34" charset="0"/>
                <a:ea typeface="Verdana" panose="020B0604030504040204" pitchFamily="34" charset="0"/>
                <a:cs typeface="Verdana" panose="020B0604030504040204" pitchFamily="34" charset="0"/>
              </a:rPr>
              <a:t>Help manage what they see and do online</a:t>
            </a:r>
          </a:p>
          <a:p>
            <a:r>
              <a:rPr lang="en-GB" sz="900" dirty="0">
                <a:latin typeface="Gill Sans MT" panose="020B0502020104020203" pitchFamily="34" charset="0"/>
                <a:ea typeface="Verdana" panose="020B0604030504040204" pitchFamily="34" charset="0"/>
                <a:cs typeface="Verdana" panose="020B0604030504040204" pitchFamily="34" charset="0"/>
              </a:rPr>
              <a:t>Parental controls and privacy settings can help you manage how your child spends time online and help to keep them safe.</a:t>
            </a:r>
          </a:p>
          <a:p>
            <a:pPr marL="171450" indent="-171450">
              <a:buFont typeface="Arial" panose="020B0604020202020204" pitchFamily="34" charset="0"/>
              <a:buChar char="•"/>
            </a:pPr>
            <a:r>
              <a:rPr lang="en-GB" sz="900" b="1" dirty="0">
                <a:latin typeface="Gill Sans MT" panose="020B0502020104020203" pitchFamily="34" charset="0"/>
                <a:ea typeface="Verdana" panose="020B0604030504040204" pitchFamily="34" charset="0"/>
                <a:cs typeface="Verdana" panose="020B0604030504040204" pitchFamily="34" charset="0"/>
              </a:rPr>
              <a:t>Device settings </a:t>
            </a:r>
            <a:r>
              <a:rPr lang="en-GB" sz="900" dirty="0">
                <a:latin typeface="Gill Sans MT" panose="020B0502020104020203" pitchFamily="34" charset="0"/>
                <a:ea typeface="Verdana" panose="020B0604030504040204" pitchFamily="34" charset="0"/>
                <a:cs typeface="Verdana" panose="020B0604030504040204" pitchFamily="34" charset="0"/>
              </a:rPr>
              <a:t>– manage things like location sharing, screen time and in-app purchases. Most tech and gaming companies have dedicated pages to support with setting these up.</a:t>
            </a:r>
          </a:p>
          <a:p>
            <a:pPr marL="171450" indent="-171450">
              <a:buFont typeface="Arial" panose="020B0604020202020204" pitchFamily="34" charset="0"/>
              <a:buChar char="•"/>
            </a:pPr>
            <a:r>
              <a:rPr lang="en-GB" sz="900" b="1" dirty="0">
                <a:latin typeface="Gill Sans MT" panose="020B0502020104020203" pitchFamily="34" charset="0"/>
                <a:ea typeface="Verdana" panose="020B0604030504040204" pitchFamily="34" charset="0"/>
                <a:cs typeface="Verdana" panose="020B0604030504040204" pitchFamily="34" charset="0"/>
              </a:rPr>
              <a:t>App or game settings </a:t>
            </a:r>
            <a:r>
              <a:rPr lang="en-GB" sz="900" dirty="0">
                <a:latin typeface="Gill Sans MT" panose="020B0502020104020203" pitchFamily="34" charset="0"/>
                <a:ea typeface="Verdana" panose="020B0604030504040204" pitchFamily="34" charset="0"/>
                <a:cs typeface="Verdana" panose="020B0604030504040204" pitchFamily="34" charset="0"/>
              </a:rPr>
              <a:t>– in-app tools that can help to keep your child’s account private and manage who they’re talking to. You can normally find information on these in account settings or directly on the platforms website.</a:t>
            </a:r>
          </a:p>
          <a:p>
            <a:pPr marL="171450" indent="-171450">
              <a:buFont typeface="Arial" panose="020B0604020202020204" pitchFamily="34" charset="0"/>
              <a:buChar char="•"/>
            </a:pPr>
            <a:r>
              <a:rPr lang="en-GB" sz="900" b="1" dirty="0">
                <a:latin typeface="Gill Sans MT" panose="020B0502020104020203" pitchFamily="34" charset="0"/>
                <a:ea typeface="Verdana" panose="020B0604030504040204" pitchFamily="34" charset="0"/>
                <a:cs typeface="Verdana" panose="020B0604030504040204" pitchFamily="34" charset="0"/>
              </a:rPr>
              <a:t>Mobile or network provider settings </a:t>
            </a:r>
            <a:r>
              <a:rPr lang="en-GB" sz="900" dirty="0">
                <a:latin typeface="Gill Sans MT" panose="020B0502020104020203" pitchFamily="34" charset="0"/>
                <a:ea typeface="Verdana" panose="020B0604030504040204" pitchFamily="34" charset="0"/>
                <a:cs typeface="Verdana" panose="020B0604030504040204" pitchFamily="34" charset="0"/>
              </a:rPr>
              <a:t>– help to manage browsing access and stop your child from visiting inappropriate sites or downloading apps that aren’t suitable. Contact your mobile or broadband provider for more information about setting this up. </a:t>
            </a:r>
          </a:p>
          <a:p>
            <a:endParaRPr lang="en-GB" sz="800" dirty="0">
              <a:latin typeface="Gill Sans MT" panose="020B0502020104020203" pitchFamily="34" charset="0"/>
              <a:ea typeface="Verdana" panose="020B0604030504040204" pitchFamily="34" charset="0"/>
              <a:cs typeface="Verdana" panose="020B0604030504040204" pitchFamily="34" charset="0"/>
            </a:endParaRPr>
          </a:p>
          <a:p>
            <a:endParaRPr lang="en-GB" sz="900" dirty="0">
              <a:latin typeface="Gill Sans MT" panose="020B0502020104020203" pitchFamily="34" charset="0"/>
              <a:ea typeface="Verdana" panose="020B0604030504040204" pitchFamily="34" charset="0"/>
              <a:cs typeface="Verdana" panose="020B0604030504040204" pitchFamily="34" charset="0"/>
            </a:endParaRPr>
          </a:p>
          <a:p>
            <a:endParaRPr lang="en-GB" sz="1050" dirty="0">
              <a:latin typeface="Gill Sans MT" panose="020B0502020104020203" pitchFamily="34" charset="0"/>
              <a:ea typeface="Verdana" panose="020B0604030504040204" pitchFamily="34" charset="0"/>
              <a:cs typeface="Verdana" panose="020B0604030504040204" pitchFamily="34" charset="0"/>
            </a:endParaRPr>
          </a:p>
        </p:txBody>
      </p:sp>
      <p:pic>
        <p:nvPicPr>
          <p:cNvPr id="15" name="Picture 14" descr="Qr code&#10;&#10;Description automatically generated">
            <a:extLst>
              <a:ext uri="{FF2B5EF4-FFF2-40B4-BE49-F238E27FC236}">
                <a16:creationId xmlns:a16="http://schemas.microsoft.com/office/drawing/2014/main" id="{29FD1597-75B4-A565-1808-206724B154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7745" y="7696200"/>
            <a:ext cx="866774" cy="866774"/>
          </a:xfrm>
          <a:prstGeom prst="rect">
            <a:avLst/>
          </a:prstGeom>
        </p:spPr>
      </p:pic>
      <p:pic>
        <p:nvPicPr>
          <p:cNvPr id="1028" name="Picture 4" descr="Staying safe online | Internet safety tips | Kids Helpline">
            <a:extLst>
              <a:ext uri="{FF2B5EF4-FFF2-40B4-BE49-F238E27FC236}">
                <a16:creationId xmlns:a16="http://schemas.microsoft.com/office/drawing/2014/main" id="{2A397CD6-3860-918C-0D8E-98F6A305C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749" y="76346"/>
            <a:ext cx="1543050" cy="8862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ink You Know – DigiLearn">
            <a:extLst>
              <a:ext uri="{FF2B5EF4-FFF2-40B4-BE49-F238E27FC236}">
                <a16:creationId xmlns:a16="http://schemas.microsoft.com/office/drawing/2014/main" id="{BEE8AB13-E427-D7E3-D087-0F719CDD63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850" y="3952875"/>
            <a:ext cx="1133475" cy="9218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e Internet Awesome - A Program to Teach Kids Online Safety">
            <a:extLst>
              <a:ext uri="{FF2B5EF4-FFF2-40B4-BE49-F238E27FC236}">
                <a16:creationId xmlns:a16="http://schemas.microsoft.com/office/drawing/2014/main" id="{A80B5F70-F3DD-4CA7-5B32-238B0DFD09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870" y="8693736"/>
            <a:ext cx="576627" cy="9370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7CADA67-DF33-4A7E-BB3B-38D18573D48B}"/>
              </a:ext>
            </a:extLst>
          </p:cNvPr>
          <p:cNvSpPr txBox="1"/>
          <p:nvPr/>
        </p:nvSpPr>
        <p:spPr>
          <a:xfrm>
            <a:off x="6134100" y="8685193"/>
            <a:ext cx="593128" cy="954107"/>
          </a:xfrm>
          <a:prstGeom prst="rect">
            <a:avLst/>
          </a:prstGeom>
          <a:noFill/>
        </p:spPr>
        <p:txBody>
          <a:bodyPr wrap="square" rtlCol="0">
            <a:spAutoFit/>
          </a:bodyPr>
          <a:lstStyle/>
          <a:p>
            <a:r>
              <a:rPr lang="en-GB" sz="700" dirty="0">
                <a:latin typeface="Gill Sans MT" panose="020B0502020104020203" pitchFamily="34" charset="0"/>
              </a:rPr>
              <a:t>Visit Google’s </a:t>
            </a:r>
            <a:r>
              <a:rPr lang="en-GB" sz="700" dirty="0" err="1">
                <a:latin typeface="Gill Sans MT" panose="020B0502020104020203" pitchFamily="34" charset="0"/>
              </a:rPr>
              <a:t>Interland</a:t>
            </a:r>
            <a:r>
              <a:rPr lang="en-GB" sz="700" dirty="0">
                <a:latin typeface="Gill Sans MT" panose="020B0502020104020203" pitchFamily="34" charset="0"/>
              </a:rPr>
              <a:t> to play fun games as a family to be internet awesome</a:t>
            </a:r>
          </a:p>
        </p:txBody>
      </p:sp>
      <p:sp>
        <p:nvSpPr>
          <p:cNvPr id="18" name="TextBox 17">
            <a:extLst>
              <a:ext uri="{FF2B5EF4-FFF2-40B4-BE49-F238E27FC236}">
                <a16:creationId xmlns:a16="http://schemas.microsoft.com/office/drawing/2014/main" id="{A13A6AE0-1F13-62BB-0441-E22D63E3FF80}"/>
              </a:ext>
            </a:extLst>
          </p:cNvPr>
          <p:cNvSpPr txBox="1"/>
          <p:nvPr/>
        </p:nvSpPr>
        <p:spPr>
          <a:xfrm>
            <a:off x="5164265" y="9659119"/>
            <a:ext cx="1721946" cy="246221"/>
          </a:xfrm>
          <a:prstGeom prst="rect">
            <a:avLst/>
          </a:prstGeom>
          <a:noFill/>
        </p:spPr>
        <p:txBody>
          <a:bodyPr wrap="none" rtlCol="0">
            <a:spAutoFit/>
          </a:bodyPr>
          <a:lstStyle/>
          <a:p>
            <a:r>
              <a:rPr lang="en-GB" sz="500" dirty="0">
                <a:latin typeface="Gill Sans MT" panose="020B0502020104020203" pitchFamily="34" charset="0"/>
                <a:hlinkClick r:id="rId9"/>
              </a:rPr>
              <a:t>https://beinternetawesome.withgoogle.com/en_us/interland</a:t>
            </a:r>
            <a:endParaRPr lang="en-GB" sz="500" dirty="0">
              <a:latin typeface="Gill Sans MT" panose="020B0502020104020203" pitchFamily="34" charset="0"/>
            </a:endParaRPr>
          </a:p>
          <a:p>
            <a:endParaRPr lang="en-GB" sz="500" dirty="0">
              <a:latin typeface="Gill Sans MT" panose="020B0502020104020203" pitchFamily="34" charset="0"/>
            </a:endParaRPr>
          </a:p>
        </p:txBody>
      </p:sp>
      <p:pic>
        <p:nvPicPr>
          <p:cNvPr id="19" name="Picture 18">
            <a:extLst>
              <a:ext uri="{FF2B5EF4-FFF2-40B4-BE49-F238E27FC236}">
                <a16:creationId xmlns:a16="http://schemas.microsoft.com/office/drawing/2014/main" id="{EB18BF02-F13E-5EC8-C5D1-6E33F2CA663C}"/>
              </a:ext>
            </a:extLst>
          </p:cNvPr>
          <p:cNvPicPr>
            <a:picLocks noChangeAspect="1"/>
          </p:cNvPicPr>
          <p:nvPr/>
        </p:nvPicPr>
        <p:blipFill>
          <a:blip r:embed="rId10"/>
          <a:stretch>
            <a:fillRect/>
          </a:stretch>
        </p:blipFill>
        <p:spPr>
          <a:xfrm>
            <a:off x="171538" y="8498601"/>
            <a:ext cx="1729842" cy="1239325"/>
          </a:xfrm>
          <a:prstGeom prst="rect">
            <a:avLst/>
          </a:prstGeom>
        </p:spPr>
      </p:pic>
      <p:sp>
        <p:nvSpPr>
          <p:cNvPr id="20" name="TextBox 19">
            <a:extLst>
              <a:ext uri="{FF2B5EF4-FFF2-40B4-BE49-F238E27FC236}">
                <a16:creationId xmlns:a16="http://schemas.microsoft.com/office/drawing/2014/main" id="{780F9397-2F06-1578-4223-B1FE8497B549}"/>
              </a:ext>
            </a:extLst>
          </p:cNvPr>
          <p:cNvSpPr txBox="1"/>
          <p:nvPr/>
        </p:nvSpPr>
        <p:spPr>
          <a:xfrm>
            <a:off x="2144522" y="8478963"/>
            <a:ext cx="2711192" cy="1338828"/>
          </a:xfrm>
          <a:prstGeom prst="rect">
            <a:avLst/>
          </a:prstGeom>
          <a:noFill/>
        </p:spPr>
        <p:txBody>
          <a:bodyPr wrap="square" rtlCol="0">
            <a:spAutoFit/>
          </a:bodyPr>
          <a:lstStyle/>
          <a:p>
            <a:r>
              <a:rPr lang="en-GB" sz="800" b="1" dirty="0">
                <a:solidFill>
                  <a:srgbClr val="0070C0"/>
                </a:solidFill>
                <a:latin typeface="Gill Sans MT" panose="020B0502020104020203" pitchFamily="34" charset="0"/>
              </a:rPr>
              <a:t>Create an online safety family agreement</a:t>
            </a:r>
          </a:p>
          <a:p>
            <a:r>
              <a:rPr lang="en-GB" sz="800" dirty="0">
                <a:latin typeface="Gill Sans MT" panose="020B0502020104020203" pitchFamily="34" charset="0"/>
              </a:rPr>
              <a:t>Use resources on the NSPCC website. They have created resources to help your family talk about online safety. Find their top tips for helping to keep your child safe online. Have fun finding out how much your family already knows with their quiz. Consider creating an online safety family agreement to help keep your whole family safe online. Visit </a:t>
            </a:r>
            <a:r>
              <a:rPr lang="en-GB" sz="800" dirty="0">
                <a:latin typeface="Gill Sans MT" panose="020B0502020104020203" pitchFamily="34" charset="0"/>
                <a:hlinkClick r:id="rId11"/>
              </a:rPr>
              <a:t>https://www.nspcc.org.uk/keeping-children-safe/online-safety/talking-child-online-safety/</a:t>
            </a:r>
            <a:endParaRPr lang="en-GB" sz="800" dirty="0">
              <a:latin typeface="Gill Sans MT" panose="020B0502020104020203" pitchFamily="34" charset="0"/>
            </a:endParaRPr>
          </a:p>
          <a:p>
            <a:endParaRPr lang="en-GB" sz="900" dirty="0">
              <a:latin typeface="Gill Sans MT" panose="020B0502020104020203" pitchFamily="34" charset="0"/>
            </a:endParaRPr>
          </a:p>
        </p:txBody>
      </p:sp>
      <p:sp>
        <p:nvSpPr>
          <p:cNvPr id="11" name="TextBox 10">
            <a:extLst>
              <a:ext uri="{FF2B5EF4-FFF2-40B4-BE49-F238E27FC236}">
                <a16:creationId xmlns:a16="http://schemas.microsoft.com/office/drawing/2014/main" id="{12992B46-DA5B-BB79-5FEF-6FD9E0716386}"/>
              </a:ext>
            </a:extLst>
          </p:cNvPr>
          <p:cNvSpPr txBox="1"/>
          <p:nvPr/>
        </p:nvSpPr>
        <p:spPr>
          <a:xfrm>
            <a:off x="2474948" y="1122721"/>
            <a:ext cx="2462516" cy="2062103"/>
          </a:xfrm>
          <a:prstGeom prst="rect">
            <a:avLst/>
          </a:prstGeom>
          <a:noFill/>
        </p:spPr>
        <p:txBody>
          <a:bodyPr wrap="square" rtlCol="0">
            <a:spAutoFit/>
          </a:bodyPr>
          <a:lstStyle/>
          <a:p>
            <a:r>
              <a:rPr lang="en-GB" sz="1100" b="1" dirty="0">
                <a:solidFill>
                  <a:srgbClr val="002060"/>
                </a:solidFill>
                <a:latin typeface="Gill Sans MT" panose="020B0502020104020203" pitchFamily="34" charset="0"/>
                <a:ea typeface="Verdana" panose="020B0604030504040204" pitchFamily="34" charset="0"/>
                <a:cs typeface="Verdana" panose="020B0604030504040204" pitchFamily="34" charset="0"/>
              </a:rPr>
              <a:t>Summertime, Screentime </a:t>
            </a:r>
          </a:p>
          <a:p>
            <a:pPr algn="l"/>
            <a:r>
              <a:rPr lang="en-GB" sz="1050" b="0" i="0" dirty="0">
                <a:effectLst/>
                <a:latin typeface="Gill Sans MT" panose="020B0502020104020203" pitchFamily="34" charset="0"/>
              </a:rPr>
              <a:t>Summertime presents us with opportunities for important conversations with children and young people about healthy habits, what they enjoy doing online, and how we can help them to be safer on digital platforms. </a:t>
            </a:r>
            <a:endParaRPr lang="en-GB" sz="1800" b="0" i="0" dirty="0">
              <a:effectLst/>
              <a:latin typeface="Gill Sans MT" panose="020B0502020104020203" pitchFamily="34" charset="0"/>
            </a:endParaRPr>
          </a:p>
          <a:p>
            <a:pPr algn="l"/>
            <a:endParaRPr lang="en-GB" dirty="0">
              <a:latin typeface="Gill Sans MT" panose="020B0502020104020203" pitchFamily="34" charset="0"/>
            </a:endParaRPr>
          </a:p>
          <a:p>
            <a:pPr algn="l"/>
            <a:endParaRPr lang="en-GB" sz="1800" b="0" i="0" dirty="0">
              <a:effectLst/>
              <a:latin typeface="Gill Sans MT" panose="020B0502020104020203" pitchFamily="34" charset="0"/>
            </a:endParaRPr>
          </a:p>
          <a:p>
            <a:pPr algn="l"/>
            <a:endParaRPr lang="en-GB" sz="1800" b="0" i="0" dirty="0">
              <a:effectLst/>
              <a:latin typeface="Gill Sans MT" panose="020B0502020104020203" pitchFamily="34" charset="0"/>
            </a:endParaRPr>
          </a:p>
        </p:txBody>
      </p:sp>
      <p:pic>
        <p:nvPicPr>
          <p:cNvPr id="14" name="Picture 13">
            <a:extLst>
              <a:ext uri="{FF2B5EF4-FFF2-40B4-BE49-F238E27FC236}">
                <a16:creationId xmlns:a16="http://schemas.microsoft.com/office/drawing/2014/main" id="{28894161-255B-05D3-6007-E5A70A3CABB9}"/>
              </a:ext>
            </a:extLst>
          </p:cNvPr>
          <p:cNvPicPr>
            <a:picLocks noChangeAspect="1"/>
          </p:cNvPicPr>
          <p:nvPr/>
        </p:nvPicPr>
        <p:blipFill>
          <a:blip r:embed="rId12"/>
          <a:stretch>
            <a:fillRect/>
          </a:stretch>
        </p:blipFill>
        <p:spPr>
          <a:xfrm>
            <a:off x="2760393" y="2414411"/>
            <a:ext cx="2177071" cy="3076927"/>
          </a:xfrm>
          <a:prstGeom prst="rect">
            <a:avLst/>
          </a:prstGeom>
        </p:spPr>
      </p:pic>
      <p:sp>
        <p:nvSpPr>
          <p:cNvPr id="16" name="TextBox 15">
            <a:extLst>
              <a:ext uri="{FF2B5EF4-FFF2-40B4-BE49-F238E27FC236}">
                <a16:creationId xmlns:a16="http://schemas.microsoft.com/office/drawing/2014/main" id="{678FB831-C566-4638-6E99-7023AAB3ABA5}"/>
              </a:ext>
            </a:extLst>
          </p:cNvPr>
          <p:cNvSpPr txBox="1"/>
          <p:nvPr/>
        </p:nvSpPr>
        <p:spPr>
          <a:xfrm>
            <a:off x="171538" y="4191144"/>
            <a:ext cx="2595907" cy="1815882"/>
          </a:xfrm>
          <a:prstGeom prst="rect">
            <a:avLst/>
          </a:prstGeom>
          <a:noFill/>
        </p:spPr>
        <p:txBody>
          <a:bodyPr wrap="square" rtlCol="0">
            <a:spAutoFit/>
          </a:bodyPr>
          <a:lstStyle/>
          <a:p>
            <a:r>
              <a:rPr lang="en-GB" sz="1050" b="1" dirty="0">
                <a:solidFill>
                  <a:srgbClr val="002060"/>
                </a:solidFill>
                <a:latin typeface="Gill Sans MT" panose="020B0502020104020203" pitchFamily="34" charset="0"/>
                <a:ea typeface="Verdana" panose="020B0604030504040204" pitchFamily="34" charset="0"/>
                <a:cs typeface="Verdana" panose="020B0604030504040204" pitchFamily="34" charset="0"/>
              </a:rPr>
              <a:t>National College ~ Free Online Safety guides for parents</a:t>
            </a:r>
          </a:p>
          <a:p>
            <a:r>
              <a:rPr lang="en-GB" sz="900" dirty="0">
                <a:latin typeface="Gill Sans MT" panose="020B0502020104020203" pitchFamily="34" charset="0"/>
                <a:ea typeface="Verdana" panose="020B0604030504040204" pitchFamily="34" charset="0"/>
                <a:cs typeface="Verdana" panose="020B0604030504040204" pitchFamily="34" charset="0"/>
              </a:rPr>
              <a:t>As a school we subscribe to the National College. Here parents can access a wealth of online safety resources. These National College online safety guides focuses on staying safe online this summer. It highlights a number of tips such as reporting inappropriate behaviour online, making time for other hobbies and not giving out personal information. To access the National College,  follow the link or scan the QR code opposite. </a:t>
            </a:r>
          </a:p>
          <a:p>
            <a:endParaRPr lang="en-GB" sz="1000" dirty="0">
              <a:latin typeface="Gill Sans MT" panose="020B0502020104020203"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id="{74AE7DC2-AEC5-AE47-1ABE-C1307BC60AFF}"/>
              </a:ext>
            </a:extLst>
          </p:cNvPr>
          <p:cNvSpPr txBox="1"/>
          <p:nvPr/>
        </p:nvSpPr>
        <p:spPr>
          <a:xfrm>
            <a:off x="199750" y="5867638"/>
            <a:ext cx="3742734" cy="861774"/>
          </a:xfrm>
          <a:prstGeom prst="rect">
            <a:avLst/>
          </a:prstGeom>
          <a:solidFill>
            <a:schemeClr val="accent5"/>
          </a:solidFill>
          <a:ln w="28575">
            <a:solidFill>
              <a:srgbClr val="002060"/>
            </a:solidFill>
          </a:ln>
        </p:spPr>
        <p:txBody>
          <a:bodyPr wrap="square" rtlCol="0">
            <a:spAutoFit/>
          </a:bodyPr>
          <a:lstStyle/>
          <a:p>
            <a:r>
              <a:rPr lang="en-GB" sz="1000" dirty="0">
                <a:latin typeface="Gill Sans MT" panose="020B0502020104020203" pitchFamily="34" charset="0"/>
                <a:ea typeface="Verdana" panose="020B0604030504040204" pitchFamily="34" charset="0"/>
                <a:cs typeface="Verdana" panose="020B0604030504040204" pitchFamily="34" charset="0"/>
              </a:rPr>
              <a:t>Signing up to the National College platform is simple. Just follow </a:t>
            </a:r>
            <a:r>
              <a:rPr lang="en-GB" sz="1000" dirty="0">
                <a:latin typeface="Gill Sans MT" panose="020B0502020104020203" pitchFamily="34" charset="0"/>
                <a:ea typeface="Verdana" panose="020B0604030504040204" pitchFamily="34" charset="0"/>
                <a:cs typeface="Verdana" panose="020B0604030504040204" pitchFamily="34" charset="0"/>
                <a:hlinkClick r:id="rId13"/>
              </a:rPr>
              <a:t>https://nationalcollege.com/enrol/william-gilbert-endowed-church-of-england-primary-school</a:t>
            </a:r>
            <a:r>
              <a:rPr lang="en-GB" sz="1000" dirty="0">
                <a:latin typeface="Gill Sans MT" panose="020B0502020104020203" pitchFamily="34" charset="0"/>
                <a:ea typeface="Verdana" panose="020B0604030504040204" pitchFamily="34" charset="0"/>
                <a:cs typeface="Verdana" panose="020B0604030504040204" pitchFamily="34" charset="0"/>
              </a:rPr>
              <a:t> and complete your details. Once you’re set up, you’ll be able to choose ‘Parent/Carer’ as your user type and get instant access to all training and resources.</a:t>
            </a:r>
          </a:p>
        </p:txBody>
      </p:sp>
      <p:grpSp>
        <p:nvGrpSpPr>
          <p:cNvPr id="22" name="Group 21">
            <a:extLst>
              <a:ext uri="{FF2B5EF4-FFF2-40B4-BE49-F238E27FC236}">
                <a16:creationId xmlns:a16="http://schemas.microsoft.com/office/drawing/2014/main" id="{5A041E13-B2AE-F9A4-832B-85CD49AF9BAE}"/>
              </a:ext>
            </a:extLst>
          </p:cNvPr>
          <p:cNvGrpSpPr/>
          <p:nvPr/>
        </p:nvGrpSpPr>
        <p:grpSpPr>
          <a:xfrm>
            <a:off x="4011462" y="5747373"/>
            <a:ext cx="958326" cy="1102303"/>
            <a:chOff x="0" y="0"/>
            <a:chExt cx="1351280" cy="1682750"/>
          </a:xfrm>
        </p:grpSpPr>
        <p:pic>
          <p:nvPicPr>
            <p:cNvPr id="23" name="Picture 22" descr="Frames | Live QR Code Generator">
              <a:extLst>
                <a:ext uri="{FF2B5EF4-FFF2-40B4-BE49-F238E27FC236}">
                  <a16:creationId xmlns:a16="http://schemas.microsoft.com/office/drawing/2014/main" id="{52EE3DDA-32C5-4941-A8FA-FBCE36C521EF}"/>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351280" cy="1682750"/>
            </a:xfrm>
            <a:prstGeom prst="rect">
              <a:avLst/>
            </a:prstGeom>
            <a:noFill/>
            <a:ln>
              <a:noFill/>
            </a:ln>
          </p:spPr>
        </p:pic>
        <p:pic>
          <p:nvPicPr>
            <p:cNvPr id="24" name="Picture 23" descr="A qr code with black squares&#10;&#10;Description automatically generated">
              <a:extLst>
                <a:ext uri="{FF2B5EF4-FFF2-40B4-BE49-F238E27FC236}">
                  <a16:creationId xmlns:a16="http://schemas.microsoft.com/office/drawing/2014/main" id="{D65360C9-6BB1-98DF-A857-D4E97AD5D696}"/>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367" y="95416"/>
              <a:ext cx="1144905" cy="1144905"/>
            </a:xfrm>
            <a:prstGeom prst="rect">
              <a:avLst/>
            </a:prstGeom>
            <a:noFill/>
            <a:ln>
              <a:noFill/>
            </a:ln>
          </p:spPr>
        </p:pic>
      </p:grpSp>
      <p:pic>
        <p:nvPicPr>
          <p:cNvPr id="8" name="Picture 7">
            <a:extLst>
              <a:ext uri="{FF2B5EF4-FFF2-40B4-BE49-F238E27FC236}">
                <a16:creationId xmlns:a16="http://schemas.microsoft.com/office/drawing/2014/main" id="{41ED0250-5F61-BFB0-2BDB-8EDCB84BC3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1430" y="1104184"/>
            <a:ext cx="2136504" cy="3007378"/>
          </a:xfrm>
          <a:prstGeom prst="rect">
            <a:avLst/>
          </a:prstGeom>
        </p:spPr>
      </p:pic>
    </p:spTree>
    <p:extLst>
      <p:ext uri="{BB962C8B-B14F-4D97-AF65-F5344CB8AC3E}">
        <p14:creationId xmlns:p14="http://schemas.microsoft.com/office/powerpoint/2010/main" val="4109442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68C9F5823BC844A011B3CDF13D093B" ma:contentTypeVersion="12" ma:contentTypeDescription="Create a new document." ma:contentTypeScope="" ma:versionID="de4394ede43c1ba32d46f297c48d1a44">
  <xsd:schema xmlns:xsd="http://www.w3.org/2001/XMLSchema" xmlns:xs="http://www.w3.org/2001/XMLSchema" xmlns:p="http://schemas.microsoft.com/office/2006/metadata/properties" xmlns:ns2="b2f1d325-4cb6-4428-8030-8c133dba3385" xmlns:ns3="9c028657-b331-4746-bff2-5c6ab46ed246" targetNamespace="http://schemas.microsoft.com/office/2006/metadata/properties" ma:root="true" ma:fieldsID="d10201b180e32b77f896674183255a45" ns2:_="" ns3:_="">
    <xsd:import namespace="b2f1d325-4cb6-4428-8030-8c133dba3385"/>
    <xsd:import namespace="9c028657-b331-4746-bff2-5c6ab46ed24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1d325-4cb6-4428-8030-8c133dba33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b5a9e40-5c8f-4e4e-b4e1-dae2113df39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028657-b331-4746-bff2-5c6ab46ed24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89a7909-3b7f-4065-b879-c80572402a64}" ma:internalName="TaxCatchAll" ma:showField="CatchAllData" ma:web="9c028657-b331-4746-bff2-5c6ab46ed2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f1d325-4cb6-4428-8030-8c133dba3385">
      <Terms xmlns="http://schemas.microsoft.com/office/infopath/2007/PartnerControls"/>
    </lcf76f155ced4ddcb4097134ff3c332f>
    <TaxCatchAll xmlns="9c028657-b331-4746-bff2-5c6ab46ed246" xsi:nil="true"/>
  </documentManagement>
</p:properties>
</file>

<file path=customXml/itemProps1.xml><?xml version="1.0" encoding="utf-8"?>
<ds:datastoreItem xmlns:ds="http://schemas.openxmlformats.org/officeDocument/2006/customXml" ds:itemID="{98C79412-AAD0-4176-90A6-70A1BA2F182A}"/>
</file>

<file path=customXml/itemProps2.xml><?xml version="1.0" encoding="utf-8"?>
<ds:datastoreItem xmlns:ds="http://schemas.openxmlformats.org/officeDocument/2006/customXml" ds:itemID="{D418395F-2C4B-4D70-BB1D-40C8E197F319}"/>
</file>

<file path=customXml/itemProps3.xml><?xml version="1.0" encoding="utf-8"?>
<ds:datastoreItem xmlns:ds="http://schemas.openxmlformats.org/officeDocument/2006/customXml" ds:itemID="{561FF8A6-B21E-4A08-85DD-223935840302}"/>
</file>

<file path=docProps/app.xml><?xml version="1.0" encoding="utf-8"?>
<Properties xmlns="http://schemas.openxmlformats.org/officeDocument/2006/extended-properties" xmlns:vt="http://schemas.openxmlformats.org/officeDocument/2006/docPropsVTypes">
  <Template>Office Theme</Template>
  <TotalTime>20914</TotalTime>
  <Words>4832</Words>
  <Application>Microsoft Office PowerPoint</Application>
  <PresentationFormat>A4 Paper (210x297 mm)</PresentationFormat>
  <Paragraphs>378</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Aptos</vt:lpstr>
      <vt:lpstr>Arial</vt:lpstr>
      <vt:lpstr>Calibri</vt:lpstr>
      <vt:lpstr>Calibri Light</vt:lpstr>
      <vt:lpstr>Gill Sans MT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 Britten</dc:creator>
  <cp:lastModifiedBy>N Stone</cp:lastModifiedBy>
  <cp:revision>2</cp:revision>
  <cp:lastPrinted>2022-07-07T14:07:08Z</cp:lastPrinted>
  <dcterms:created xsi:type="dcterms:W3CDTF">2022-07-06T08:05:10Z</dcterms:created>
  <dcterms:modified xsi:type="dcterms:W3CDTF">2026-06-25T08:49:31Z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0x0101004568C9F5823BC844A011B3CDF13D093B</vt:lpwstr>
  </property>
</Properties>
</file>