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3F5"/>
    <a:srgbClr val="8D42C6"/>
    <a:srgbClr val="9933FF"/>
    <a:srgbClr val="9D67D3"/>
    <a:srgbClr val="A66BD3"/>
    <a:srgbClr val="AB64D6"/>
    <a:srgbClr val="9900FF"/>
    <a:srgbClr val="9236CA"/>
    <a:srgbClr val="A46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3" d="100"/>
          <a:sy n="83" d="100"/>
        </p:scale>
        <p:origin x="305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Stone" userId="dcfd1e6b-2967-42d6-8f30-71ec1f1a8e6e" providerId="ADAL" clId="{3CD909F5-FC7A-4999-A038-19568BDD0D0E}"/>
    <pc:docChg chg="modSld">
      <pc:chgData name="N Stone" userId="dcfd1e6b-2967-42d6-8f30-71ec1f1a8e6e" providerId="ADAL" clId="{3CD909F5-FC7A-4999-A038-19568BDD0D0E}" dt="2026-07-14T14:35:19.675" v="18" actId="5793"/>
      <pc:docMkLst>
        <pc:docMk/>
      </pc:docMkLst>
      <pc:sldChg chg="modSp mod">
        <pc:chgData name="N Stone" userId="dcfd1e6b-2967-42d6-8f30-71ec1f1a8e6e" providerId="ADAL" clId="{3CD909F5-FC7A-4999-A038-19568BDD0D0E}" dt="2026-07-14T14:35:19.675" v="18" actId="5793"/>
        <pc:sldMkLst>
          <pc:docMk/>
          <pc:sldMk cId="0" sldId="256"/>
        </pc:sldMkLst>
        <pc:graphicFrameChg chg="modGraphic">
          <ac:chgData name="N Stone" userId="dcfd1e6b-2967-42d6-8f30-71ec1f1a8e6e" providerId="ADAL" clId="{3CD909F5-FC7A-4999-A038-19568BDD0D0E}" dt="2026-07-14T14:35:19.675" v="18" actId="5793"/>
          <ac:graphicFrameMkLst>
            <pc:docMk/>
            <pc:sldMk cId="0" sldId="256"/>
            <ac:graphicFrameMk id="11" creationId="{D5F634E8-9765-4B03-7898-D3326AFA63D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542B5-94AC-05E9-4084-D39A4885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1574F-E44D-42E7-9D65-6C86DBF3D56B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7CFB4-47D1-F352-EE10-EED62CA4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D922-E002-BCBF-C1A9-BC0EBB1A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6AED3-3548-47F7-A4DB-74355E327A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73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79A38-8FEE-C088-5979-87133E23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13EB-56AB-4E87-A110-A13800E81E53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2562E-C572-3032-83D5-BBCE1114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C321A-5C80-5E50-EF34-B7C84933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7C2C96-D023-492C-BD8C-7178619CC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760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6D611-9E00-5CA0-E69D-156317DC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CB042-7681-4BBE-BDE6-7E325276E972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617FA-F749-1590-D747-17D66C03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CA4D3-B1EF-848D-D1AB-7F4E332E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DA583-AA42-431E-9D9A-C7F3EDCADF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89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D1445-0014-BB7C-AC4B-D43BC9CD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81664-E319-4AD5-B5CB-90E0AF1F9474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CA07B-074F-2A71-0965-4E7C7863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7CD5-AA9C-9394-5344-1C875F279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B8A81-2587-4B94-8310-216968A3FF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4422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EEFB8-CF7B-3DBB-51CD-548D54A9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9F899-1026-4E5D-9CFE-DB97F8CC05B4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11DB5-1687-4F44-643B-8929D43C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DC4F-144D-3FC2-CC08-96B15E92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CFBF8-20BF-4AB7-B3DA-C4936068C1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605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F14E7-F5EA-E2A7-10F7-E0F201F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97CA-5EEA-4EB7-A8CC-A07C73DF8945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2EA0F2-18E2-3CE0-343F-4CE788FD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3C9AE3-7871-DA4D-570A-61CF8508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0115-9766-4D55-9E5A-BA4EB30A2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250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ABC9A3-A4B5-6250-BB32-3554045CA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CB38-9B0E-4207-A044-EE5488A30003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09C78-E58B-901D-7DFB-17408A83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697A02-E2B2-BFC4-03A2-CE140009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B07-25D1-41D2-9AC8-0AFB7D52AE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17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DFDA92-7446-25CA-F7C6-E6C2E5014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6558-1CB3-4F30-B0B2-71502D949DD5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44DB32-53DD-A681-0DD3-30EAECA1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C82F5-C657-82C0-C273-8050199D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4803-7A52-4997-B835-B12E7C9E9C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884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A03E0B-F06C-E912-B654-10040E121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C61E-5B15-4CE0-BBCD-44F2DD0725CF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F54722-8052-652F-8935-0DE42280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904087-7261-C22C-BEE6-831DD017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C2265-833D-4863-A2D6-37D741EAFA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94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7EAA43-B7BC-5733-DA3B-BF50380C5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DAAC-A339-424A-8AF9-C52D275D5B0D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58753A-1982-06B9-3554-1F21BBB2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7890C0-8796-85DA-BDC5-1BA07E73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9AAA2-71DD-4762-B663-323BA87E0B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032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65A244-51F5-3742-100C-24F9187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C492-5F3D-4A8E-AE0C-6CA5F922BE16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FBA391F-761B-7B21-9B1B-D57E264E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72F484-C4F9-0F4F-04B2-ACBB9E27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31C96-8EF7-4614-BDDF-C9555ED0B4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7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2F0262-6F96-7472-64EE-A28CDE9B86F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835466-E45E-4A7E-7C8B-60D2B5E14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E9051-E2D0-52D1-39E0-2646C65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7DDBE8-6D81-4282-8812-435988A68748}" type="datetimeFigureOut">
              <a:rPr lang="en-GB"/>
              <a:pPr>
                <a:defRPr/>
              </a:pPr>
              <a:t>14/07/2026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8C6ED-3F94-076B-865D-EABB1BD8C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38333-2CAC-9D36-032F-BE752EE25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7628EC2-562D-44C9-B80D-814435CBF2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363B7FD-48FE-BD03-0771-A592E628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49533"/>
              </p:ext>
            </p:extLst>
          </p:nvPr>
        </p:nvGraphicFramePr>
        <p:xfrm>
          <a:off x="0" y="1522671"/>
          <a:ext cx="6857998" cy="6095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2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99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PSED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Communication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and Language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Physical</a:t>
                      </a:r>
                      <a:r>
                        <a:rPr lang="en-GB" sz="1200" b="1" baseline="0" dirty="0"/>
                        <a:t> Development</a:t>
                      </a:r>
                      <a:endParaRPr lang="en-GB" sz="1200" b="1" dirty="0"/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32"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Children separate confidently from parents/carers and engage in play with support from familiar adults. 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Continue to learn/follow nursery rules and routines.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Grow in ability to recognise, express, and manage their emotions.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Show increasing independence in meeting personal care needs.</a:t>
                      </a:r>
                      <a:endParaRPr lang="en-GB" sz="90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Share and take turns with peers.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900" b="0" i="0" u="none" strike="noStrike" kern="1200" baseline="0" noProof="0" dirty="0">
                          <a:solidFill>
                            <a:schemeClr val="tx1"/>
                          </a:solidFill>
                          <a:effectLst/>
                        </a:rPr>
                        <a:t>Begin to play cooperatively with others, communicating and negotiating with peers.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listening and attention skills.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adults, following simple instructions.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Grow in confidence when performing songs, rhymes and actions.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use words to express their feelings appropriately.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join ideas together by extending sentences using words like ‘because’.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 repertoire of familiar poems, songs and rhymes.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900" dirty="0"/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Children will explore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 a variety of malleable materials</a:t>
                      </a:r>
                      <a:r>
                        <a:rPr lang="en-GB" sz="900" baseline="0" dirty="0"/>
                        <a:t> and tools.</a:t>
                      </a:r>
                      <a:endParaRPr lang="en-GB" sz="900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Continue</a:t>
                      </a:r>
                      <a:r>
                        <a:rPr lang="en-GB" sz="900" baseline="0" dirty="0"/>
                        <a:t> to d</a:t>
                      </a:r>
                      <a:r>
                        <a:rPr lang="en-GB" sz="900" dirty="0"/>
                        <a:t>evelop</a:t>
                      </a:r>
                      <a:r>
                        <a:rPr lang="en-GB" sz="900" baseline="0" dirty="0"/>
                        <a:t> gross motor movements including music and movement, riding, balancing and climbing.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Develop fine motor movements including construction activities, mark-making, threading, sewing, cutting, pouring, peeling, digging etc.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aseline="0" dirty="0"/>
                        <a:t>Increase independence in peeling and pouring, access tools and materials with growing skill and control.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43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Mathematics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Literacy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Understanding the World</a:t>
                      </a:r>
                    </a:p>
                  </a:txBody>
                  <a:tcPr marL="91447" marR="91447" marT="45703" marB="45703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619"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songs and rhymes. 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 number recognition and counting skills including simple addition and subtraction.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Town.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 2D/3D shapes in play.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Matching, grouping and sorting by colour, size and shape.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Compare sizes and quantities using mathematical language.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positional language.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Explore/cre</a:t>
                      </a:r>
                      <a:r>
                        <a:rPr lang="en-GB" sz="105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ate patterns.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Reading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Develop phonological awareness.</a:t>
                      </a:r>
                      <a:endParaRPr lang="en-GB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Children enjoy looking at books independently. </a:t>
                      </a:r>
                      <a:endParaRPr lang="en-GB" b="0" dirty="0"/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Engage in extended conversations about stories, learning new vocabulary</a:t>
                      </a: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Know the front and back of the book and be able to turn the pages one at a time.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900" b="0" i="0" u="none" strike="noStrike" baseline="0" noProof="0" dirty="0">
                          <a:solidFill>
                            <a:srgbClr val="000000"/>
                          </a:solidFill>
                          <a:latin typeface="+mn-lt"/>
                        </a:rPr>
                        <a:t>Some children are able to retell a well-known story, identify and talk about the main characters and key events. </a:t>
                      </a:r>
                      <a:endParaRPr lang="en-GB" b="0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Core texts- 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The Train Ride by June Crebbin and Sharing A Shell by Julia Donaldson.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u="none" baseline="0" dirty="0"/>
                        <a:t>Writing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access a variety of tools to support pre-writing skills.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Children make random marks with their fingers and some natural/man-made tools.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give meaning to marks they make.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u="none" baseline="0" dirty="0"/>
                        <a:t>Some children begin to write some or all of their name.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900" b="0" u="none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0" u="none" baseline="0" dirty="0"/>
                        <a:t>	 	 </a:t>
                      </a:r>
                    </a:p>
                  </a:txBody>
                  <a:tcPr marL="91447" marR="91447" marT="45703" marB="45703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explore different ingredients including sand, water, flour, pasta, dough, mud and a variety of malleable materials. 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develop positive attitudes about differences between people.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what they see, using wide vocabulary.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natural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care for plants and wildlife in the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and talk about technology and how it helps us.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different holidays/travel/transport. </a:t>
                      </a:r>
                    </a:p>
                  </a:txBody>
                  <a:tcPr marL="91447" marR="91447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F634E8-9765-4B03-7898-D3326AFA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556137"/>
              </p:ext>
            </p:extLst>
          </p:nvPr>
        </p:nvGraphicFramePr>
        <p:xfrm>
          <a:off x="0" y="7452319"/>
          <a:ext cx="6857998" cy="1697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6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66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Expressive Art &amp; Design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Any other Information:</a:t>
                      </a:r>
                    </a:p>
                  </a:txBody>
                  <a:tcPr marL="91434" marR="91434" marT="45692" marB="45692">
                    <a:solidFill>
                      <a:srgbClr val="993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381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participate in art activities with adult support and independently to explore a variety of tools and techniques.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continue to develop pretend play, communicating and negotiating with their friends.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their imagination as they consider what they can do with different materials.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they grow in confidence, children enjoy and take part in action songs, singing, music and movement, playing  instruments etc.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 to listen with increased attention to sounds, respond to what they have heard, expressing their thoughts and feelings.</a:t>
                      </a:r>
                    </a:p>
                  </a:txBody>
                  <a:tcPr marL="91434" marR="91434" marT="45692" marB="45692"/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all children ensure they have an appropriate hat for the warmer weather and that, when needed, sun cream is applied before the nursery session. A bottle of suncream can be sent in your child’s bag with them.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summer </a:t>
                      </a: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party- Tuesday 21</a:t>
                      </a:r>
                      <a:r>
                        <a:rPr lang="en-GB" sz="900" kern="1200" baseline="300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GB" sz="90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All children invited to Wednesday morning session 8:40-11:40am.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Nursery is closed Thursday 23</a:t>
                      </a:r>
                      <a:r>
                        <a:rPr lang="en-GB" sz="9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 and Friday 24</a:t>
                      </a:r>
                      <a:r>
                        <a:rPr lang="en-GB" sz="9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July 2026.</a:t>
                      </a:r>
                    </a:p>
                  </a:txBody>
                  <a:tcPr marL="91434" marR="91434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F0DECEF-B3C7-44AE-58EA-3E01EBAEA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94075"/>
              </p:ext>
            </p:extLst>
          </p:nvPr>
        </p:nvGraphicFramePr>
        <p:xfrm>
          <a:off x="1125538" y="-48352"/>
          <a:ext cx="4535487" cy="1524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4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1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-  Summer 2</a:t>
                      </a:r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Year: Nursery</a:t>
                      </a:r>
                    </a:p>
                  </a:txBody>
                  <a:tcPr marL="91436" marR="91436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Topic:</a:t>
                      </a:r>
                      <a:r>
                        <a:rPr lang="en-GB" sz="1600" b="1" baseline="0" dirty="0"/>
                        <a:t> Holidays</a:t>
                      </a:r>
                      <a:endParaRPr lang="en-GB" sz="1600" b="1" i="1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97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36" marR="91436" marT="45721" marB="45721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Teacher: Miss</a:t>
                      </a:r>
                      <a:r>
                        <a:rPr lang="en-GB" sz="1200" baseline="0" dirty="0"/>
                        <a:t> Glenny</a:t>
                      </a:r>
                      <a:endParaRPr lang="en-GB" sz="1200" dirty="0"/>
                    </a:p>
                  </a:txBody>
                  <a:tcPr marL="91436" marR="91436" marT="45721" marB="45721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1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63933A71-C0AA-E11B-F73F-73819C03A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1725" cy="1527175"/>
          </a:xfrm>
          <a:prstGeom prst="rect">
            <a:avLst/>
          </a:prstGeom>
          <a:solidFill>
            <a:srgbClr val="9236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7" descr="http://www.williamgilbertend.derbyshire.sch.uk/Uploads/new-parent-overview-pictures/new_curriculum_overview_pictures/npo---nursery-a2-2014.png">
            <a:extLst>
              <a:ext uri="{FF2B5EF4-FFF2-40B4-BE49-F238E27FC236}">
                <a16:creationId xmlns:a16="http://schemas.microsoft.com/office/drawing/2014/main" id="{C30B20CD-FC85-B373-0926-5C7BA3C33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088" y="0"/>
            <a:ext cx="1077912" cy="1524010"/>
          </a:xfrm>
          <a:prstGeom prst="rect">
            <a:avLst/>
          </a:prstGeom>
          <a:solidFill>
            <a:srgbClr val="99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92696" y="111561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53336" y="1075656"/>
            <a:ext cx="144016" cy="21602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16632" y="1115616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955455" y="1106091"/>
            <a:ext cx="864096" cy="176064"/>
          </a:xfrm>
          <a:prstGeom prst="rect">
            <a:avLst/>
          </a:prstGeom>
          <a:solidFill>
            <a:srgbClr val="9953F5"/>
          </a:solidFill>
          <a:ln>
            <a:solidFill>
              <a:srgbClr val="9953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09F18B-D2F6-4630-9C99-8A81CAA7853B}">
  <ds:schemaRefs>
    <ds:schemaRef ds:uri="http://schemas.microsoft.com/office/2006/metadata/properties"/>
    <ds:schemaRef ds:uri="http://schemas.microsoft.com/office/infopath/2007/PartnerControls"/>
    <ds:schemaRef ds:uri="b2f1d325-4cb6-4428-8030-8c133dba3385"/>
    <ds:schemaRef ds:uri="9c028657-b331-4746-bff2-5c6ab46ed246"/>
  </ds:schemaRefs>
</ds:datastoreItem>
</file>

<file path=customXml/itemProps2.xml><?xml version="1.0" encoding="utf-8"?>
<ds:datastoreItem xmlns:ds="http://schemas.openxmlformats.org/officeDocument/2006/customXml" ds:itemID="{A2611D2F-A111-4B38-9EEB-7C9F867508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38059D-76B7-456C-B3BF-D0BFDAFE6D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f1d325-4cb6-4428-8030-8c133dba3385"/>
    <ds:schemaRef ds:uri="9c028657-b331-4746-bff2-5c6ab46ed2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25008</TotalTime>
  <Words>675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N Stone</cp:lastModifiedBy>
  <cp:revision>494</cp:revision>
  <cp:lastPrinted>2018-11-06T15:17:58Z</cp:lastPrinted>
  <dcterms:created xsi:type="dcterms:W3CDTF">2015-04-28T21:00:47Z</dcterms:created>
  <dcterms:modified xsi:type="dcterms:W3CDTF">2026-07-14T14:35:24Z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