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C3E9"/>
    <a:srgbClr val="0000FF"/>
    <a:srgbClr val="90D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750912-1137-498D-94CF-E85770484F1D}" v="21" dt="2025-09-10T13:24:27.7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>
        <p:scale>
          <a:sx n="80" d="100"/>
          <a:sy n="80" d="100"/>
        </p:scale>
        <p:origin x="1626" y="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Reed" userId="371c1b9c-e16e-4a1b-85ee-4ef249242609" providerId="ADAL" clId="{D59A77AF-8FD8-4F40-833D-22F3906DBD08}"/>
    <pc:docChg chg="custSel modSld">
      <pc:chgData name="J Reed" userId="371c1b9c-e16e-4a1b-85ee-4ef249242609" providerId="ADAL" clId="{D59A77AF-8FD8-4F40-833D-22F3906DBD08}" dt="2025-09-10T13:24:51.464" v="362" actId="20577"/>
      <pc:docMkLst>
        <pc:docMk/>
      </pc:docMkLst>
      <pc:sldChg chg="modSp mod">
        <pc:chgData name="J Reed" userId="371c1b9c-e16e-4a1b-85ee-4ef249242609" providerId="ADAL" clId="{D59A77AF-8FD8-4F40-833D-22F3906DBD08}" dt="2025-09-10T13:15:07.467" v="163" actId="20577"/>
        <pc:sldMkLst>
          <pc:docMk/>
          <pc:sldMk cId="0" sldId="256"/>
        </pc:sldMkLst>
        <pc:graphicFrameChg chg="mod modGraphic">
          <ac:chgData name="J Reed" userId="371c1b9c-e16e-4a1b-85ee-4ef249242609" providerId="ADAL" clId="{D59A77AF-8FD8-4F40-833D-22F3906DBD08}" dt="2025-09-10T13:15:07.467" v="163" actId="20577"/>
          <ac:graphicFrameMkLst>
            <pc:docMk/>
            <pc:sldMk cId="0" sldId="256"/>
            <ac:graphicFrameMk id="9" creationId="{44479BFC-D93F-47F7-A747-D7EC781998E6}"/>
          </ac:graphicFrameMkLst>
        </pc:graphicFrameChg>
      </pc:sldChg>
      <pc:sldChg chg="addSp delSp modSp mod">
        <pc:chgData name="J Reed" userId="371c1b9c-e16e-4a1b-85ee-4ef249242609" providerId="ADAL" clId="{D59A77AF-8FD8-4F40-833D-22F3906DBD08}" dt="2025-09-10T13:24:51.464" v="362" actId="20577"/>
        <pc:sldMkLst>
          <pc:docMk/>
          <pc:sldMk cId="0" sldId="257"/>
        </pc:sldMkLst>
        <pc:graphicFrameChg chg="mod modGraphic">
          <ac:chgData name="J Reed" userId="371c1b9c-e16e-4a1b-85ee-4ef249242609" providerId="ADAL" clId="{D59A77AF-8FD8-4F40-833D-22F3906DBD08}" dt="2025-09-10T13:20:31.641" v="198" actId="20577"/>
          <ac:graphicFrameMkLst>
            <pc:docMk/>
            <pc:sldMk cId="0" sldId="257"/>
            <ac:graphicFrameMk id="4" creationId="{6765E8F3-5DFE-44D8-A227-BF7C2A3E54B1}"/>
          </ac:graphicFrameMkLst>
        </pc:graphicFrameChg>
        <pc:graphicFrameChg chg="mod modGraphic">
          <ac:chgData name="J Reed" userId="371c1b9c-e16e-4a1b-85ee-4ef249242609" providerId="ADAL" clId="{D59A77AF-8FD8-4F40-833D-22F3906DBD08}" dt="2025-09-10T13:24:51.464" v="362" actId="20577"/>
          <ac:graphicFrameMkLst>
            <pc:docMk/>
            <pc:sldMk cId="0" sldId="257"/>
            <ac:graphicFrameMk id="9" creationId="{6CF84FB2-CE8B-451D-8E9C-94A6890695DC}"/>
          </ac:graphicFrameMkLst>
        </pc:graphicFrameChg>
        <pc:graphicFrameChg chg="modGraphic">
          <ac:chgData name="J Reed" userId="371c1b9c-e16e-4a1b-85ee-4ef249242609" providerId="ADAL" clId="{D59A77AF-8FD8-4F40-833D-22F3906DBD08}" dt="2025-09-10T13:21:39.909" v="353" actId="20577"/>
          <ac:graphicFrameMkLst>
            <pc:docMk/>
            <pc:sldMk cId="0" sldId="257"/>
            <ac:graphicFrameMk id="11" creationId="{D2E0272B-0B86-4132-8D15-3980227E6E21}"/>
          </ac:graphicFrameMkLst>
        </pc:graphicFrameChg>
        <pc:picChg chg="add mod">
          <ac:chgData name="J Reed" userId="371c1b9c-e16e-4a1b-85ee-4ef249242609" providerId="ADAL" clId="{D59A77AF-8FD8-4F40-833D-22F3906DBD08}" dt="2025-09-10T13:24:23.214" v="356" actId="1076"/>
          <ac:picMkLst>
            <pc:docMk/>
            <pc:sldMk cId="0" sldId="257"/>
            <ac:picMk id="2" creationId="{3A9A193F-B13A-F64D-21D5-05CE86FCCB2D}"/>
          </ac:picMkLst>
        </pc:picChg>
        <pc:picChg chg="add mod">
          <ac:chgData name="J Reed" userId="371c1b9c-e16e-4a1b-85ee-4ef249242609" providerId="ADAL" clId="{D59A77AF-8FD8-4F40-833D-22F3906DBD08}" dt="2025-09-10T13:24:37.755" v="360" actId="1076"/>
          <ac:picMkLst>
            <pc:docMk/>
            <pc:sldMk cId="0" sldId="257"/>
            <ac:picMk id="3" creationId="{87AA924D-5A71-B1D9-F3C7-705805955BFA}"/>
          </ac:picMkLst>
        </pc:picChg>
        <pc:picChg chg="del">
          <ac:chgData name="J Reed" userId="371c1b9c-e16e-4a1b-85ee-4ef249242609" providerId="ADAL" clId="{D59A77AF-8FD8-4F40-833D-22F3906DBD08}" dt="2025-09-10T13:24:06.458" v="354" actId="478"/>
          <ac:picMkLst>
            <pc:docMk/>
            <pc:sldMk cId="0" sldId="257"/>
            <ac:picMk id="3123" creationId="{373FE37D-0A6A-48C3-9497-C9AE90998BB9}"/>
          </ac:picMkLst>
        </pc:picChg>
        <pc:picChg chg="del">
          <ac:chgData name="J Reed" userId="371c1b9c-e16e-4a1b-85ee-4ef249242609" providerId="ADAL" clId="{D59A77AF-8FD8-4F40-833D-22F3906DBD08}" dt="2025-09-10T13:24:25.059" v="357" actId="478"/>
          <ac:picMkLst>
            <pc:docMk/>
            <pc:sldMk cId="0" sldId="257"/>
            <ac:picMk id="3124" creationId="{21F20AEB-7202-4D2D-A627-050CE1EA8AB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FE278-BF16-4B4B-AAC0-D0F74D66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E175D-8732-4159-B0AC-A666740578CA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EE2C2-5C15-4C9B-A199-A16F1355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CA4DA-90A5-44E0-ACDA-644B0674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059D5-CCC4-45FB-84C1-9A1ED4173F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942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0A509-E175-4EF3-9E5F-79BCCF45A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195E1-8A14-4C0F-B369-904A0E835CC3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5B3F0-444E-4D8C-9213-6B96B989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70EE6-499B-4695-8698-F50593D8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80AC9-9A84-4B14-8E49-07109FE1A0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622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9AB59-5ECD-4D92-804F-6B16F443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CF569-B6B2-4339-B4E8-79453FE44940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A307A-1D7B-4244-B44A-C5E2F226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B028D-B310-484A-8916-85977F30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F7DF9-92F0-4BA2-838C-23D8E9A88A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620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95E0F-006B-47E1-B9FC-7AFE954B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9543-A9BD-4A74-B538-C4F5B2DB8356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0732B-22CC-42C6-9E97-C4F500E5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9FE02-048E-47A8-A629-7B760357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EEB45-A7F7-486D-B1C2-BC537D30A3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192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105D5-8006-4837-A859-9755EA43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EE6E-8C48-4621-BCB1-F6D34DAE256A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75485-876B-4531-A86E-BFEC72A1D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09008-CC1A-41D5-B83C-7CB8CCEFE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C5FA5-C44A-4D8C-AA1B-3241C7D595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806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A82409-681B-42AB-93C2-D1850CED3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15603-DB34-46E0-B3EC-45E92BA67FCD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530702-18B6-4512-99B8-1AB907C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25939F-0EC5-4AE8-BD0F-A038AC7D5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99A4A-7C2F-447B-8590-A79A13D3A8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094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B68E43-73EF-4200-88CB-12A6C0B5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90261-376F-480C-B340-E58AB5402E81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5BAB7F-D61B-4FB7-BEC3-94CBD07A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B869435-2E58-4BE7-A6E1-7BE66B55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B4A9B-BFDD-412C-80AB-185059B9DE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533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49A646-8BCB-40B5-98DF-B2B0A3FD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49DE6-8258-42DB-B8F3-37859C9F8A0C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E46E8B-6FD9-42C0-9CAE-D0BCE140A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E91577-3E63-4BF0-AE52-20C54F77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1B5BB-45A1-4046-AC4C-5BDBA7BDCA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15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50F215-5A8B-4F5B-BC54-B5CDAA3B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20FBA-7169-4F3D-B33E-40A7A1607C31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8ED2045-6BCE-45D6-B046-9A2FF3321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114F55-892E-4729-9DB0-72499973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7E287-64C4-4E0C-9F69-D5AE41601E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30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D1F5E1-C437-4355-AE8D-16DE1EA50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F6454-DB1F-46D3-A7F6-8E4376853599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341D79-49A1-420C-BC09-3E53AA7B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F2118F-C73C-4273-B520-4CBF363A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970B7-0576-4A25-AB88-C439F32944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283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3E3AEF-1016-49A8-8C58-ECCD751FF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68C7D-DEEE-42BF-967D-739472DE83F9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EC4291-68B5-4F99-80FE-3B78A8176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EB383E-62FD-46EF-A8C7-09FB1C6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B9C91-ADD8-4A65-AFDE-9E09737E4A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297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4D8812-861D-4875-8415-C1519EE817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A183D7-AFB7-4B76-AF62-FEB68EC262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5EE7-8889-49CB-B863-057800CF8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FF3FF-F02B-426B-9E0B-3B13B516F2D7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3B481-FEB9-4B03-B87F-C02F51FF1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31AD8-8F9B-496E-A33D-8674E4344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EF7112C-C252-4BF5-928A-021B7364D08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ns9nrd/articles/zjsxcqt" TargetMode="External"/><Relationship Id="rId2" Type="http://schemas.openxmlformats.org/officeDocument/2006/relationships/hyperlink" Target="https://learnenglishkids.britishcouncil.org/short-stories/florence-nightingal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www.bbc.co.uk/bitesize/topics/zns9nrd/articles/znsct3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4479BFC-D93F-47F7-A747-D7EC78199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21959"/>
              </p:ext>
            </p:extLst>
          </p:nvPr>
        </p:nvGraphicFramePr>
        <p:xfrm>
          <a:off x="11113" y="1331640"/>
          <a:ext cx="6858000" cy="76083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0639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Mathematics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English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History</a:t>
                      </a:r>
                      <a:r>
                        <a:rPr lang="en-GB" sz="1050" b="1" baseline="0" dirty="0"/>
                        <a:t> </a:t>
                      </a:r>
                      <a:endParaRPr lang="en-GB" sz="1050" b="1" dirty="0"/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7677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Numbers</a:t>
                      </a: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10</a:t>
                      </a: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 and count objects to 10.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 and write to 10.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 forwards, backwards,</a:t>
                      </a: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one more and one less.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Compare and order numbers using &lt; &gt; and =.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 to use a number line.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US" sz="11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Part-whole within 10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a part-whole model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Write number sentences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 different ways to make a number.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number bonds (3+2=5, 4+1=5, 0+5=5, 4+6=10, 3+7=10, </a:t>
                      </a:r>
                      <a:r>
                        <a:rPr lang="en-US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9+1=10 </a:t>
                      </a:r>
                      <a:r>
                        <a:rPr lang="en-US" sz="105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en-US" sz="105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Compare number bonds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 and Subtraction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parts to find the whole using a part-whole model.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 a missing part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Practice using number bonds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 fact families (6+2=8, 2+6=8, 8-2=6, 8-6=2)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Augustus and his Smile (Fiction)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Busy Body books (Non-Fiction)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Funny Bones (Fiction)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Florence Nightingale (Non-Chronological Report)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Autumn (Poetry)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Mary Seacole (Non-Chronological Report)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a capital letter, full stop and finger spaces to write a sentence.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Introduce nouns and verbs.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adjectives and verbs to describe a character and setting.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recall the main events of a narrative.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the personal pronoun ‘I’ 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Write about real events.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Florence Nightingale was a nurse, who was known as the ‘Lady with the Lamp’.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Florence travelled to help wounded soldiers.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She improved the cleanliness in hospitals to stop diseases.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Mary Seacole was born in Jamaica and worked as a nurse.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She volunteered to help in Nightingale’s hospital but was refused because of the colour of her skin.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AAA45A2-70B1-4D98-8799-6A13B6451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074874"/>
              </p:ext>
            </p:extLst>
          </p:nvPr>
        </p:nvGraphicFramePr>
        <p:xfrm>
          <a:off x="1125538" y="4763"/>
          <a:ext cx="4606925" cy="1493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0488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1" dirty="0"/>
                        <a:t>William Gilbert Endowed Primary School </a:t>
                      </a:r>
                      <a:r>
                        <a:rPr lang="en-GB" sz="1200" i="1"/>
                        <a:t>and Nursery</a:t>
                      </a: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70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Curriculum Overview For Parents</a:t>
                      </a:r>
                      <a:endParaRPr lang="en-GB" sz="1600" b="1" u="sng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48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Term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: Autumn 1 2025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/>
                        <a:t>Mrs Reed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70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Theme:</a:t>
                      </a:r>
                      <a:r>
                        <a:rPr lang="en-GB" sz="1600" baseline="0" dirty="0"/>
                        <a:t> ‘Busy Bodies’</a:t>
                      </a:r>
                      <a:endParaRPr lang="en-GB" sz="16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488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72" name="TextBox 7">
            <a:extLst>
              <a:ext uri="{FF2B5EF4-FFF2-40B4-BE49-F238E27FC236}">
                <a16:creationId xmlns:a16="http://schemas.microsoft.com/office/drawing/2014/main" id="{99E5C31B-3956-4FB7-9E25-A4AD123B7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813"/>
            <a:ext cx="1268760" cy="121571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1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Year 1</a:t>
            </a:r>
          </a:p>
        </p:txBody>
      </p:sp>
      <p:sp>
        <p:nvSpPr>
          <p:cNvPr id="2073" name="TextBox 7">
            <a:extLst>
              <a:ext uri="{FF2B5EF4-FFF2-40B4-BE49-F238E27FC236}">
                <a16:creationId xmlns:a16="http://schemas.microsoft.com/office/drawing/2014/main" id="{4ADF3FAD-63AF-4334-A8F9-091011846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240" y="-1320"/>
            <a:ext cx="1279873" cy="127727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1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1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Year 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992879-106B-3412-6CD2-AA53753F3B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0250" y="418013"/>
            <a:ext cx="757851" cy="61119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D7D1FD-BD04-A0AF-E5E3-3182AAFCDB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311" y="419553"/>
            <a:ext cx="755970" cy="6096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F84FB2-CE8B-451D-8E9C-94A689069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514547"/>
              </p:ext>
            </p:extLst>
          </p:nvPr>
        </p:nvGraphicFramePr>
        <p:xfrm>
          <a:off x="-22077" y="1208042"/>
          <a:ext cx="6852314" cy="2758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25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3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3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202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Science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Art/Design Technology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/>
                        <a:t>R.E</a:t>
                      </a:r>
                      <a:endParaRPr lang="en-GB" sz="1200" b="1" dirty="0"/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397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Identify, name, draw and label the basic parts of the human body and say which part of the body is associated with each sense.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and name a variety of common animals including fish, amphibians, reptiles, birds and mammals.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and name a variety of common animals that are carnivores, herbivores, and omnivores.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and compare the structure of a variety of common animals (fish, amphibians, reptiles, birds and mammals including pets)</a:t>
                      </a: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if a food is a fruit or vegetable.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where plants grow and which parts we eat.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Taste and compare fruit and vegetables; describe their appearance/feel, smell and taste.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evaluate a range of existing products; suggest what fruits and/or vegetables are in a drink.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a fruit and vegetable smoothie.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Evaluate my smoothie against the design criteria</a:t>
                      </a: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all have celebrations we like to share with our families and friends.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Christians celebrate the festivals of Harvest, Easter and Christmas.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Symbols of Easter include a palm leaf, a piece of bread and a glass of wine.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Jews celebrate the festival of Passover.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story of Passover is about when the Jewish people left Egypt.</a:t>
                      </a:r>
                    </a:p>
                  </a:txBody>
                  <a:tcPr marL="91452" marR="91452" marT="45667" marB="456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2E0272B-0B86-4132-8D15-3980227E6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414951"/>
              </p:ext>
            </p:extLst>
          </p:nvPr>
        </p:nvGraphicFramePr>
        <p:xfrm>
          <a:off x="16687" y="6017226"/>
          <a:ext cx="6813550" cy="35662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12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06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277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Things to look for and do at home:</a:t>
                      </a:r>
                    </a:p>
                  </a:txBody>
                  <a:tcPr marL="91444" marR="91444" marT="45737" marB="4573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b="1" dirty="0"/>
                        <a:t>Any other Information:</a:t>
                      </a:r>
                    </a:p>
                  </a:txBody>
                  <a:tcPr marL="91444" marR="91444" marT="45737" marB="4573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574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 Homework Ideas: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can homework be brought into school by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Friday 3</a:t>
                      </a:r>
                      <a:r>
                        <a:rPr lang="en-US" sz="1000" kern="1200" baseline="300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 October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a poster to show omnivores, herbivores and carnivores.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Choose a mammal, reptile, fish, bird or amphibian to research, create a </a:t>
                      </a:r>
                      <a:r>
                        <a:rPr lang="en-GB" sz="10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factfile</a:t>
                      </a: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/poster/leaflet.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the body, find out about the different parts of the body. Make a body book and write some facts about your body.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Florence Nightingale and Mary Secole, who was she? Why is she famous? Produce a poster about one of these famous ladies. Useful websites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https://learnenglishkids.britishcouncil.org/short-stories/florence-nightingale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https://www.bbc.co.uk/bitesize/topics/zns9nrd/articles/zjsxcqt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https://www.bbc.co.uk/bitesize/topics/zns9nrd/articles/znsct39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37" marB="45737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Every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Monday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‘Reading Response’ activity with be stuck in your child’s reading record book, please encourage your child to write/draw their responses themselves in pencil (no gel pens, felt tips, highlighter please) rule some faint lines for your child to write on, encourage them to use the finger spaces, a capital letter at the start of the sentence and a full stop at he end.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Every 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+mn-lt"/>
                          <a:ea typeface="+mn-ea"/>
                          <a:cs typeface="+mn-cs"/>
                        </a:rPr>
                        <a:t>Monday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your child will receive a set of spellings to learn in preparation for their spelling test the following Monday. Please can spelling books and folders be in school every Monday.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Try and read your Read Write Inc book everyday, discuss the characters and what the story was about.</a:t>
                      </a:r>
                    </a:p>
                  </a:txBody>
                  <a:tcPr marL="91444" marR="91444" marT="45737" marB="457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91DD8EE-918F-4532-B257-8680A0B3E8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729118"/>
              </p:ext>
            </p:extLst>
          </p:nvPr>
        </p:nvGraphicFramePr>
        <p:xfrm>
          <a:off x="1346019" y="0"/>
          <a:ext cx="4311341" cy="1371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2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5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391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i="0" dirty="0"/>
                        <a:t>William Gilbert Endowed Primary School and Nursery</a:t>
                      </a:r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91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dirty="0"/>
                        <a:t>Curriculum Overview For Parents</a:t>
                      </a:r>
                      <a:endParaRPr lang="en-GB" sz="1200" b="1" u="sng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91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  -  Autumn</a:t>
                      </a:r>
                      <a:r>
                        <a:rPr lang="en-GB" sz="1200" baseline="0" dirty="0"/>
                        <a:t> 1 2025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Mrs</a:t>
                      </a:r>
                      <a:r>
                        <a:rPr lang="en-US" sz="1200" baseline="0" dirty="0"/>
                        <a:t> Reed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91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Theme: ‘Busy</a:t>
                      </a:r>
                      <a:r>
                        <a:rPr lang="en-GB" sz="1200" baseline="0" dirty="0"/>
                        <a:t> Bodies</a:t>
                      </a:r>
                      <a:r>
                        <a:rPr lang="en-GB" sz="1200" dirty="0"/>
                        <a:t>’</a:t>
                      </a:r>
                      <a:endParaRPr lang="en-GB" sz="12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910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65E8F3-5DFE-44D8-A227-BF7C2A3E5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13511"/>
              </p:ext>
            </p:extLst>
          </p:nvPr>
        </p:nvGraphicFramePr>
        <p:xfrm>
          <a:off x="24307" y="3966465"/>
          <a:ext cx="6809385" cy="20687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0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6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2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Music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Computing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P.E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4473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Pulse is the steady beat that goes through the music.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Rhythm means a pattern of long and short notes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Pitch means high or low note sounds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Dynamics means how loud or soft a sound is.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music there is often more than one instrument being played at a time</a:t>
                      </a: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Technology is anything made by people that helps us. Technology is all around us.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Technology helps us in lots of different ways such as keeping us safe and doing jobs.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main parts of a computer include a screen, keyboard, mouse/trackpad.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mouse moves and can be clicked to select something.</a:t>
                      </a: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Running 100m and sprinting up to 60m.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jumping skills including  side to side, both feet together and one foot to the other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over arm and underarm throws to throw items in a straight line.</a:t>
                      </a:r>
                    </a:p>
                  </a:txBody>
                  <a:tcPr marL="91444" marR="91444" marT="45679" marB="4567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21" name="TextBox 7">
            <a:extLst>
              <a:ext uri="{FF2B5EF4-FFF2-40B4-BE49-F238E27FC236}">
                <a16:creationId xmlns:a16="http://schemas.microsoft.com/office/drawing/2014/main" id="{7B53EE1B-B0F6-496C-81E4-0904588EE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7" y="25399"/>
            <a:ext cx="126876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/>
              <a:t>Year 1</a:t>
            </a:r>
            <a:endParaRPr lang="en-GB" altLang="en-US" sz="1000" b="1" dirty="0"/>
          </a:p>
        </p:txBody>
      </p:sp>
      <p:sp>
        <p:nvSpPr>
          <p:cNvPr id="3122" name="TextBox 7">
            <a:extLst>
              <a:ext uri="{FF2B5EF4-FFF2-40B4-BE49-F238E27FC236}">
                <a16:creationId xmlns:a16="http://schemas.microsoft.com/office/drawing/2014/main" id="{1E49B444-2C76-48F8-A2CE-4AB604B02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241" y="25400"/>
            <a:ext cx="126876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/>
              <a:t>Year 1</a:t>
            </a:r>
            <a:endParaRPr lang="en-GB" altLang="en-US" sz="1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9A193F-B13A-F64D-21D5-05CE86FCCB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26" y="381023"/>
            <a:ext cx="755970" cy="60965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7AA924D-5A71-B1D9-F3C7-705805955B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5813" y="381022"/>
            <a:ext cx="755970" cy="6096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4171afe9af4d926ab9870d7cce3c6458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77f738427daac196f161669349cd14a8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Props1.xml><?xml version="1.0" encoding="utf-8"?>
<ds:datastoreItem xmlns:ds="http://schemas.openxmlformats.org/officeDocument/2006/customXml" ds:itemID="{1FD3CF27-0D64-4074-935A-B43A54BF42E9}"/>
</file>

<file path=customXml/itemProps2.xml><?xml version="1.0" encoding="utf-8"?>
<ds:datastoreItem xmlns:ds="http://schemas.openxmlformats.org/officeDocument/2006/customXml" ds:itemID="{F014D6B1-2A2E-4E46-9E14-F1EB93411DC0}"/>
</file>

<file path=customXml/itemProps3.xml><?xml version="1.0" encoding="utf-8"?>
<ds:datastoreItem xmlns:ds="http://schemas.openxmlformats.org/officeDocument/2006/customXml" ds:itemID="{0AC6A96D-2891-4D16-AF15-B4B6E88BA260}"/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1014</Words>
  <Application>Microsoft Office PowerPoint</Application>
  <PresentationFormat>On-screen Show (4:3)</PresentationFormat>
  <Paragraphs>122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J Reed</cp:lastModifiedBy>
  <cp:revision>91</cp:revision>
  <cp:lastPrinted>2017-02-24T14:05:27Z</cp:lastPrinted>
  <dcterms:created xsi:type="dcterms:W3CDTF">2015-04-28T21:00:47Z</dcterms:created>
  <dcterms:modified xsi:type="dcterms:W3CDTF">2025-09-10T13:24:54Z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