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4"/>
  </p:notesMasterIdLst>
  <p:sldIdLst>
    <p:sldId id="256" r:id="rId5"/>
    <p:sldId id="259" r:id="rId6"/>
    <p:sldId id="265" r:id="rId7"/>
    <p:sldId id="258" r:id="rId8"/>
    <p:sldId id="260" r:id="rId9"/>
    <p:sldId id="261" r:id="rId10"/>
    <p:sldId id="263" r:id="rId11"/>
    <p:sldId id="262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0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2989" autoAdjust="0"/>
  </p:normalViewPr>
  <p:slideViewPr>
    <p:cSldViewPr snapToGrid="0">
      <p:cViewPr varScale="1">
        <p:scale>
          <a:sx n="51" d="100"/>
          <a:sy n="51" d="100"/>
        </p:scale>
        <p:origin x="76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y MOTT" userId="9ec44dda-ffbb-4855-802f-8db17f9f68e3" providerId="ADAL" clId="{1D207ACB-BAF6-4ECC-8DB1-009109D50B2E}"/>
    <pc:docChg chg="custSel modSld">
      <pc:chgData name="Katy MOTT" userId="9ec44dda-ffbb-4855-802f-8db17f9f68e3" providerId="ADAL" clId="{1D207ACB-BAF6-4ECC-8DB1-009109D50B2E}" dt="2024-09-11T19:09:00.547" v="6" actId="478"/>
      <pc:docMkLst>
        <pc:docMk/>
      </pc:docMkLst>
      <pc:sldChg chg="addSp delSp modSp mod">
        <pc:chgData name="Katy MOTT" userId="9ec44dda-ffbb-4855-802f-8db17f9f68e3" providerId="ADAL" clId="{1D207ACB-BAF6-4ECC-8DB1-009109D50B2E}" dt="2024-09-11T19:09:00.547" v="6" actId="478"/>
        <pc:sldMkLst>
          <pc:docMk/>
          <pc:sldMk cId="4111686731" sldId="262"/>
        </pc:sldMkLst>
        <pc:spChg chg="mod">
          <ac:chgData name="Katy MOTT" userId="9ec44dda-ffbb-4855-802f-8db17f9f68e3" providerId="ADAL" clId="{1D207ACB-BAF6-4ECC-8DB1-009109D50B2E}" dt="2024-09-11T19:08:46.190" v="1" actId="1076"/>
          <ac:spMkLst>
            <pc:docMk/>
            <pc:sldMk cId="4111686731" sldId="262"/>
            <ac:spMk id="2" creationId="{DFE65F59-08E2-F291-B30B-CF05D79F538F}"/>
          </ac:spMkLst>
        </pc:spChg>
        <pc:spChg chg="del">
          <ac:chgData name="Katy MOTT" userId="9ec44dda-ffbb-4855-802f-8db17f9f68e3" providerId="ADAL" clId="{1D207ACB-BAF6-4ECC-8DB1-009109D50B2E}" dt="2024-09-11T19:07:22.731" v="0" actId="478"/>
          <ac:spMkLst>
            <pc:docMk/>
            <pc:sldMk cId="4111686731" sldId="262"/>
            <ac:spMk id="3" creationId="{F35727E7-88D6-7705-0D96-9F13A7C4EE18}"/>
          </ac:spMkLst>
        </pc:spChg>
        <pc:spChg chg="add del mod">
          <ac:chgData name="Katy MOTT" userId="9ec44dda-ffbb-4855-802f-8db17f9f68e3" providerId="ADAL" clId="{1D207ACB-BAF6-4ECC-8DB1-009109D50B2E}" dt="2024-09-11T19:09:00.547" v="6" actId="478"/>
          <ac:spMkLst>
            <pc:docMk/>
            <pc:sldMk cId="4111686731" sldId="262"/>
            <ac:spMk id="6" creationId="{3588F0B1-DF46-548A-C0DB-1174E5FC4BD1}"/>
          </ac:spMkLst>
        </pc:spChg>
        <pc:picChg chg="add mod">
          <ac:chgData name="Katy MOTT" userId="9ec44dda-ffbb-4855-802f-8db17f9f68e3" providerId="ADAL" clId="{1D207ACB-BAF6-4ECC-8DB1-009109D50B2E}" dt="2024-09-11T19:08:58.326" v="5" actId="1076"/>
          <ac:picMkLst>
            <pc:docMk/>
            <pc:sldMk cId="4111686731" sldId="262"/>
            <ac:picMk id="8" creationId="{CBB4EC07-BAB4-A487-F23A-998087C9BE42}"/>
          </ac:picMkLst>
        </pc:picChg>
      </pc:sldChg>
    </pc:docChg>
  </pc:docChgLst>
  <pc:docChgLst>
    <pc:chgData name="Katy MOTT" userId="9ec44dda-ffbb-4855-802f-8db17f9f68e3" providerId="ADAL" clId="{CB0D7ADE-669C-4CD4-9034-C3B07F7C57EC}"/>
    <pc:docChg chg="custSel modSld">
      <pc:chgData name="Katy MOTT" userId="9ec44dda-ffbb-4855-802f-8db17f9f68e3" providerId="ADAL" clId="{CB0D7ADE-669C-4CD4-9034-C3B07F7C57EC}" dt="2024-09-10T15:09:18.719" v="87" actId="1076"/>
      <pc:docMkLst>
        <pc:docMk/>
      </pc:docMkLst>
      <pc:sldChg chg="addSp modSp mod modNotesTx">
        <pc:chgData name="Katy MOTT" userId="9ec44dda-ffbb-4855-802f-8db17f9f68e3" providerId="ADAL" clId="{CB0D7ADE-669C-4CD4-9034-C3B07F7C57EC}" dt="2024-09-10T15:09:18.719" v="87" actId="1076"/>
        <pc:sldMkLst>
          <pc:docMk/>
          <pc:sldMk cId="3686421231" sldId="259"/>
        </pc:sldMkLst>
        <pc:spChg chg="mod">
          <ac:chgData name="Katy MOTT" userId="9ec44dda-ffbb-4855-802f-8db17f9f68e3" providerId="ADAL" clId="{CB0D7ADE-669C-4CD4-9034-C3B07F7C57EC}" dt="2024-09-10T15:01:18.338" v="1" actId="20577"/>
          <ac:spMkLst>
            <pc:docMk/>
            <pc:sldMk cId="3686421231" sldId="259"/>
            <ac:spMk id="4" creationId="{05DE7113-3CAD-C7A4-E7DD-4353ACC19046}"/>
          </ac:spMkLst>
        </pc:spChg>
        <pc:spChg chg="add mod">
          <ac:chgData name="Katy MOTT" userId="9ec44dda-ffbb-4855-802f-8db17f9f68e3" providerId="ADAL" clId="{CB0D7ADE-669C-4CD4-9034-C3B07F7C57EC}" dt="2024-09-10T15:09:18.719" v="87" actId="1076"/>
          <ac:spMkLst>
            <pc:docMk/>
            <pc:sldMk cId="3686421231" sldId="259"/>
            <ac:spMk id="8" creationId="{518E08BF-BDCA-5D85-BF36-81009FA8FDDB}"/>
          </ac:spMkLst>
        </pc:spChg>
        <pc:spChg chg="add mod">
          <ac:chgData name="Katy MOTT" userId="9ec44dda-ffbb-4855-802f-8db17f9f68e3" providerId="ADAL" clId="{CB0D7ADE-669C-4CD4-9034-C3B07F7C57EC}" dt="2024-09-10T15:09:11.631" v="85" actId="1076"/>
          <ac:spMkLst>
            <pc:docMk/>
            <pc:sldMk cId="3686421231" sldId="259"/>
            <ac:spMk id="12" creationId="{5A945B45-F03A-1049-6BCC-ACBDF75D70B0}"/>
          </ac:spMkLst>
        </pc:spChg>
        <pc:picChg chg="mod">
          <ac:chgData name="Katy MOTT" userId="9ec44dda-ffbb-4855-802f-8db17f9f68e3" providerId="ADAL" clId="{CB0D7ADE-669C-4CD4-9034-C3B07F7C57EC}" dt="2024-09-10T15:01:11.619" v="0" actId="1076"/>
          <ac:picMkLst>
            <pc:docMk/>
            <pc:sldMk cId="3686421231" sldId="259"/>
            <ac:picMk id="7" creationId="{0B98F795-75E0-BA20-A0B8-17204BF860C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622CD-5126-44D4-A012-1F307F56B85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FEDC3-C560-476F-94C1-B42F51D67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861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Change to your year group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427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info: </a:t>
            </a:r>
          </a:p>
          <a:p>
            <a:r>
              <a:rPr lang="en-GB" dirty="0"/>
              <a:t>Coats</a:t>
            </a:r>
          </a:p>
          <a:p>
            <a:r>
              <a:rPr lang="en-GB" dirty="0"/>
              <a:t>Water bottles- filled with water not juice </a:t>
            </a:r>
          </a:p>
          <a:p>
            <a:r>
              <a:rPr lang="en-GB" dirty="0"/>
              <a:t>Snacks- please push healthy snacks </a:t>
            </a:r>
          </a:p>
          <a:p>
            <a:r>
              <a:rPr lang="en-GB" dirty="0"/>
              <a:t>Bookbags/ reading books </a:t>
            </a:r>
          </a:p>
          <a:p>
            <a:r>
              <a:rPr lang="en-GB" dirty="0"/>
              <a:t>PE kits- if kept in school </a:t>
            </a:r>
          </a:p>
          <a:p>
            <a:r>
              <a:rPr lang="en-GB" dirty="0"/>
              <a:t>PLEASE NAME EVERYTHING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656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info: </a:t>
            </a:r>
          </a:p>
          <a:p>
            <a:r>
              <a:rPr lang="en-GB" dirty="0"/>
              <a:t>Coats</a:t>
            </a:r>
          </a:p>
          <a:p>
            <a:r>
              <a:rPr lang="en-GB"/>
              <a:t>Water bottles- filled with water not juice </a:t>
            </a:r>
          </a:p>
          <a:p>
            <a:r>
              <a:rPr lang="en-GB"/>
              <a:t>Snacks- please push healthy snacks </a:t>
            </a:r>
          </a:p>
          <a:p>
            <a:r>
              <a:rPr lang="en-GB" dirty="0"/>
              <a:t>Bookbags/ reading books </a:t>
            </a:r>
          </a:p>
          <a:p>
            <a:r>
              <a:rPr lang="en-GB" dirty="0"/>
              <a:t>PE kits- if kept in school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329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in info about your pe days- when? </a:t>
            </a:r>
          </a:p>
          <a:p>
            <a:r>
              <a:rPr lang="en-GB" dirty="0"/>
              <a:t>Arrangements for PE kit- where its kept? </a:t>
            </a:r>
          </a:p>
          <a:p>
            <a:r>
              <a:rPr lang="en-GB"/>
              <a:t>What kit: white t-shirt, dark coloured shorts, jogging bottoms/ dark coloured tracksuit (for winter), trainers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965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Have reading question sheets available </a:t>
            </a:r>
          </a:p>
          <a:p>
            <a:endParaRPr lang="en-GB" dirty="0"/>
          </a:p>
          <a:p>
            <a:r>
              <a:rPr lang="en-GB" dirty="0"/>
              <a:t>Expectation for reading- at least 15 minutes of reading at home daily</a:t>
            </a:r>
            <a:endParaRPr lang="en-US" dirty="0"/>
          </a:p>
          <a:p>
            <a:r>
              <a:rPr lang="en-GB" dirty="0"/>
              <a:t>Most children should be quizzing once a week (change depending on your year group)</a:t>
            </a:r>
          </a:p>
          <a:p>
            <a:r>
              <a:rPr lang="en-GB" dirty="0"/>
              <a:t>Parents can levels of children’s books at home- AR book finder </a:t>
            </a:r>
          </a:p>
          <a:p>
            <a:r>
              <a:rPr lang="en-GB" dirty="0"/>
              <a:t>Discuss types of reading with children- listening to them (fluency), reading to them (developing love of reading) and reading/ asking questions (developing comprehension)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065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Spelling lists available </a:t>
            </a:r>
          </a:p>
          <a:p>
            <a:endParaRPr lang="en-GB" dirty="0"/>
          </a:p>
          <a:p>
            <a:r>
              <a:rPr lang="en-GB" dirty="0" err="1"/>
              <a:t>Sparx</a:t>
            </a:r>
            <a:r>
              <a:rPr lang="en-GB" dirty="0"/>
              <a:t> weekly times table home work- set Friday 4pm and due following Friday 3pm</a:t>
            </a:r>
            <a:endParaRPr lang="en-US" dirty="0"/>
          </a:p>
          <a:p>
            <a:r>
              <a:rPr lang="en-GB" dirty="0"/>
              <a:t> If homework is not completed at home, the children will complete this during their own time at school.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889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in any memorable experiences- trips/ residentials (dates if known) </a:t>
            </a:r>
          </a:p>
          <a:p>
            <a:r>
              <a:rPr lang="en-GB" dirty="0"/>
              <a:t>Open classrooms- mention these and that dates will follow- keep an eye on the newsletter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133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Add in LTP for year group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730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Add in your teacher email address if you want to. Parents can directly email the office and they will forward it to you.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FEDC3-C560-476F-94C1-B42F51D6753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774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689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15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84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86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74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25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60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74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57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81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30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9/11/2024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02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Katy.mott@kingsbridgeprimary.org.u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mailto:Caroline.trembath@kingsbridgeprimary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922D6-72D1-B1B7-70D8-5EF4E6B32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412" y="4264160"/>
            <a:ext cx="3936275" cy="219563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GB" sz="8000" dirty="0"/>
              <a:t>Year 2</a:t>
            </a:r>
            <a:br>
              <a:rPr lang="en-GB" sz="8000" dirty="0"/>
            </a:br>
            <a:br>
              <a:rPr lang="en-GB" sz="3600" dirty="0"/>
            </a:br>
            <a:br>
              <a:rPr lang="en-GB" sz="3600" dirty="0"/>
            </a:br>
            <a:endParaRPr lang="en-GB" sz="3600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27EFA181-BAE3-A76D-B18D-45C939B5F84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249" y="165546"/>
            <a:ext cx="4274159" cy="427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66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78" y="118141"/>
            <a:ext cx="10287000" cy="562897"/>
          </a:xfrm>
        </p:spPr>
        <p:txBody>
          <a:bodyPr/>
          <a:lstStyle/>
          <a:p>
            <a:r>
              <a:rPr lang="en-GB" dirty="0"/>
              <a:t>What to bring to school?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727E7-88D6-7705-0D96-9F13A7C4E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78" y="681038"/>
            <a:ext cx="10287000" cy="38909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sz="1200" b="1" dirty="0"/>
          </a:p>
          <a:p>
            <a:pPr marL="0" indent="0">
              <a:buNone/>
            </a:pPr>
            <a:endParaRPr lang="en-GB" sz="1400" dirty="0"/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BE913CDF-781C-3F6B-7288-CF22C5D45BB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5DE7113-3CAD-C7A4-E7DD-4353ACC19046}"/>
              </a:ext>
            </a:extLst>
          </p:cNvPr>
          <p:cNvSpPr txBox="1">
            <a:spLocks/>
          </p:cNvSpPr>
          <p:nvPr/>
        </p:nvSpPr>
        <p:spPr>
          <a:xfrm>
            <a:off x="529714" y="947738"/>
            <a:ext cx="10287000" cy="55120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2800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cap="none" dirty="0"/>
              <a:t>please ensure your child brings their: 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400" b="0" cap="none" dirty="0"/>
              <a:t>school bag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400" b="0" cap="none" dirty="0"/>
              <a:t>book bag (reading book and yellow diary)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400" b="0" cap="none" dirty="0"/>
              <a:t>Waterproof coat 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400" b="0" cap="none" dirty="0"/>
              <a:t>water bottle (filled with water) 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400" b="0" cap="none" dirty="0"/>
              <a:t>healthy snack (we do provide fruit snacks in year 2) 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400" b="0" cap="none" dirty="0"/>
              <a:t>lunch box if needed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A90A98-F80B-13B3-EA29-D0BFBA8FD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482" y="1653741"/>
            <a:ext cx="866839" cy="10009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98F795-75E0-BA20-A0B8-17204BF86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023" y="2428031"/>
            <a:ext cx="1071563" cy="10715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91AAC1-5819-6F89-5B32-61B1348A39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9369" y="2428031"/>
            <a:ext cx="1071563" cy="14201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D55276-A461-714E-4C6C-9C3C54E700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2715" y="2428031"/>
            <a:ext cx="1071563" cy="14100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B85018-1A28-752D-8914-CF73FDF0AA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2260" y="3133080"/>
            <a:ext cx="1182329" cy="1182329"/>
          </a:xfrm>
          <a:prstGeom prst="rect">
            <a:avLst/>
          </a:prstGeom>
        </p:spPr>
      </p:pic>
      <p:pic>
        <p:nvPicPr>
          <p:cNvPr id="1026" name="Picture 2" descr="Eddy®+ Kids Bottle 400ml – CamelBak">
            <a:extLst>
              <a:ext uri="{FF2B5EF4-FFF2-40B4-BE49-F238E27FC236}">
                <a16:creationId xmlns:a16="http://schemas.microsoft.com/office/drawing/2014/main" id="{B53AEB10-5112-DEC6-3E09-AF874A5BA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0" r="9139"/>
          <a:stretch/>
        </p:blipFill>
        <p:spPr bwMode="auto">
          <a:xfrm>
            <a:off x="6312311" y="4014445"/>
            <a:ext cx="693174" cy="100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akd Cashew Cookie Bar 35g | Holland &amp; Barrett">
            <a:extLst>
              <a:ext uri="{FF2B5EF4-FFF2-40B4-BE49-F238E27FC236}">
                <a16:creationId xmlns:a16="http://schemas.microsoft.com/office/drawing/2014/main" id="{CCDB1087-F3A0-2436-3CE8-123C7A5311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8" b="33333"/>
          <a:stretch/>
        </p:blipFill>
        <p:spPr bwMode="auto">
          <a:xfrm>
            <a:off x="9915487" y="5015414"/>
            <a:ext cx="1678791" cy="57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ROZA Leakproof 4-Compartment Bento Box for Kids | BPA-Free Lunch Container  | Children On-the-Go Meal and Snack Packing - BLUE-1">
            <a:extLst>
              <a:ext uri="{FF2B5EF4-FFF2-40B4-BE49-F238E27FC236}">
                <a16:creationId xmlns:a16="http://schemas.microsoft.com/office/drawing/2014/main" id="{57121E35-4071-19B3-213B-D1D50ABE2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133" y="5565107"/>
            <a:ext cx="1272732" cy="118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18E08BF-BDCA-5D85-BF36-81009FA8FDDB}"/>
              </a:ext>
            </a:extLst>
          </p:cNvPr>
          <p:cNvSpPr/>
          <p:nvPr/>
        </p:nvSpPr>
        <p:spPr>
          <a:xfrm>
            <a:off x="4826724" y="611103"/>
            <a:ext cx="6275125" cy="526086"/>
          </a:xfrm>
          <a:prstGeom prst="roundRect">
            <a:avLst/>
          </a:prstGeom>
          <a:solidFill>
            <a:srgbClr val="F808CA">
              <a:alpha val="41176"/>
            </a:srgbClr>
          </a:solidFill>
          <a:ln>
            <a:solidFill>
              <a:srgbClr val="F808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A945B45-F03A-1049-6BCC-ACBDF75D70B0}"/>
              </a:ext>
            </a:extLst>
          </p:cNvPr>
          <p:cNvSpPr txBox="1">
            <a:spLocks/>
          </p:cNvSpPr>
          <p:nvPr/>
        </p:nvSpPr>
        <p:spPr>
          <a:xfrm>
            <a:off x="4964704" y="-353592"/>
            <a:ext cx="6934200" cy="13670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56032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2120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496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2104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cap="none" dirty="0"/>
              <a:t>Please name all your child’s belongings</a:t>
            </a:r>
          </a:p>
        </p:txBody>
      </p:sp>
    </p:spTree>
    <p:extLst>
      <p:ext uri="{BB962C8B-B14F-4D97-AF65-F5344CB8AC3E}">
        <p14:creationId xmlns:p14="http://schemas.microsoft.com/office/powerpoint/2010/main" val="3686421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78" y="118141"/>
            <a:ext cx="10287000" cy="562897"/>
          </a:xfrm>
        </p:spPr>
        <p:txBody>
          <a:bodyPr/>
          <a:lstStyle/>
          <a:p>
            <a:r>
              <a:rPr lang="en-GB" dirty="0"/>
              <a:t>School dinners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727E7-88D6-7705-0D96-9F13A7C4E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78" y="681038"/>
            <a:ext cx="10287000" cy="38909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sz="1200" b="1" dirty="0"/>
          </a:p>
          <a:p>
            <a:pPr marL="0" indent="0">
              <a:buNone/>
            </a:pPr>
            <a:endParaRPr lang="en-GB" sz="1400" dirty="0"/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BE913CDF-781C-3F6B-7288-CF22C5D45BB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5DE7113-3CAD-C7A4-E7DD-4353ACC19046}"/>
              </a:ext>
            </a:extLst>
          </p:cNvPr>
          <p:cNvSpPr txBox="1">
            <a:spLocks/>
          </p:cNvSpPr>
          <p:nvPr/>
        </p:nvSpPr>
        <p:spPr>
          <a:xfrm>
            <a:off x="529714" y="947738"/>
            <a:ext cx="10287000" cy="13825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2800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cap="none" dirty="0"/>
              <a:t>If your child is having school dinners, please make sure they know what they are having before they arrive at school.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E69D36D-9800-C811-53CD-03E49FFAE034}"/>
              </a:ext>
            </a:extLst>
          </p:cNvPr>
          <p:cNvSpPr txBox="1">
            <a:spLocks/>
          </p:cNvSpPr>
          <p:nvPr/>
        </p:nvSpPr>
        <p:spPr>
          <a:xfrm>
            <a:off x="4941115" y="3406877"/>
            <a:ext cx="10287000" cy="20426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2800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cap="none" dirty="0"/>
              <a:t>These are </a:t>
            </a:r>
            <a:r>
              <a:rPr lang="en-GB" sz="3600" b="0" cap="none" dirty="0">
                <a:solidFill>
                  <a:srgbClr val="FF0000"/>
                </a:solidFill>
              </a:rPr>
              <a:t>free</a:t>
            </a:r>
            <a:r>
              <a:rPr lang="en-GB" sz="2400" b="0" cap="none" dirty="0"/>
              <a:t> for children in year 2 </a:t>
            </a:r>
          </a:p>
          <a:p>
            <a:endParaRPr lang="en-GB" sz="2400" b="0" cap="none" dirty="0"/>
          </a:p>
          <a:p>
            <a:r>
              <a:rPr lang="en-GB" sz="2400" b="0" cap="none" dirty="0"/>
              <a:t>Please collect a menu from below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91090C4-87B9-4758-21E2-B312CCE59D54}"/>
              </a:ext>
            </a:extLst>
          </p:cNvPr>
          <p:cNvCxnSpPr/>
          <p:nvPr/>
        </p:nvCxnSpPr>
        <p:spPr>
          <a:xfrm>
            <a:off x="8701548" y="5619135"/>
            <a:ext cx="0" cy="1120724"/>
          </a:xfrm>
          <a:prstGeom prst="straightConnector1">
            <a:avLst/>
          </a:prstGeom>
          <a:ln w="76200">
            <a:solidFill>
              <a:srgbClr val="F808C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Moulsham Infant School - School Meals">
            <a:extLst>
              <a:ext uri="{FF2B5EF4-FFF2-40B4-BE49-F238E27FC236}">
                <a16:creationId xmlns:a16="http://schemas.microsoft.com/office/drawing/2014/main" id="{D14CB808-0DD4-22CF-F1DE-EBD9373C2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72" y="2626520"/>
            <a:ext cx="348615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13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676389C-76DC-651C-0A16-480F0562A1CA}"/>
              </a:ext>
            </a:extLst>
          </p:cNvPr>
          <p:cNvSpPr/>
          <p:nvPr/>
        </p:nvSpPr>
        <p:spPr>
          <a:xfrm>
            <a:off x="4953000" y="5940818"/>
            <a:ext cx="6591300" cy="792786"/>
          </a:xfrm>
          <a:prstGeom prst="roundRect">
            <a:avLst/>
          </a:prstGeom>
          <a:solidFill>
            <a:srgbClr val="F808CA">
              <a:alpha val="41176"/>
            </a:srgbClr>
          </a:solidFill>
          <a:ln>
            <a:solidFill>
              <a:srgbClr val="F808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-426839"/>
            <a:ext cx="10287000" cy="1147762"/>
          </a:xfrm>
        </p:spPr>
        <p:txBody>
          <a:bodyPr/>
          <a:lstStyle/>
          <a:p>
            <a:r>
              <a:rPr lang="en-GB" dirty="0"/>
              <a:t>PE- days/ kit arrangement </a:t>
            </a:r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56DE93C9-89D9-0140-1506-FDD08AE50D7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BDE65C1-1AF5-2A71-8ACA-85E1A3E7B0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52500" y="1150375"/>
            <a:ext cx="10287000" cy="52123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2800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cap="none" dirty="0"/>
              <a:t>Our PE days are </a:t>
            </a:r>
            <a:r>
              <a:rPr lang="en-GB" sz="3200" b="0" cap="none" dirty="0">
                <a:solidFill>
                  <a:srgbClr val="FF0000"/>
                </a:solidFill>
              </a:rPr>
              <a:t>Tuesday</a:t>
            </a:r>
            <a:r>
              <a:rPr lang="en-GB" sz="2400" b="0" cap="none" dirty="0"/>
              <a:t> and</a:t>
            </a:r>
            <a:r>
              <a:rPr lang="en-GB" sz="3200" b="0" cap="none" dirty="0">
                <a:solidFill>
                  <a:srgbClr val="FF0000"/>
                </a:solidFill>
              </a:rPr>
              <a:t> Thursday </a:t>
            </a:r>
            <a:r>
              <a:rPr lang="en-GB" sz="2400" b="0" cap="none" dirty="0"/>
              <a:t>(we cannot always guarantee PE will be taught on these days      )</a:t>
            </a:r>
          </a:p>
          <a:p>
            <a:endParaRPr lang="en-GB" sz="2400" b="0" cap="none" dirty="0"/>
          </a:p>
          <a:p>
            <a:r>
              <a:rPr lang="en-GB" sz="2400" b="0" cap="none" dirty="0"/>
              <a:t>Your child’s PE kit is kept in school in a suitable bag: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b="0" cap="none" dirty="0"/>
              <a:t>White t-shirt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b="0" cap="none" dirty="0"/>
              <a:t>Dark coloured shorts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b="0" cap="none" dirty="0"/>
              <a:t>Dark coloured tracksuit (for winter)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b="0" cap="none" dirty="0"/>
              <a:t>Trainers </a:t>
            </a:r>
          </a:p>
          <a:p>
            <a:endParaRPr lang="en-GB" sz="2400" b="0" cap="non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C73B0D-7C7E-F477-1F9D-88437177E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061" y="1593502"/>
            <a:ext cx="702189" cy="687446"/>
          </a:xfrm>
          <a:prstGeom prst="rect">
            <a:avLst/>
          </a:prstGeom>
        </p:spPr>
      </p:pic>
      <p:pic>
        <p:nvPicPr>
          <p:cNvPr id="3074" name="Picture 2" descr="Dawlish Primary School White PE T Shirt">
            <a:extLst>
              <a:ext uri="{FF2B5EF4-FFF2-40B4-BE49-F238E27FC236}">
                <a16:creationId xmlns:a16="http://schemas.microsoft.com/office/drawing/2014/main" id="{90608334-8399-2C75-C794-D4FEE4A79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63" y="2949270"/>
            <a:ext cx="931599" cy="95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ewness Boys Black Shorts">
            <a:extLst>
              <a:ext uri="{FF2B5EF4-FFF2-40B4-BE49-F238E27FC236}">
                <a16:creationId xmlns:a16="http://schemas.microsoft.com/office/drawing/2014/main" id="{898AFD38-FFEE-2DA4-84D1-4E251E6CE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581400"/>
            <a:ext cx="959460" cy="95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2Z 4 Kids Girls Boys Plain Black Tracksuit Hoodie with Jogger Sweatpants  Sports Activewear Set For Kids New Age 5 6 7 8 9 10 11 12 13 Years">
            <a:extLst>
              <a:ext uri="{FF2B5EF4-FFF2-40B4-BE49-F238E27FC236}">
                <a16:creationId xmlns:a16="http://schemas.microsoft.com/office/drawing/2014/main" id="{BD0A466B-202D-C0C5-AD4A-8D49BB579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30" y="4148576"/>
            <a:ext cx="1511300" cy="144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oys/Girls School Shoes School Trainers PE Elasticated Lace Touch Fasten  Black">
            <a:extLst>
              <a:ext uri="{FF2B5EF4-FFF2-40B4-BE49-F238E27FC236}">
                <a16:creationId xmlns:a16="http://schemas.microsoft.com/office/drawing/2014/main" id="{EDE463EC-AF71-E83F-7D2F-72D1ED985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478" y="5148032"/>
            <a:ext cx="1187694" cy="79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80E5CD-8DA9-82FF-666C-325A18EFD4FF}"/>
              </a:ext>
            </a:extLst>
          </p:cNvPr>
          <p:cNvSpPr txBox="1">
            <a:spLocks/>
          </p:cNvSpPr>
          <p:nvPr/>
        </p:nvSpPr>
        <p:spPr>
          <a:xfrm>
            <a:off x="5111780" y="5776418"/>
            <a:ext cx="6934200" cy="13670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56032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2120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496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2104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cap="none" dirty="0"/>
              <a:t>Long hair should be tied up and earrings removed before coming to school.</a:t>
            </a:r>
          </a:p>
          <a:p>
            <a:endParaRPr lang="en-GB" sz="2400" b="0" cap="none" dirty="0"/>
          </a:p>
        </p:txBody>
      </p:sp>
    </p:spTree>
    <p:extLst>
      <p:ext uri="{BB962C8B-B14F-4D97-AF65-F5344CB8AC3E}">
        <p14:creationId xmlns:p14="http://schemas.microsoft.com/office/powerpoint/2010/main" val="101341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95299"/>
            <a:ext cx="10287000" cy="1147762"/>
          </a:xfrm>
        </p:spPr>
        <p:txBody>
          <a:bodyPr>
            <a:noAutofit/>
          </a:bodyPr>
          <a:lstStyle/>
          <a:p>
            <a:r>
              <a:rPr lang="en-GB" dirty="0"/>
              <a:t>Reading</a:t>
            </a:r>
            <a:br>
              <a:rPr lang="en-GB" dirty="0"/>
            </a:br>
            <a:br>
              <a:rPr lang="en-GB" dirty="0"/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DB4AC94E-6731-09BC-57A2-FD6C1A7C2B4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4ED91EC-791C-D939-C62D-E710240EBEC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0999" y="571499"/>
            <a:ext cx="9271609" cy="616022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2800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0" cap="none" dirty="0"/>
              <a:t>You will receive regular updates on Tapestry from your child’s reading teacher. </a:t>
            </a:r>
          </a:p>
          <a:p>
            <a:endParaRPr lang="en-GB" sz="2400" b="0" cap="none" dirty="0"/>
          </a:p>
          <a:p>
            <a:r>
              <a:rPr lang="en-GB" sz="2400" b="0" cap="none" dirty="0"/>
              <a:t>Your child should be reading at home for at least </a:t>
            </a:r>
            <a:r>
              <a:rPr lang="en-GB" b="0" cap="none" dirty="0">
                <a:solidFill>
                  <a:srgbClr val="FF0000"/>
                </a:solidFill>
              </a:rPr>
              <a:t>15 minutes daily with an adult</a:t>
            </a:r>
            <a:r>
              <a:rPr lang="en-GB" sz="2400" b="0" cap="none" dirty="0"/>
              <a:t>.</a:t>
            </a:r>
          </a:p>
          <a:p>
            <a:endParaRPr lang="en-GB" sz="2400" b="0" cap="none" dirty="0"/>
          </a:p>
          <a:p>
            <a:r>
              <a:rPr lang="en-GB" sz="2400" b="0" cap="none" dirty="0"/>
              <a:t>This should be recorded in their yellow reading diary (these are checked by the teachers weekly) </a:t>
            </a:r>
          </a:p>
          <a:p>
            <a:r>
              <a:rPr lang="en-GB" sz="2400" b="0" cap="none" dirty="0"/>
              <a:t> </a:t>
            </a:r>
          </a:p>
          <a:p>
            <a:r>
              <a:rPr lang="en-GB" sz="2400" b="0" cap="none" dirty="0"/>
              <a:t>When reading with your child ask them questions about the text. </a:t>
            </a:r>
          </a:p>
          <a:p>
            <a:endParaRPr lang="en-GB" sz="2400" b="0" cap="none" dirty="0"/>
          </a:p>
          <a:p>
            <a:r>
              <a:rPr lang="en-GB" sz="2400" b="0" cap="none" dirty="0"/>
              <a:t>Your child will also bring home a library book for you to enjoy together.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1ECC78-B3BC-AC49-5E30-30386CCB144D}"/>
              </a:ext>
            </a:extLst>
          </p:cNvPr>
          <p:cNvSpPr txBox="1">
            <a:spLocks/>
          </p:cNvSpPr>
          <p:nvPr/>
        </p:nvSpPr>
        <p:spPr>
          <a:xfrm>
            <a:off x="1485900" y="-1531958"/>
            <a:ext cx="10287000" cy="52123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56032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2120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496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2104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0" cap="none" dirty="0"/>
          </a:p>
        </p:txBody>
      </p:sp>
      <p:pic>
        <p:nvPicPr>
          <p:cNvPr id="4098" name="Picture 2" descr="20 Inspiring Quotes About Reading for Kids and Students ...">
            <a:extLst>
              <a:ext uri="{FF2B5EF4-FFF2-40B4-BE49-F238E27FC236}">
                <a16:creationId xmlns:a16="http://schemas.microsoft.com/office/drawing/2014/main" id="{7FBF960C-D77A-0969-3DC8-921EE7BFC7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6" r="14311"/>
          <a:stretch/>
        </p:blipFill>
        <p:spPr bwMode="auto">
          <a:xfrm>
            <a:off x="9652608" y="3319434"/>
            <a:ext cx="2434100" cy="341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582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91883"/>
            <a:ext cx="10287000" cy="489155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Sparx</a:t>
            </a:r>
            <a:r>
              <a:rPr lang="en-GB" dirty="0"/>
              <a:t>/ Spellings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727E7-88D6-7705-0D96-9F13A7C4E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571" y="1008480"/>
            <a:ext cx="10287000" cy="3890965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76345D2E-D502-8949-D62B-499B0A8F579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805D6D5-A809-E70E-E829-BF58EB47F9DB}"/>
              </a:ext>
            </a:extLst>
          </p:cNvPr>
          <p:cNvSpPr txBox="1">
            <a:spLocks/>
          </p:cNvSpPr>
          <p:nvPr/>
        </p:nvSpPr>
        <p:spPr>
          <a:xfrm>
            <a:off x="2952750" y="191883"/>
            <a:ext cx="8703700" cy="61602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56032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2120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496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2104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0" cap="none" dirty="0"/>
              <a:t>You child has been placed into a spelling group- please practice these spellings at home. </a:t>
            </a:r>
          </a:p>
          <a:p>
            <a:endParaRPr lang="en-GB" sz="2400" b="0" cap="none" dirty="0"/>
          </a:p>
          <a:p>
            <a:r>
              <a:rPr lang="en-GB" sz="2400" b="0" cap="none" dirty="0"/>
              <a:t>We will test them weekly on these spellings (all spellings correct 3x they move on to the next group)</a:t>
            </a:r>
          </a:p>
          <a:p>
            <a:endParaRPr lang="en-GB" sz="2400" b="0" cap="none" dirty="0"/>
          </a:p>
          <a:p>
            <a:r>
              <a:rPr lang="en-GB" sz="2400" b="0" cap="none" dirty="0" err="1"/>
              <a:t>Sparx</a:t>
            </a:r>
            <a:r>
              <a:rPr lang="en-GB" sz="2400" b="0" cap="none" dirty="0"/>
              <a:t>- all children have a login to </a:t>
            </a:r>
            <a:r>
              <a:rPr lang="en-GB" sz="2400" b="0" cap="none" dirty="0" err="1"/>
              <a:t>Sparx</a:t>
            </a:r>
            <a:r>
              <a:rPr lang="en-GB" sz="2400" b="0" cap="none" dirty="0"/>
              <a:t> maths for them to explore and play times table games- after Christmas this homework will become compulsory.</a:t>
            </a:r>
          </a:p>
        </p:txBody>
      </p:sp>
      <p:pic>
        <p:nvPicPr>
          <p:cNvPr id="5124" name="Picture 4" descr="Sparx Maths - Smestow Academy">
            <a:extLst>
              <a:ext uri="{FF2B5EF4-FFF2-40B4-BE49-F238E27FC236}">
                <a16:creationId xmlns:a16="http://schemas.microsoft.com/office/drawing/2014/main" id="{BD6B4478-976E-602A-C550-256CAD6DA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5067512"/>
            <a:ext cx="2819400" cy="12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339FCD-F3A7-3A39-DD5A-27E4D623A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021" y="1074204"/>
            <a:ext cx="2178904" cy="172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51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91883"/>
            <a:ext cx="10287000" cy="489155"/>
          </a:xfrm>
        </p:spPr>
        <p:txBody>
          <a:bodyPr>
            <a:normAutofit fontScale="90000"/>
          </a:bodyPr>
          <a:lstStyle/>
          <a:p>
            <a:r>
              <a:rPr lang="en-GB" dirty="0"/>
              <a:t>Events throughout the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727E7-88D6-7705-0D96-9F13A7C4E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571" y="1008480"/>
            <a:ext cx="10287000" cy="3890965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C571D859-B471-41E3-4F27-E9DBB2825A0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34342DF-3D4A-23AF-2DE1-0BF3E464FD14}"/>
              </a:ext>
            </a:extLst>
          </p:cNvPr>
          <p:cNvSpPr txBox="1">
            <a:spLocks/>
          </p:cNvSpPr>
          <p:nvPr/>
        </p:nvSpPr>
        <p:spPr>
          <a:xfrm>
            <a:off x="2535800" y="191883"/>
            <a:ext cx="8703700" cy="54088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56032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2120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496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2104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u="sng" cap="none" dirty="0"/>
              <a:t>Open classrooms </a:t>
            </a:r>
          </a:p>
          <a:p>
            <a:r>
              <a:rPr lang="en-GB" sz="2400" b="0" cap="none" dirty="0"/>
              <a:t>Throughout the year we will be holding open classroom events so you can come and share your child’s learning with them.</a:t>
            </a:r>
          </a:p>
          <a:p>
            <a:r>
              <a:rPr lang="en-GB" sz="2400" b="0" cap="none" dirty="0"/>
              <a:t> </a:t>
            </a:r>
          </a:p>
          <a:p>
            <a:r>
              <a:rPr lang="en-GB" sz="2400" u="sng" cap="none" dirty="0"/>
              <a:t>Memorable experiences</a:t>
            </a:r>
          </a:p>
          <a:p>
            <a:r>
              <a:rPr lang="en-GB" sz="2400" b="0" cap="none" dirty="0"/>
              <a:t>Our memorable experiences include: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cap="none" dirty="0"/>
              <a:t>A trip to the zoo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cap="none" dirty="0"/>
              <a:t>Meeting important historical people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cap="none" dirty="0"/>
              <a:t>Christmas performance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cap="none" dirty="0"/>
              <a:t>Great Fire of London Day</a:t>
            </a:r>
          </a:p>
        </p:txBody>
      </p:sp>
      <p:pic>
        <p:nvPicPr>
          <p:cNvPr id="6146" name="Picture 2" descr="What to Expect at Parent Teacher Conferences - Jackrabbit Care">
            <a:extLst>
              <a:ext uri="{FF2B5EF4-FFF2-40B4-BE49-F238E27FC236}">
                <a16:creationId xmlns:a16="http://schemas.microsoft.com/office/drawing/2014/main" id="{B93F3D64-151D-F626-87E1-699F3B858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1" y="871534"/>
            <a:ext cx="1962150" cy="147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11DF54F-0A4E-76F3-3D0B-0A6563938F88}"/>
              </a:ext>
            </a:extLst>
          </p:cNvPr>
          <p:cNvSpPr txBox="1">
            <a:spLocks/>
          </p:cNvSpPr>
          <p:nvPr/>
        </p:nvSpPr>
        <p:spPr>
          <a:xfrm>
            <a:off x="135500" y="1201533"/>
            <a:ext cx="12608950" cy="54088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56032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2120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496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2104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0" cap="none" dirty="0">
                <a:solidFill>
                  <a:srgbClr val="FF0000"/>
                </a:solidFill>
              </a:rPr>
              <a:t>Keep an eye on our school newsletter for dates</a:t>
            </a:r>
          </a:p>
        </p:txBody>
      </p:sp>
    </p:spTree>
    <p:extLst>
      <p:ext uri="{BB962C8B-B14F-4D97-AF65-F5344CB8AC3E}">
        <p14:creationId xmlns:p14="http://schemas.microsoft.com/office/powerpoint/2010/main" val="3779183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92" y="-573881"/>
            <a:ext cx="10287000" cy="1147762"/>
          </a:xfrm>
        </p:spPr>
        <p:txBody>
          <a:bodyPr>
            <a:normAutofit/>
          </a:bodyPr>
          <a:lstStyle/>
          <a:p>
            <a:r>
              <a:rPr lang="en-GB" sz="3600" dirty="0"/>
              <a:t>Long-Term Plan- year 2</a:t>
            </a:r>
          </a:p>
        </p:txBody>
      </p:sp>
      <p:pic>
        <p:nvPicPr>
          <p:cNvPr id="5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0F74A8CA-805C-C317-83E9-05B8742546C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B4EC07-BAB4-A487-F23A-998087C9B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4054" y="681038"/>
            <a:ext cx="8758238" cy="592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86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5F59-08E2-F291-B30B-CF05D79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09" y="-26885"/>
            <a:ext cx="10287000" cy="1147762"/>
          </a:xfrm>
        </p:spPr>
        <p:txBody>
          <a:bodyPr>
            <a:normAutofit/>
          </a:bodyPr>
          <a:lstStyle/>
          <a:p>
            <a:r>
              <a:rPr lang="en-GB" sz="3600" dirty="0"/>
              <a:t>Any questions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241AF-81E5-71E6-E020-C7463B418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349" y="1483517"/>
            <a:ext cx="10287000" cy="38909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dirty="0"/>
              <a:t>Please contact your child’s teacher via tapestry (non-urgent/ non-confidential) or via email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Miss Mott</a:t>
            </a:r>
          </a:p>
          <a:p>
            <a:pPr marL="0" indent="0">
              <a:buNone/>
            </a:pPr>
            <a:r>
              <a:rPr lang="en-GB" sz="2400" dirty="0">
                <a:hlinkClick r:id="rId3"/>
              </a:rPr>
              <a:t>Katy.mott@kingsbridgeprimary.org.uk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Mrs </a:t>
            </a:r>
            <a:r>
              <a:rPr lang="en-GB" sz="2400" dirty="0" err="1"/>
              <a:t>Trembath</a:t>
            </a:r>
            <a:r>
              <a:rPr lang="en-GB" sz="2400" dirty="0"/>
              <a:t> </a:t>
            </a:r>
          </a:p>
          <a:p>
            <a:pPr marL="0" indent="0">
              <a:buNone/>
            </a:pPr>
            <a:r>
              <a:rPr lang="en-GB" sz="2400" dirty="0">
                <a:hlinkClick r:id="rId4"/>
              </a:rPr>
              <a:t>Caroline.trembath@kingsbridgeprimary.org.uk</a:t>
            </a:r>
            <a:r>
              <a:rPr lang="en-GB" sz="2400" dirty="0"/>
              <a:t> </a:t>
            </a:r>
          </a:p>
        </p:txBody>
      </p:sp>
      <p:pic>
        <p:nvPicPr>
          <p:cNvPr id="4" name="image1.png" descr="A blue circle with a group of children holding hands under a tree&#10;&#10;Description automatically generated">
            <a:extLst>
              <a:ext uri="{FF2B5EF4-FFF2-40B4-BE49-F238E27FC236}">
                <a16:creationId xmlns:a16="http://schemas.microsoft.com/office/drawing/2014/main" id="{219D13F7-3343-D828-341E-748BAA60A94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849" y="114746"/>
            <a:ext cx="984859" cy="959459"/>
          </a:xfrm>
          <a:prstGeom prst="rect">
            <a:avLst/>
          </a:prstGeom>
        </p:spPr>
      </p:pic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843EC2FE-5E00-C321-5838-124A620F1A66}"/>
              </a:ext>
            </a:extLst>
          </p:cNvPr>
          <p:cNvSpPr txBox="1">
            <a:spLocks/>
          </p:cNvSpPr>
          <p:nvPr/>
        </p:nvSpPr>
        <p:spPr>
          <a:xfrm>
            <a:off x="7507536" y="4115489"/>
            <a:ext cx="4579172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2120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496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2104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We adopt an open-door policy in our classrooms, so please don’t hesitate to contact us or arrange to meet with us to discuss your child’s progress and wellbeing.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D8870FE-4178-D407-B4D0-D104AA4580E7}"/>
              </a:ext>
            </a:extLst>
          </p:cNvPr>
          <p:cNvSpPr/>
          <p:nvPr/>
        </p:nvSpPr>
        <p:spPr>
          <a:xfrm>
            <a:off x="7507536" y="3901285"/>
            <a:ext cx="4434349" cy="2789183"/>
          </a:xfrm>
          <a:prstGeom prst="roundRect">
            <a:avLst/>
          </a:prstGeom>
          <a:solidFill>
            <a:srgbClr val="F808CA">
              <a:alpha val="41176"/>
            </a:srgbClr>
          </a:solidFill>
          <a:ln>
            <a:solidFill>
              <a:srgbClr val="F808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092032"/>
      </p:ext>
    </p:extLst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FCC793C5A7B3438502F43F91CF5639" ma:contentTypeVersion="15" ma:contentTypeDescription="Create a new document." ma:contentTypeScope="" ma:versionID="cdc113e325152359e7fb587796b3c6d7">
  <xsd:schema xmlns:xsd="http://www.w3.org/2001/XMLSchema" xmlns:xs="http://www.w3.org/2001/XMLSchema" xmlns:p="http://schemas.microsoft.com/office/2006/metadata/properties" xmlns:ns2="4dcdc3f4-ab67-4df4-93a8-a8254d5e8f75" xmlns:ns3="6376496f-3cfb-4b36-8099-3df04cdf577e" targetNamespace="http://schemas.microsoft.com/office/2006/metadata/properties" ma:root="true" ma:fieldsID="90920c2e70b06a157d8c1ecb7a31fc8d" ns2:_="" ns3:_="">
    <xsd:import namespace="4dcdc3f4-ab67-4df4-93a8-a8254d5e8f75"/>
    <xsd:import namespace="6376496f-3cfb-4b36-8099-3df04cdf577e"/>
    <xsd:element name="properties">
      <xsd:complexType>
        <xsd:sequence>
          <xsd:element name="documentManagement">
            <xsd:complexType>
              <xsd:all>
                <xsd:element ref="ns3:j3de6ae89aac41b7b031d012796e6fbb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cdc3f4-ab67-4df4-93a8-a8254d5e8f7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f59a608-5f0f-4172-9175-74a12c59bcbd}" ma:internalName="TaxCatchAll" ma:showField="CatchAllData" ma:web="4dcdc3f4-ab67-4df4-93a8-a8254d5e8f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76496f-3cfb-4b36-8099-3df04cdf577e" elementFormDefault="qualified">
    <xsd:import namespace="http://schemas.microsoft.com/office/2006/documentManagement/types"/>
    <xsd:import namespace="http://schemas.microsoft.com/office/infopath/2007/PartnerControls"/>
    <xsd:element name="j3de6ae89aac41b7b031d012796e6fbb" ma:index="9" nillable="true" ma:taxonomy="true" ma:internalName="j3de6ae89aac41b7b031d012796e6fbb" ma:taxonomyFieldName="Staff_x0020_Category" ma:displayName="Staff Category" ma:fieldId="{33de6ae8-9aac-41b7-b031-d012796e6fbb}" ma:sspId="c55e06ae-8cb1-41c6-a470-875edd1f607d" ma:termSetId="8f63426e-bed8-4c05-9491-9ea1dab76dd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55e06ae-8cb1-41c6-a470-875edd1f60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76496f-3cfb-4b36-8099-3df04cdf577e">
      <Terms xmlns="http://schemas.microsoft.com/office/infopath/2007/PartnerControls"/>
    </lcf76f155ced4ddcb4097134ff3c332f>
    <TaxCatchAll xmlns="4dcdc3f4-ab67-4df4-93a8-a8254d5e8f75" xsi:nil="true"/>
    <j3de6ae89aac41b7b031d012796e6fbb xmlns="6376496f-3cfb-4b36-8099-3df04cdf577e">
      <Terms xmlns="http://schemas.microsoft.com/office/infopath/2007/PartnerControls"/>
    </j3de6ae89aac41b7b031d012796e6fbb>
  </documentManagement>
</p:properties>
</file>

<file path=customXml/itemProps1.xml><?xml version="1.0" encoding="utf-8"?>
<ds:datastoreItem xmlns:ds="http://schemas.openxmlformats.org/officeDocument/2006/customXml" ds:itemID="{DE865D77-B8EF-4CE5-AD39-E3213499AB59}"/>
</file>

<file path=customXml/itemProps2.xml><?xml version="1.0" encoding="utf-8"?>
<ds:datastoreItem xmlns:ds="http://schemas.openxmlformats.org/officeDocument/2006/customXml" ds:itemID="{1BD29948-4B93-4785-AC92-EC28A03E75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DE5DED-C950-4B0B-BF21-128764406411}">
  <ds:schemaRefs>
    <ds:schemaRef ds:uri="http://schemas.microsoft.com/office/2006/metadata/properties"/>
    <ds:schemaRef ds:uri="http://schemas.microsoft.com/office/infopath/2007/PartnerControls"/>
    <ds:schemaRef ds:uri="6376496f-3cfb-4b36-8099-3df04cdf577e"/>
    <ds:schemaRef ds:uri="4dcdc3f4-ab67-4df4-93a8-a8254d5e8f7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</TotalTime>
  <Words>721</Words>
  <Application>Microsoft Office PowerPoint</Application>
  <PresentationFormat>Widescreen</PresentationFormat>
  <Paragraphs>103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Trade Gothic Next Cond</vt:lpstr>
      <vt:lpstr>Trade Gothic Next Light</vt:lpstr>
      <vt:lpstr>AfterglowVTI</vt:lpstr>
      <vt:lpstr>Year 2   </vt:lpstr>
      <vt:lpstr>What to bring to school?</vt:lpstr>
      <vt:lpstr>School dinners</vt:lpstr>
      <vt:lpstr>PE- days/ kit arrangement </vt:lpstr>
      <vt:lpstr>Reading  </vt:lpstr>
      <vt:lpstr>Sparx/ Spellings</vt:lpstr>
      <vt:lpstr>Events throughout the year</vt:lpstr>
      <vt:lpstr>Long-Term Plan- year 2</vt:lpstr>
      <vt:lpstr>Any questions</vt:lpstr>
    </vt:vector>
  </TitlesOfParts>
  <Company>Education South West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Katy MOTT</dc:creator>
  <cp:lastModifiedBy>Katy MOTT</cp:lastModifiedBy>
  <cp:revision>72</cp:revision>
  <dcterms:created xsi:type="dcterms:W3CDTF">2024-09-05T15:11:02Z</dcterms:created>
  <dcterms:modified xsi:type="dcterms:W3CDTF">2024-09-11T19:09:03Z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0x010100D0FCC793C5A7B3438502F43F91CF5639</vt:lpwstr>
  </property>
  <property fmtid="{D5CDD505-2E9C-101B-9397-08002B2CF9AE}" pid="3" name="Staff Category">
    <vt:lpwstr/>
  </property>
  <property fmtid="{D5CDD505-2E9C-101B-9397-08002B2CF9AE}" pid="4" name="MediaServiceImageTags">
    <vt:lpwstr/>
  </property>
</Properties>
</file>