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6858000" cy="9144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90D7F0"/>
    <a:srgbClr val="59C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CD12D-837B-4D4D-9056-F857C62BD120}" v="18" dt="2026-06-05T15:55:44.6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686" y="-8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viewProps" Target="viewProps.xml" Id="rId8" /><Relationship Type="http://schemas.openxmlformats.org/officeDocument/2006/relationships/customXml" Target="../customXml/item3.xml" Id="rId3" /><Relationship Type="http://schemas.openxmlformats.org/officeDocument/2006/relationships/presProps" Target="presProps.xml" Id="rId7" /><Relationship Type="http://schemas.microsoft.com/office/2015/10/relationships/revisionInfo" Target="revisionInfo.xml" Id="rId12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1.xml" Id="rId5" /><Relationship Type="http://schemas.openxmlformats.org/officeDocument/2006/relationships/tableStyles" Target="tableStyles.xml" Id="rId10" /><Relationship Type="http://schemas.openxmlformats.org/officeDocument/2006/relationships/slideMaster" Target="slideMasters/slideMaster1.xml" Id="rId4" /><Relationship Type="http://schemas.openxmlformats.org/officeDocument/2006/relationships/theme" Target="theme/theme1.xml" Id="rId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EA321-7C07-4665-A614-F77755695447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AC8C8-6F74-4A1C-9019-A0397783CF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326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722BA-918D-4398-AAD7-D42FD1032090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8826D-4737-497E-B06A-AB050D1046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116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B861-01F2-4F5A-9643-1984BC839914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FA1DC-7E5E-41A8-BD0F-0653A63D6AE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500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9E268-CCBF-4193-A515-39E8045F9A93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75023-64D5-4914-821D-FC96584CDD2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99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CA10-E62B-406C-AEB9-5B6F9C562500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3E8C0-6BD0-46BC-A189-D4C9C75EC9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51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42CD-E1AB-4485-BEBD-F1DFC0EECE48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32FA8-7E53-4A8D-89C7-46F86ABA67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4779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4C5EE-EE22-471F-BD96-5B6E31206148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8BDD5-E8EE-4245-BDD1-19B6AA2C2E9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075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1BC9-ECCE-484A-9BBA-DF6374BA096A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3ECB1-7C11-49AD-B3CB-D2C4CD1FB8D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375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01B54-1485-4020-AEE5-0624BD3FB680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41AFB-D81A-48FA-8F65-8C271003377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933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5866F-345E-4521-9831-447DE60C5FA6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BDCB4-ED03-4E9E-B7CE-4FF0C0E818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980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24FF2-273C-4A64-8502-CE0C556C47AD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BB80-E725-4461-BF87-F046BFB2839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719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DC00AB-4C74-493B-AB64-FC7F92BE21E0}" type="datetimeFigureOut">
              <a:rPr lang="en-GB"/>
              <a:pPr>
                <a:defRPr/>
              </a:pPr>
              <a:t>05/06/2026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E04817-D8DF-4200-A549-8809C84951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n5oEbhb06QY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972487"/>
              </p:ext>
            </p:extLst>
          </p:nvPr>
        </p:nvGraphicFramePr>
        <p:xfrm>
          <a:off x="0" y="1347252"/>
          <a:ext cx="6858000" cy="7772935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99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Mathematics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English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Geography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4941"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Numbers to 100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Using a 100 square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Counting from 50 to 100.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Partitioning numbers into tens and ones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Number bonds to 20 and 100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Time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Days the week and months of the year.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Telling the time o’clock and half past the hour.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Money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Recognise coins and notes.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Count coins to calculate a total.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GB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Class Book: The Enchanted Wood by Enid Blyton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The Tin Forest by Helen Ward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The Star in the Forest by Helen </a:t>
                      </a:r>
                      <a:r>
                        <a:rPr kumimoji="0" lang="en-GB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Kelleck</a:t>
                      </a: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 House in the Woods by Inga Moore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of exclamation marks and question marks.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capital letters for names and the personal pronoun ‘I’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suffixes and prefixes correctly.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Write for a range of purposes (narratives, instructions, recount and poetry)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altLang="en-US" sz="9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0" indent="-28575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 woodland is a large area of land covered in trees.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Woodlands are home to many plants and animals.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An aerial photograph shows what an area looks like from above.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 map is a drawing of an imaginary or actual place that uses lines and symbols to represent real-life objects. Key features of a map include: a title, a compass rose, symbols and a key.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 compass can be used to help you find your way. The four main directions - north, east, south and west (NESW).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Grids on maps help us locate features and places.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076744"/>
              </p:ext>
            </p:extLst>
          </p:nvPr>
        </p:nvGraphicFramePr>
        <p:xfrm>
          <a:off x="1125538" y="4763"/>
          <a:ext cx="4606925" cy="1493836"/>
        </p:xfrm>
        <a:graphic>
          <a:graphicData uri="http://schemas.openxmlformats.org/drawingml/2006/table">
            <a:tbl>
              <a:tblPr/>
              <a:tblGrid>
                <a:gridCol w="158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508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William Gilbert Endowed Primary School and Nursery</a:t>
                      </a:r>
                      <a:endParaRPr kumimoji="0" lang="en-GB" alt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56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Curriculum Overview For Parents</a:t>
                      </a:r>
                      <a:endParaRPr kumimoji="0" lang="en-GB" altLang="en-US" sz="14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50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Summer 2 2026</a:t>
                      </a: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Year 1 Mrs Reed</a:t>
                      </a: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56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Theme: The Enchanted Wood</a:t>
                      </a:r>
                      <a:endParaRPr kumimoji="0" lang="en-GB" altLang="en-US" sz="1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5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/>
          <p:cNvSpPr txBox="1">
            <a:spLocks noChangeArrowheads="1"/>
          </p:cNvSpPr>
          <p:nvPr/>
        </p:nvSpPr>
        <p:spPr bwMode="auto">
          <a:xfrm>
            <a:off x="0" y="-25204"/>
            <a:ext cx="1125538" cy="132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>
                <a:latin typeface="+mn-lt"/>
              </a:rPr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2073" name="TextBox 7"/>
          <p:cNvSpPr txBox="1">
            <a:spLocks noChangeArrowheads="1"/>
          </p:cNvSpPr>
          <p:nvPr/>
        </p:nvSpPr>
        <p:spPr bwMode="auto">
          <a:xfrm>
            <a:off x="5731669" y="8829"/>
            <a:ext cx="1125537" cy="132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>
                <a:latin typeface="+mj-lt"/>
              </a:rPr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pic>
        <p:nvPicPr>
          <p:cNvPr id="3" name="Picture 2" descr="A book cover of a book&#10;&#10;Description automatically generated">
            <a:extLst>
              <a:ext uri="{FF2B5EF4-FFF2-40B4-BE49-F238E27FC236}">
                <a16:creationId xmlns:a16="http://schemas.microsoft.com/office/drawing/2014/main" id="{7CEC62B9-28ED-F5E7-B9C4-E9EF9AAE5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48" y="364296"/>
            <a:ext cx="662970" cy="9339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02BF1D-87C9-0639-E7DF-4DC0B68AD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177" y="364367"/>
            <a:ext cx="664522" cy="9338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722891"/>
              </p:ext>
            </p:extLst>
          </p:nvPr>
        </p:nvGraphicFramePr>
        <p:xfrm>
          <a:off x="0" y="1354276"/>
          <a:ext cx="6858000" cy="2321706"/>
        </p:xfrm>
        <a:graphic>
          <a:graphicData uri="http://schemas.openxmlformats.org/drawingml/2006/table">
            <a:tbl>
              <a:tblPr/>
              <a:tblGrid>
                <a:gridCol w="2276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82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RHE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Art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R.E.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4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What is money and how it helps us.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Consider ways to keep coins safe.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Recognise the purpose of banks and building societies.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Begin to understand the difference between saving and spending money.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Identify the different job roles adults have in school.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Identify and describe different jobs.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a colour wheel to show the relationship between colours.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a range of mark making to create different lines and patterns.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Use charcoal to develop drawing skills.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Draw objects from observations.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Investigate mark making using a range of media.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Combine different materials and techniques to create a piece of art.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Who is Jewish and what do they believe?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Discuss what is precious then what is precious to Jewish people.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What does a mezuzah remind Jewish people about?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What does the story of Chanukah make us think about? How do Jewish people think about miracles at Chanukah?</a:t>
                      </a:r>
                      <a:endParaRPr kumimoji="0" lang="en-US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710120"/>
              </p:ext>
            </p:extLst>
          </p:nvPr>
        </p:nvGraphicFramePr>
        <p:xfrm>
          <a:off x="0" y="5719761"/>
          <a:ext cx="6884988" cy="3312369"/>
        </p:xfrm>
        <a:graphic>
          <a:graphicData uri="http://schemas.openxmlformats.org/drawingml/2006/table">
            <a:tbl>
              <a:tblPr/>
              <a:tblGrid>
                <a:gridCol w="3455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19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Things to look for and do at home:</a:t>
                      </a:r>
                    </a:p>
                  </a:txBody>
                  <a:tcPr marL="91437" marR="91437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Any other Information/Learning at Home</a:t>
                      </a:r>
                    </a:p>
                  </a:txBody>
                  <a:tcPr marL="91437" marR="91437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170">
                <a:tc gridSpan="2"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Maths Whizz – achieve three blue gems each week to receive 2p, Hall of Fame earns you a FREE star on your star chart!</a:t>
                      </a:r>
                      <a:endParaRPr kumimoji="0" lang="en-GB" alt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Look at time and money  (o’clock and half past on an analogue clock) Discuss what time your child has their dinner/goes to bed/goes to a club. </a:t>
                      </a:r>
                      <a:r>
                        <a:rPr kumimoji="0" lang="en-US" altLang="en-US" sz="11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Recognising</a:t>
                      </a:r>
                      <a:r>
                        <a:rPr kumimoji="0" lang="en-US" alt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 and ordering coins, empty out  the moneybox to calculate different amounts.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Deadline </a:t>
                      </a: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for homework is </a:t>
                      </a:r>
                      <a:r>
                        <a:rPr kumimoji="0" lang="en-GB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Monday 29</a:t>
                      </a:r>
                      <a:r>
                        <a:rPr kumimoji="0" lang="en-GB" altLang="en-US" sz="1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th</a:t>
                      </a:r>
                      <a:r>
                        <a:rPr kumimoji="0" lang="en-GB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June</a:t>
                      </a:r>
                      <a:endParaRPr kumimoji="0" lang="en-GB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Create - miniature homes and gardens for fairies and pixies from natural materials such as bark, pebbles, twigs, leaves and pine cones.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Make patterns and sculptures using natural materials in your garden. Take photographs of your artwork </a:t>
                      </a: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  <a:hlinkClick r:id="rId2"/>
                        </a:rPr>
                        <a:t>https://www.youtube.com/watch?v=n5oEbhb06QY</a:t>
                      </a:r>
                      <a:endParaRPr kumimoji="0" lang="en-GB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Search the web for images and facts about amazing woodlands or forests around the world. Make a scrapbook showing your best ones.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Take your family for a woodland walk near your home. Take photographs of interesting flowers or trees, add some adjectives and/or labels of their features.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Draw your own enchanted wood, what would be there? Write a description about it – remember to use adjectives and verbs to add description to your writing.</a:t>
                      </a:r>
                    </a:p>
                  </a:txBody>
                  <a:tcPr marL="91437" marR="91437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endParaRPr dirty="0"/>
                    </a:p>
                  </a:txBody>
                  <a:tcPr marL="91437" marR="91437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36234"/>
              </p:ext>
            </p:extLst>
          </p:nvPr>
        </p:nvGraphicFramePr>
        <p:xfrm>
          <a:off x="0" y="3333763"/>
          <a:ext cx="6858000" cy="2369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2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1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+mn-lt"/>
                        </a:rPr>
                        <a:t>Music</a:t>
                      </a:r>
                    </a:p>
                  </a:txBody>
                  <a:tcPr marT="45699" marB="45699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+mn-lt"/>
                        </a:rPr>
                        <a:t>Computing</a:t>
                      </a:r>
                    </a:p>
                  </a:txBody>
                  <a:tcPr marT="45699" marB="45699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+mn-lt"/>
                        </a:rPr>
                        <a:t>P.E</a:t>
                      </a:r>
                    </a:p>
                  </a:txBody>
                  <a:tcPr marT="45699" marB="45699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3495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how music can be used to represent the environment..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how music can be used to represent changes in the environment.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using instruments, body and voice to create a seaside soundscape.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how dynamics can reflect environments.</a:t>
                      </a:r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</a:rPr>
                        <a:t>Different  technology let us go on the internet.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</a:rPr>
                        <a:t>The internet is used for lots of different things.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</a:rPr>
                        <a:t> Websites can be explored to find out new information and/or to have fun.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</a:rPr>
                        <a:t>Information on the internet can be seen by others, so we must be careful of what we say/write.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</a:rPr>
                        <a:t>We should tell an adult when we see something worrying online.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50" dirty="0">
                        <a:latin typeface="+mn-lt"/>
                      </a:endParaRPr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Sports Day practice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Controlling a tennis ball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Stop the ball block and to trap and catch a ball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Bowl underarm towards a target.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Strike a ball.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Understand the basic rules of rounders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</a:rPr>
                        <a:t>Work as a team to play a game of rounders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200" dirty="0">
                        <a:latin typeface="+mn-lt"/>
                      </a:endParaRPr>
                    </a:p>
                  </a:txBody>
                  <a:tcPr marT="45699" marB="4569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/>
          <p:cNvSpPr txBox="1">
            <a:spLocks noChangeArrowheads="1"/>
          </p:cNvSpPr>
          <p:nvPr/>
        </p:nvSpPr>
        <p:spPr bwMode="auto">
          <a:xfrm>
            <a:off x="-21306" y="1115"/>
            <a:ext cx="1125538" cy="132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3122" name="TextBox 7"/>
          <p:cNvSpPr txBox="1">
            <a:spLocks noChangeArrowheads="1"/>
          </p:cNvSpPr>
          <p:nvPr/>
        </p:nvSpPr>
        <p:spPr bwMode="auto">
          <a:xfrm>
            <a:off x="5732463" y="13197"/>
            <a:ext cx="1125537" cy="132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754723-B367-ECDC-F4B7-118434914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978482"/>
              </p:ext>
            </p:extLst>
          </p:nvPr>
        </p:nvGraphicFramePr>
        <p:xfrm>
          <a:off x="985044" y="-64253"/>
          <a:ext cx="4747419" cy="1226725"/>
        </p:xfrm>
        <a:graphic>
          <a:graphicData uri="http://schemas.openxmlformats.org/drawingml/2006/table">
            <a:tbl>
              <a:tblPr/>
              <a:tblGrid>
                <a:gridCol w="2373709">
                  <a:extLst>
                    <a:ext uri="{9D8B030D-6E8A-4147-A177-3AD203B41FA5}">
                      <a16:colId xmlns:a16="http://schemas.microsoft.com/office/drawing/2014/main" val="1597814566"/>
                    </a:ext>
                  </a:extLst>
                </a:gridCol>
                <a:gridCol w="2373710">
                  <a:extLst>
                    <a:ext uri="{9D8B030D-6E8A-4147-A177-3AD203B41FA5}">
                      <a16:colId xmlns:a16="http://schemas.microsoft.com/office/drawing/2014/main" val="1576614398"/>
                    </a:ext>
                  </a:extLst>
                </a:gridCol>
              </a:tblGrid>
              <a:tr h="342835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William Gilbert Endowed Primary School and Nursery</a:t>
                      </a:r>
                      <a:endParaRPr kumimoji="0" lang="en-GB" alt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5022"/>
                  </a:ext>
                </a:extLst>
              </a:tr>
              <a:tr h="228554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Curriculum Overview For Parents</a:t>
                      </a:r>
                      <a:endParaRPr kumimoji="0" lang="en-GB" altLang="en-US" sz="14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438370"/>
                  </a:ext>
                </a:extLst>
              </a:tr>
              <a:tr h="2056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Summer 2 2026</a:t>
                      </a: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Year 1 Mrs Reed</a:t>
                      </a: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244978"/>
                  </a:ext>
                </a:extLst>
              </a:tr>
              <a:tr h="228554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Theme: The Enchanted Wood</a:t>
                      </a:r>
                      <a:endParaRPr kumimoji="0" lang="en-GB" altLang="en-US" sz="1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393" marR="91393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66335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87ECF78-93FD-4141-2AEB-02B65E8FD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02" y="336156"/>
            <a:ext cx="664522" cy="940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5F67CA-0663-7B4B-F660-F584D4D14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018" y="395965"/>
            <a:ext cx="664522" cy="8808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485B1B8C-2899-4654-B4ED-1468C17B85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B5C021-E9A4-4DA3-B0C8-7BBB1A6CB5AA}"/>
</file>

<file path=customXml/itemProps3.xml><?xml version="1.0" encoding="utf-8"?>
<ds:datastoreItem xmlns:ds="http://schemas.openxmlformats.org/officeDocument/2006/customXml" ds:itemID="{9C991FB9-DCDB-4126-B9AF-F0EF826E7535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d1df23b-5973-4481-8b58-f7c11dd7e8dc"/>
    <ds:schemaRef ds:uri="http://purl.org/dc/elements/1.1/"/>
    <ds:schemaRef ds:uri="1741ae1d-0c7c-43e3-8c08-88c7f67169f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862</Words>
  <Application>Microsoft Office PowerPoint</Application>
  <PresentationFormat>On-screen Show (4:3)</PresentationFormat>
  <Paragraphs>111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J Reed</cp:lastModifiedBy>
  <cp:revision>56</cp:revision>
  <cp:lastPrinted>2015-09-22T13:16:19Z</cp:lastPrinted>
  <dcterms:created xsi:type="dcterms:W3CDTF">2015-04-28T21:00:47Z</dcterms:created>
  <dcterms:modified xsi:type="dcterms:W3CDTF">2026-06-05T15:58:42Z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