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9"/>
    <a:srgbClr val="FF3399"/>
    <a:srgbClr val="FF0066"/>
    <a:srgbClr val="FFFF5B"/>
    <a:srgbClr val="FFFF3F"/>
    <a:srgbClr val="E1DA4B"/>
    <a:srgbClr val="231BF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877977-07EF-4098-903E-BCA50CA68B68}" v="21" dt="2024-04-14T16:38:03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9714" autoAdjust="0"/>
  </p:normalViewPr>
  <p:slideViewPr>
    <p:cSldViewPr>
      <p:cViewPr>
        <p:scale>
          <a:sx n="180" d="100"/>
          <a:sy n="180" d="100"/>
        </p:scale>
        <p:origin x="846" y="-54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Owen" userId="5f728c6b-04b1-4b43-98e1-2c6bddf26c92" providerId="ADAL" clId="{C9877977-07EF-4098-903E-BCA50CA68B68}"/>
    <pc:docChg chg="undo custSel modSld">
      <pc:chgData name="S Owen" userId="5f728c6b-04b1-4b43-98e1-2c6bddf26c92" providerId="ADAL" clId="{C9877977-07EF-4098-903E-BCA50CA68B68}" dt="2024-04-14T16:42:38.495" v="1213" actId="20577"/>
      <pc:docMkLst>
        <pc:docMk/>
      </pc:docMkLst>
      <pc:sldChg chg="addSp modSp mod">
        <pc:chgData name="S Owen" userId="5f728c6b-04b1-4b43-98e1-2c6bddf26c92" providerId="ADAL" clId="{C9877977-07EF-4098-903E-BCA50CA68B68}" dt="2024-04-14T16:42:38.495" v="1213" actId="20577"/>
        <pc:sldMkLst>
          <pc:docMk/>
          <pc:sldMk cId="0" sldId="257"/>
        </pc:sldMkLst>
        <pc:grpChg chg="add mod">
          <ac:chgData name="S Owen" userId="5f728c6b-04b1-4b43-98e1-2c6bddf26c92" providerId="ADAL" clId="{C9877977-07EF-4098-903E-BCA50CA68B68}" dt="2024-04-12T10:43:11.005" v="9" actId="207"/>
          <ac:grpSpMkLst>
            <pc:docMk/>
            <pc:sldMk cId="0" sldId="257"/>
            <ac:grpSpMk id="2" creationId="{C19DDF15-A45D-E335-5505-084296AA2E3C}"/>
          </ac:grpSpMkLst>
        </pc:grpChg>
        <pc:grpChg chg="add mod">
          <ac:chgData name="S Owen" userId="5f728c6b-04b1-4b43-98e1-2c6bddf26c92" providerId="ADAL" clId="{C9877977-07EF-4098-903E-BCA50CA68B68}" dt="2024-04-12T10:44:10.173" v="15" actId="1076"/>
          <ac:grpSpMkLst>
            <pc:docMk/>
            <pc:sldMk cId="0" sldId="257"/>
            <ac:grpSpMk id="10" creationId="{EA3F4FB3-3783-1646-9251-C0F3B46BB404}"/>
          </ac:grpSpMkLst>
        </pc:grpChg>
        <pc:graphicFrameChg chg="mod modGraphic">
          <ac:chgData name="S Owen" userId="5f728c6b-04b1-4b43-98e1-2c6bddf26c92" providerId="ADAL" clId="{C9877977-07EF-4098-903E-BCA50CA68B68}" dt="2024-04-14T16:42:38.495" v="1213" actId="20577"/>
          <ac:graphicFrameMkLst>
            <pc:docMk/>
            <pc:sldMk cId="0" sldId="257"/>
            <ac:graphicFrameMk id="4" creationId="{5C14E976-F474-1522-A64D-F3EE3A5C5B25}"/>
          </ac:graphicFrameMkLst>
        </pc:graphicFrameChg>
        <pc:graphicFrameChg chg="mod modGraphic">
          <ac:chgData name="S Owen" userId="5f728c6b-04b1-4b43-98e1-2c6bddf26c92" providerId="ADAL" clId="{C9877977-07EF-4098-903E-BCA50CA68B68}" dt="2024-04-12T11:07:14.788" v="724" actId="20577"/>
          <ac:graphicFrameMkLst>
            <pc:docMk/>
            <pc:sldMk cId="0" sldId="257"/>
            <ac:graphicFrameMk id="9" creationId="{0A1D09A6-155F-AC7E-9AE7-5B57E6425A7F}"/>
          </ac:graphicFrameMkLst>
        </pc:graphicFrameChg>
        <pc:graphicFrameChg chg="mod modGraphic">
          <ac:chgData name="S Owen" userId="5f728c6b-04b1-4b43-98e1-2c6bddf26c92" providerId="ADAL" clId="{C9877977-07EF-4098-903E-BCA50CA68B68}" dt="2024-04-12T11:08:34.269" v="736" actId="1076"/>
          <ac:graphicFrameMkLst>
            <pc:docMk/>
            <pc:sldMk cId="0" sldId="257"/>
            <ac:graphicFrameMk id="14" creationId="{38D19862-72F0-497F-9BA4-2346E8AE2C97}"/>
          </ac:graphicFrameMkLst>
        </pc:graphicFrameChg>
        <pc:graphicFrameChg chg="mod modGraphic">
          <ac:chgData name="S Owen" userId="5f728c6b-04b1-4b43-98e1-2c6bddf26c92" providerId="ADAL" clId="{C9877977-07EF-4098-903E-BCA50CA68B68}" dt="2024-04-12T10:43:52.805" v="12" actId="1076"/>
          <ac:graphicFrameMkLst>
            <pc:docMk/>
            <pc:sldMk cId="0" sldId="257"/>
            <ac:graphicFrameMk id="27" creationId="{B60F043D-F35F-AD08-990A-E05AA83031F7}"/>
          </ac:graphicFrameMkLst>
        </pc:graphicFrameChg>
        <pc:picChg chg="mod">
          <ac:chgData name="S Owen" userId="5f728c6b-04b1-4b43-98e1-2c6bddf26c92" providerId="ADAL" clId="{C9877977-07EF-4098-903E-BCA50CA68B68}" dt="2024-04-12T10:42:46.310" v="7" actId="14100"/>
          <ac:picMkLst>
            <pc:docMk/>
            <pc:sldMk cId="0" sldId="257"/>
            <ac:picMk id="3" creationId="{03560A74-AD72-3EB0-0A25-A7F224B10F46}"/>
          </ac:picMkLst>
        </pc:picChg>
        <pc:picChg chg="mod">
          <ac:chgData name="S Owen" userId="5f728c6b-04b1-4b43-98e1-2c6bddf26c92" providerId="ADAL" clId="{C9877977-07EF-4098-903E-BCA50CA68B68}" dt="2024-04-12T10:42:46.310" v="7" actId="14100"/>
          <ac:picMkLst>
            <pc:docMk/>
            <pc:sldMk cId="0" sldId="257"/>
            <ac:picMk id="5" creationId="{BA27E343-D684-5C64-DB18-CB4EDB6A75C7}"/>
          </ac:picMkLst>
        </pc:picChg>
        <pc:picChg chg="mod">
          <ac:chgData name="S Owen" userId="5f728c6b-04b1-4b43-98e1-2c6bddf26c92" providerId="ADAL" clId="{C9877977-07EF-4098-903E-BCA50CA68B68}" dt="2024-04-12T10:42:46.310" v="7" actId="14100"/>
          <ac:picMkLst>
            <pc:docMk/>
            <pc:sldMk cId="0" sldId="257"/>
            <ac:picMk id="6" creationId="{51A8B0F3-AC71-F366-FC3C-B16645368545}"/>
          </ac:picMkLst>
        </pc:picChg>
        <pc:picChg chg="mod">
          <ac:chgData name="S Owen" userId="5f728c6b-04b1-4b43-98e1-2c6bddf26c92" providerId="ADAL" clId="{C9877977-07EF-4098-903E-BCA50CA68B68}" dt="2024-04-12T10:42:46.310" v="7" actId="14100"/>
          <ac:picMkLst>
            <pc:docMk/>
            <pc:sldMk cId="0" sldId="257"/>
            <ac:picMk id="7" creationId="{942F52FE-DFC9-2DBF-A640-8CD4E9E8901A}"/>
          </ac:picMkLst>
        </pc:picChg>
        <pc:picChg chg="mod">
          <ac:chgData name="S Owen" userId="5f728c6b-04b1-4b43-98e1-2c6bddf26c92" providerId="ADAL" clId="{C9877977-07EF-4098-903E-BCA50CA68B68}" dt="2024-04-12T10:42:46.310" v="7" actId="14100"/>
          <ac:picMkLst>
            <pc:docMk/>
            <pc:sldMk cId="0" sldId="257"/>
            <ac:picMk id="8" creationId="{525C8E0E-95FE-E386-88F3-70061BA82FB6}"/>
          </ac:picMkLst>
        </pc:picChg>
        <pc:picChg chg="mod">
          <ac:chgData name="S Owen" userId="5f728c6b-04b1-4b43-98e1-2c6bddf26c92" providerId="ADAL" clId="{C9877977-07EF-4098-903E-BCA50CA68B68}" dt="2024-04-12T10:44:10.173" v="15" actId="1076"/>
          <ac:picMkLst>
            <pc:docMk/>
            <pc:sldMk cId="0" sldId="257"/>
            <ac:picMk id="11" creationId="{1ED429F7-2C3A-3DFA-9164-70BB6546D4DD}"/>
          </ac:picMkLst>
        </pc:picChg>
        <pc:picChg chg="mod">
          <ac:chgData name="S Owen" userId="5f728c6b-04b1-4b43-98e1-2c6bddf26c92" providerId="ADAL" clId="{C9877977-07EF-4098-903E-BCA50CA68B68}" dt="2024-04-12T10:44:10.173" v="15" actId="1076"/>
          <ac:picMkLst>
            <pc:docMk/>
            <pc:sldMk cId="0" sldId="257"/>
            <ac:picMk id="12" creationId="{D35C3A13-BFA6-F394-5DD0-E6C504406DEA}"/>
          </ac:picMkLst>
        </pc:picChg>
        <pc:picChg chg="mod">
          <ac:chgData name="S Owen" userId="5f728c6b-04b1-4b43-98e1-2c6bddf26c92" providerId="ADAL" clId="{C9877977-07EF-4098-903E-BCA50CA68B68}" dt="2024-04-12T10:44:10.173" v="15" actId="1076"/>
          <ac:picMkLst>
            <pc:docMk/>
            <pc:sldMk cId="0" sldId="257"/>
            <ac:picMk id="13" creationId="{AD85487E-AB70-4541-D2B5-848067971E15}"/>
          </ac:picMkLst>
        </pc:picChg>
        <pc:picChg chg="mod">
          <ac:chgData name="S Owen" userId="5f728c6b-04b1-4b43-98e1-2c6bddf26c92" providerId="ADAL" clId="{C9877977-07EF-4098-903E-BCA50CA68B68}" dt="2024-04-12T10:44:10.173" v="15" actId="1076"/>
          <ac:picMkLst>
            <pc:docMk/>
            <pc:sldMk cId="0" sldId="257"/>
            <ac:picMk id="15" creationId="{A5387912-52BF-B3A8-18EE-26B29006733B}"/>
          </ac:picMkLst>
        </pc:picChg>
        <pc:picChg chg="mod">
          <ac:chgData name="S Owen" userId="5f728c6b-04b1-4b43-98e1-2c6bddf26c92" providerId="ADAL" clId="{C9877977-07EF-4098-903E-BCA50CA68B68}" dt="2024-04-12T10:44:10.173" v="15" actId="1076"/>
          <ac:picMkLst>
            <pc:docMk/>
            <pc:sldMk cId="0" sldId="257"/>
            <ac:picMk id="16" creationId="{CE99D2C5-EC04-BE48-7569-7CCEE5314F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40937-08E9-A9A3-73CE-F79B7CF3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AE07C-02A9-45B0-ADF0-37EE732CAAE8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46208-538C-47EA-F3B3-F83A58429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D9CFF-1C89-D4BD-552F-F53FCAA2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DAD0B-D4D5-48CA-B07D-9B2F3FB74E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106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F52D0-2358-981D-DFDA-2C5EEE58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3D8B-DA6D-4EBE-AADC-1D7259816592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43A5D-F125-931F-357D-B3A51781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F7B72-4B0A-495A-DC49-620AC11F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5250-E372-4F82-B6BC-0F37E3ADA0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478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97A83-6081-364D-883C-FFBC8F98C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A49C9-3EFE-4DA6-AC34-4F211B1ABB0A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F159A-8988-9131-1650-225CD5358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D45D-711B-160D-0760-4B658E6E8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B2C09-EFE1-4D70-A56A-937D3C8E1C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780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D38562-BEA0-B1CF-EA81-6272E4E2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172E0-86AA-4BBC-A42F-8780373A4594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5D942F-1215-D3C8-3872-F63CF32BA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8D9591-98E6-3FE9-58D3-9C5191B93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D79DF-B60A-4F09-AE74-197E6A99A5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786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A4DE9A7-6214-E5E0-956E-8B8DC9F13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F8C1-7682-4D7D-BC6C-99BA750F6EF9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FE302DC-706F-4D20-D903-9564CCBBB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BDC535-D8A6-701A-3387-4E354B2DD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1511C-DDC6-4279-B6E2-FB6CC43C11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687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F6572E5-D1D1-7F0E-6D76-AD61D9E74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5C8A3-8855-4EF8-9D4E-2816FF2A42DC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DE70BD-3932-0457-1767-7BC829F9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E35044-8DFC-223D-E10E-BF22589C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1B6F5-040E-4681-80C5-EF5607B776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96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CBD4E2E-A4CF-D69A-0CED-A1B49EB1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B0BCD-C2AC-4B0F-8186-6249E91D816C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43B1B0-3699-92E5-DCBE-A08970D8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B75C9A-8AAD-AAA2-8E47-4C44802DF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EB336-6F77-467F-ACC4-4CA37C1DFC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483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960CC1-01C9-7A26-A644-50897335F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D49CC-3EA1-4439-9C0A-2368E57CDDFE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BD215A-4C44-9826-EEE2-B56179012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BCF4AF-5B44-7421-E459-E0E3C3545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054F9-FCC6-406E-A59E-541E5DDFDD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292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B03D7C-7EAD-C037-DF95-04DC4770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968DD-136C-4468-8A4C-02DB4598A36E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370BC9-B478-B8D8-E605-1D5A399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6CB4FB-853A-99C9-53B7-425D66B8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9CE6D-50A3-4102-B70D-22775DD534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907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BA1FE-90F8-6C44-0EC0-C45BBFAE9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667AB-F100-45E7-882A-B5057EA24E8E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ED0D2-EBC4-EF91-C217-C30EA791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44027-27D2-9B53-99A8-9AD40426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9530D-F283-494E-ADE1-8EBC5195AC5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5554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F8B43-DEEA-014D-15DD-3FB577E7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39A4B-B302-4B1D-84D2-E112CA58288C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05633-680B-8B5A-0DBD-3683C68ED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48BCE-51D0-FE5D-0A0B-9E15289B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AA928-FA27-442E-B69A-3F07D55049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835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C5E83AC-9A02-2B1D-33B0-978E4DE2B6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515716F-6E4B-BDD7-BFA0-EEEFD36441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87C8A-FF25-4500-5BF2-4B0CD01E0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004BD9-9FB3-4FAF-A481-AFDF18BA22A4}" type="datetimeFigureOut">
              <a:rPr lang="en-GB"/>
              <a:pPr>
                <a:defRPr/>
              </a:pPr>
              <a:t>14/04/2024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3763F-A4E4-FCEE-4A7B-C68FC5129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0EE3D-1187-6816-1B1A-314A98581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9BE10D-AC64-4D34-856A-4BF6284DECA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14E976-F474-1522-A64D-F3EE3A5C5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076197"/>
              </p:ext>
            </p:extLst>
          </p:nvPr>
        </p:nvGraphicFramePr>
        <p:xfrm>
          <a:off x="44624" y="3726978"/>
          <a:ext cx="6728581" cy="4739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70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2164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RE</a:t>
                      </a:r>
                    </a:p>
                  </a:txBody>
                  <a:tcPr marT="45731" marB="45731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32" marB="45732">
                    <a:solidFill>
                      <a:srgbClr val="FFFF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History</a:t>
                      </a:r>
                    </a:p>
                  </a:txBody>
                  <a:tcPr marT="45731" marB="45731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Art&amp; Design</a:t>
                      </a:r>
                    </a:p>
                  </a:txBody>
                  <a:tcPr marT="45731" marB="45731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5648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9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Jesus left, what was the impact of Pentecost?</a:t>
                      </a:r>
                      <a:endParaRPr lang="en-GB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day of Pentecost is told in the New Testament in the book of Acts and led 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led to the spread of Christianity around the world. Pentecost is the birthday of the church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Holy Spirit can be seen as symbols like dove, fire and wind. 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‘fruit’ of the spirit are :kindness, generosity, love, faithfulness, gentleness, peace, self-control, joy, patience.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10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 do some people  think life is a journey and what significant experiences mark this?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different types of baptism in Christianity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use of water </a:t>
                      </a:r>
                      <a:r>
                        <a:rPr lang="en-US" sz="7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symbolises</a:t>
                      </a: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cleansing from sin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Jewish people celebrate becoming an adult at a bar/bat Mitzvah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Hindus believe tat life is a journey from one body to another – called reincarnation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Marriage is an important stage in life for many religions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US" sz="7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on many different actual and metaphorical journeys during our lives</a:t>
                      </a:r>
                      <a:endParaRPr lang="en-GB" sz="7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1" marB="45731"/>
                </a:tc>
                <a:tc rowSpan="3" hMerge="1">
                  <a:txBody>
                    <a:bodyPr/>
                    <a:lstStyle/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6" marR="91436" marT="45732" marB="45732"/>
                </a:tc>
                <a:tc rowSpan="3" gridSpan="2"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were several attempts of the Romans invading Britain, before Emperor Claudius successfully invaded.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Julius Caesar was probably the best known Roman leader.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Boudicca led a Celtic tribe in England who fought back against the Romans, but she was defeated.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Hadrian’s Wall across the north of England was built by the Romans to stop Scottish rebels from attacking.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Romans introduced roads, aqueducts, sewers, a written language and coins to Britain.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Anglo-Saxons sailed across the North Sea into ‘Anglo-Land’ (England) and built settlements across the country.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were a mix of tribes from Germany, Denmark and the Netherlands known as the Angles, Saxons and Jutes.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Anglo-Saxons brought Christian beliefs, craft skills and a new life style to Britain.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1" marB="45731"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Mosaics- 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Collages can be made from a variety of materials that are stuck down and over lapped. A photomontage is a type of collage made by overlapping two or more photographs into make a new image. 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Anthony Gaudi was an artist who created mosaics inspired by nature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1" marB="4573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57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&amp; Technology</a:t>
                      </a:r>
                    </a:p>
                  </a:txBody>
                  <a:tcPr marT="45731" marB="45731"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900592"/>
                  </a:ext>
                </a:extLst>
              </a:tr>
              <a:tr h="1663318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Structures-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Pavilion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different shaped frame structures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 appropriate materials to build a strong structure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Reinforce corners to strengthen my structure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 to my design sheet to create my pavilion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‘cladding’ for exterior of structure</a:t>
                      </a:r>
                    </a:p>
                  </a:txBody>
                  <a:tcPr marT="45731" marB="4573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924118"/>
                  </a:ext>
                </a:extLst>
              </a:tr>
              <a:tr h="232164"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Computing</a:t>
                      </a:r>
                    </a:p>
                  </a:txBody>
                  <a:tcPr marT="45731" marB="4573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RHE</a:t>
                      </a:r>
                    </a:p>
                  </a:txBody>
                  <a:tcPr marT="45731" marB="4573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000" b="1" dirty="0"/>
                    </a:p>
                  </a:txBody>
                  <a:tcPr marL="91436" marR="91436" marT="45732" marB="4573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T="45731" marB="4573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000" b="1" dirty="0"/>
                    </a:p>
                  </a:txBody>
                  <a:tcPr marL="91438" marR="91438" marT="45735" marB="4573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German</a:t>
                      </a:r>
                    </a:p>
                  </a:txBody>
                  <a:tcPr marT="45731" marB="4573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PE</a:t>
                      </a:r>
                    </a:p>
                  </a:txBody>
                  <a:tcPr marT="45731" marB="4573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468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Programming – Scratch   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Repetition is used when an instruction needs Programs can be debugged through trial and error.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 – not all content is trustworthy or reliable- we need </a:t>
                      </a:r>
                      <a:r>
                        <a:rPr lang="en-GB" sz="6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cross </a:t>
                      </a:r>
                      <a:r>
                        <a:rPr lang="en-GB" sz="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our </a:t>
                      </a:r>
                      <a:r>
                        <a:rPr lang="en-GB" sz="6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 online</a:t>
                      </a:r>
                      <a:endParaRPr lang="en-GB" sz="6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1" marB="4573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Understanding my own strengths and weaknesses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Setting realistic goals- making steps to achieve goals 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Financial management and planning is important from a young age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The make-up of family units can </a:t>
                      </a:r>
                      <a:r>
                        <a:rPr lang="en-GB" sz="800" b="0" dirty="0" err="1">
                          <a:solidFill>
                            <a:schemeClr val="tx1"/>
                          </a:solidFill>
                        </a:rPr>
                        <a:t>diff¬er</a:t>
                      </a:r>
                      <a:endParaRPr lang="en-GB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Stereotypes can be unfair, negative or destructive.</a:t>
                      </a:r>
                    </a:p>
                  </a:txBody>
                  <a:tcPr marT="45731" marB="4573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sz="900" b="0" baseline="0" dirty="0"/>
                    </a:p>
                  </a:txBody>
                  <a:tcPr marL="91436" marR="91436" marT="45732" marB="4573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Djembe Drumming –  concluding with performance to parents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1" marB="4573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300" baseline="0" dirty="0"/>
                    </a:p>
                  </a:txBody>
                  <a:tcPr marL="91438" marR="91438" marT="45735" marB="4573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900" baseline="0" dirty="0"/>
                    </a:p>
                  </a:txBody>
                  <a:tcPr marT="45731" marB="4573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900" b="0" dirty="0"/>
                        <a:t>Orienteering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9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900" b="0" dirty="0"/>
                        <a:t>Striking and fielding</a:t>
                      </a:r>
                    </a:p>
                  </a:txBody>
                  <a:tcPr marT="45731" marB="4573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60F043D-F35F-AD08-990A-E05AA8303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887833"/>
              </p:ext>
            </p:extLst>
          </p:nvPr>
        </p:nvGraphicFramePr>
        <p:xfrm>
          <a:off x="1207157" y="0"/>
          <a:ext cx="4606925" cy="1493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42" marB="4574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42" marB="4574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1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Summer 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42" marB="4574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Year: </a:t>
                      </a:r>
                      <a:r>
                        <a:rPr lang="en-GB" sz="1200" baseline="0" dirty="0"/>
                        <a:t> 4</a:t>
                      </a:r>
                      <a:endParaRPr lang="en-GB" sz="1200" dirty="0"/>
                    </a:p>
                  </a:txBody>
                  <a:tcPr marL="91393" marR="91393" marT="45742" marB="4574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Building Britain</a:t>
                      </a:r>
                      <a:endParaRPr lang="en-GB" sz="1600" b="1" i="1" dirty="0"/>
                    </a:p>
                  </a:txBody>
                  <a:tcPr marL="91393" marR="91393" marT="45742" marB="4574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Year</a:t>
                      </a:r>
                      <a:r>
                        <a:rPr lang="en-GB" sz="1200" baseline="0" dirty="0"/>
                        <a:t> 4</a:t>
                      </a:r>
                      <a:endParaRPr lang="en-GB" sz="1200" dirty="0"/>
                    </a:p>
                  </a:txBody>
                  <a:tcPr marL="91393" marR="91393" marT="45742" marB="45742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Mrs</a:t>
                      </a:r>
                      <a:r>
                        <a:rPr lang="en-GB" sz="1200" baseline="0" dirty="0"/>
                        <a:t> Owen</a:t>
                      </a:r>
                      <a:endParaRPr lang="en-GB" sz="1200" dirty="0"/>
                    </a:p>
                  </a:txBody>
                  <a:tcPr marL="91393" marR="91393" marT="45742" marB="45742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A1D09A6-155F-AC7E-9AE7-5B57E6425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81235"/>
              </p:ext>
            </p:extLst>
          </p:nvPr>
        </p:nvGraphicFramePr>
        <p:xfrm>
          <a:off x="44624" y="1219440"/>
          <a:ext cx="6768752" cy="2484012"/>
        </p:xfrm>
        <a:graphic>
          <a:graphicData uri="http://schemas.openxmlformats.org/drawingml/2006/table">
            <a:tbl>
              <a:tblPr/>
              <a:tblGrid>
                <a:gridCol w="222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8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English</a:t>
                      </a: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Mathematics</a:t>
                      </a: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C3E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Reading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Class text </a:t>
                      </a:r>
                      <a:r>
                        <a:rPr kumimoji="0" lang="en-GB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: Tom’s </a:t>
                      </a: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Midnight Garden Philippa Pearce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Various extracts from classic/modern literature and poetry/ non fiction texts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Retrieving evidence from texts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Inference from texts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Graphic Novels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Writing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Descriptive/Narrative  writing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Non chronological report writing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Persuasive writing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Poetry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Spelling rules: possessive apostrophes, suffixes, prefixes, homophones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Fronted adverbials for when and where,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Decimals :</a:t>
                      </a:r>
                      <a:r>
                        <a:rPr lang="en-GB" sz="9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Tenths and hundredths ,Comparing, ordering decimals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Money</a:t>
                      </a:r>
                      <a:r>
                        <a:rPr lang="en-GB" sz="9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: Converting, comparing, ordering, problem solving 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Time</a:t>
                      </a:r>
                      <a:r>
                        <a:rPr lang="en-GB" sz="9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: converting analogue/digital, 12hr/24hr times, problem solving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Statistics: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interpreting charts, line graphs, draw line graphs, problem solving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Geometry- position and direction: describe position, plot coordination,  translate shapes on a grid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Materials can be sorted and grouped according to whether they are solids, liquids or gases and  have different properties and a different arrangement of particles.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Materials can change state when they are heated or cooled (E.g. chocolate, butter and water).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Degrees Celsius (°C) are used to measure temperature.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The water cycle consists of four main stages: evaporation, condensation, precipitation and accumulation.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GB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Parts of the ear include the outer ear, middle ear and inner ear, ear canal, cochlea and ear drum.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Vibrations from sounds travel through a medium to the ear.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Sound travels in waves measured in decibels.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The size of the vibration is called the amplitude.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Sounds can be compared based on their pitch and volume.</a:t>
                      </a: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8D19862-72F0-497F-9BA4-2346E8AE2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564335"/>
              </p:ext>
            </p:extLst>
          </p:nvPr>
        </p:nvGraphicFramePr>
        <p:xfrm>
          <a:off x="7938" y="8418869"/>
          <a:ext cx="6850062" cy="822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589" marB="45589">
                    <a:solidFill>
                      <a:srgbClr val="59C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509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with an adult multiple times at home –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asking questions and discussing what has been read   Weekly Spellings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Recalling multiplication and 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facts  for all </a:t>
                      </a:r>
                      <a:r>
                        <a:rPr lang="en-GB" sz="8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timestables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GB" sz="8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TTRockStars</a:t>
                      </a: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Hit the Button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  <a:r>
                        <a:rPr lang="en-US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homework is 3 gems and 3 rubies on </a:t>
                      </a:r>
                      <a:r>
                        <a:rPr lang="en-US" sz="8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  <a:r>
                        <a:rPr lang="en-US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Whizz every week</a:t>
                      </a:r>
                      <a:endParaRPr lang="en-GB" sz="8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589" marB="4558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2">
            <a:extLst>
              <a:ext uri="{FF2B5EF4-FFF2-40B4-BE49-F238E27FC236}">
                <a16:creationId xmlns:a16="http://schemas.microsoft.com/office/drawing/2014/main" id="{C19DDF15-A45D-E335-5505-084296AA2E3C}"/>
              </a:ext>
            </a:extLst>
          </p:cNvPr>
          <p:cNvGrpSpPr>
            <a:grpSpLocks/>
          </p:cNvGrpSpPr>
          <p:nvPr/>
        </p:nvGrpSpPr>
        <p:grpSpPr bwMode="auto">
          <a:xfrm>
            <a:off x="5589241" y="35496"/>
            <a:ext cx="1065560" cy="1180529"/>
            <a:chOff x="0" y="0"/>
            <a:chExt cx="4560245" cy="5545293"/>
          </a:xfrm>
        </p:grpSpPr>
        <p:pic>
          <p:nvPicPr>
            <p:cNvPr id="3" name="Picture 14" descr="Related image">
              <a:extLst>
                <a:ext uri="{FF2B5EF4-FFF2-40B4-BE49-F238E27FC236}">
                  <a16:creationId xmlns:a16="http://schemas.microsoft.com/office/drawing/2014/main" id="{03560A74-AD72-3EB0-0A25-A7F224B10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646" y="340242"/>
              <a:ext cx="3094355" cy="480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5" descr="Image result for romans clip art">
              <a:extLst>
                <a:ext uri="{FF2B5EF4-FFF2-40B4-BE49-F238E27FC236}">
                  <a16:creationId xmlns:a16="http://schemas.microsoft.com/office/drawing/2014/main" id="{BA27E343-D684-5C64-DB18-CB4EDB6A7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96093"/>
              <a:ext cx="1310005" cy="1598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6" descr="Related image">
              <a:extLst>
                <a:ext uri="{FF2B5EF4-FFF2-40B4-BE49-F238E27FC236}">
                  <a16:creationId xmlns:a16="http://schemas.microsoft.com/office/drawing/2014/main" id="{51A8B0F3-AC71-F366-FC3C-B16645368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7265" y="3668233"/>
              <a:ext cx="2252980" cy="1877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7" descr="Image result for roman helmet clip art">
              <a:extLst>
                <a:ext uri="{FF2B5EF4-FFF2-40B4-BE49-F238E27FC236}">
                  <a16:creationId xmlns:a16="http://schemas.microsoft.com/office/drawing/2014/main" id="{942F52FE-DFC9-2DBF-A640-8CD4E9E89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23684" y="1307805"/>
              <a:ext cx="1006475" cy="1682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8" descr="Related image">
              <a:extLst>
                <a:ext uri="{FF2B5EF4-FFF2-40B4-BE49-F238E27FC236}">
                  <a16:creationId xmlns:a16="http://schemas.microsoft.com/office/drawing/2014/main" id="{525C8E0E-95FE-E386-88F3-70061BA82F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49730" cy="123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EA3F4FB3-3783-1646-9251-C0F3B46BB404}"/>
              </a:ext>
            </a:extLst>
          </p:cNvPr>
          <p:cNvGrpSpPr>
            <a:grpSpLocks/>
          </p:cNvGrpSpPr>
          <p:nvPr/>
        </p:nvGrpSpPr>
        <p:grpSpPr bwMode="auto">
          <a:xfrm>
            <a:off x="276984" y="107930"/>
            <a:ext cx="865187" cy="863600"/>
            <a:chOff x="0" y="0"/>
            <a:chExt cx="4560245" cy="5545293"/>
          </a:xfrm>
        </p:grpSpPr>
        <p:pic>
          <p:nvPicPr>
            <p:cNvPr id="11" name="Picture 14" descr="Related image">
              <a:extLst>
                <a:ext uri="{FF2B5EF4-FFF2-40B4-BE49-F238E27FC236}">
                  <a16:creationId xmlns:a16="http://schemas.microsoft.com/office/drawing/2014/main" id="{1ED429F7-2C3A-3DFA-9164-70BB6546D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646" y="340242"/>
              <a:ext cx="3094355" cy="480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5" descr="Image result for romans clip art">
              <a:extLst>
                <a:ext uri="{FF2B5EF4-FFF2-40B4-BE49-F238E27FC236}">
                  <a16:creationId xmlns:a16="http://schemas.microsoft.com/office/drawing/2014/main" id="{D35C3A13-BFA6-F394-5DD0-E6C504406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96093"/>
              <a:ext cx="1310005" cy="1598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6" descr="Related image">
              <a:extLst>
                <a:ext uri="{FF2B5EF4-FFF2-40B4-BE49-F238E27FC236}">
                  <a16:creationId xmlns:a16="http://schemas.microsoft.com/office/drawing/2014/main" id="{AD85487E-AB70-4541-D2B5-848067971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7265" y="3668233"/>
              <a:ext cx="2252980" cy="1877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7" descr="Image result for roman helmet clip art">
              <a:extLst>
                <a:ext uri="{FF2B5EF4-FFF2-40B4-BE49-F238E27FC236}">
                  <a16:creationId xmlns:a16="http://schemas.microsoft.com/office/drawing/2014/main" id="{A5387912-52BF-B3A8-18EE-26B290067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23684" y="1307805"/>
              <a:ext cx="1006475" cy="1682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8" descr="Related image">
              <a:extLst>
                <a:ext uri="{FF2B5EF4-FFF2-40B4-BE49-F238E27FC236}">
                  <a16:creationId xmlns:a16="http://schemas.microsoft.com/office/drawing/2014/main" id="{CE99D2C5-EC04-BE48-7569-7CCEE5314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49730" cy="123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2818</TotalTime>
  <Words>852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S Owen</cp:lastModifiedBy>
  <cp:revision>182</cp:revision>
  <cp:lastPrinted>2016-01-22T11:06:40Z</cp:lastPrinted>
  <dcterms:created xsi:type="dcterms:W3CDTF">2015-04-28T21:00:47Z</dcterms:created>
  <dcterms:modified xsi:type="dcterms:W3CDTF">2024-04-14T16:42:39Z</dcterms:modified>
</cp:coreProperties>
</file>