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9C3E9"/>
    <a:srgbClr val="FF0066"/>
    <a:srgbClr val="FFFF5B"/>
    <a:srgbClr val="FFFF3F"/>
    <a:srgbClr val="E1DA4B"/>
    <a:srgbClr val="231BF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3F8D3-3F69-7F6D-8323-EDA047686D3B}" v="186" dt="2025-12-31T10:38:40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9714" autoAdjust="0"/>
  </p:normalViewPr>
  <p:slideViewPr>
    <p:cSldViewPr>
      <p:cViewPr>
        <p:scale>
          <a:sx n="97" d="100"/>
          <a:sy n="97" d="100"/>
        </p:scale>
        <p:origin x="1242" y="-25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101D-946F-FA30-B41E-7283E6F2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5C0A-770B-4065-831F-5F56CEC48FAE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8F58-68B8-A0FE-9D3D-FC9C663F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BDF9C-8B48-1AC7-F3A8-7A766CCD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5F91-0CB5-43AB-ACAB-BF731C08F8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262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56D1-9B0C-2DDF-8B36-B56FA70D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19F9-BD32-40A6-A7E5-732088994610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3276-4B89-102B-30DF-F4EA08F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F1C94-D0BF-53D4-7C08-2D5BA43F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B602-11B0-45AB-846C-8FFBC32B62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32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1684-2993-82B6-8F65-E15C978C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22BD-9221-4CA9-83FF-33A61EFA37FE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06B8-64FE-14E4-44CF-108FF5A0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B2CF-9A10-61D0-CBE7-D8892499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6403-C805-44D7-8734-6232543A12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75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86653-3448-0C70-0004-0402938B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393A-3629-4712-8351-13D6D0346222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83686-536F-8ABF-9C90-F6397EA1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0A75-153F-281A-8AE9-934029CA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324A-2C21-4884-845C-FCB97CC69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3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7899-C8B5-B5CB-5594-4653B29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AB03-7A17-4D64-9C1D-617BC6A55C9C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5C43D-8ED2-A1CA-C297-20B1B4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165B-C13D-8CCD-0D7D-17D845D4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AB88-D821-48B2-9162-BD5BB94644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CDE5DA-B3E0-80FA-08E9-91A3E764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1F61-ABF0-4174-94D6-1DEEAB62B40C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994DD-5FBB-3335-A357-A6FBDEA9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DB0EAA-20C5-A3BC-AEAA-DAE84D12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6A8D-EEFB-4366-B154-52F81F1EB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10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E27EDB-E46A-2A7A-F95E-5CB879A1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C786-FE0E-40A1-BE54-28FB339893A2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B25DA9-F721-30CF-A6B8-34EA56FB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D3D2CD-4A66-9F7B-0B40-486529F4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CB25-BD95-4C60-932D-F2257B8AC8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70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CF3005-F3D5-E0F8-60AA-AC20F03B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0665-F481-4097-92C5-62B7EE100BC9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64269D-4A8A-3493-AC4F-72C1776E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42A223-BA4C-4130-DAE1-B74474E8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08B1-C40E-4B28-9749-5CCBEFE014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93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4037F-C9EA-1449-20AF-3AF555BF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BE0D-B1A4-462D-9C5E-073F3D9CD501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CFD3D3-CB93-7FF2-BD06-D5AE80DD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3FDB42-6FA0-23EC-075B-91249CAC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5A6D-7317-4E32-AA6A-925071E5B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22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D01E4D-814F-5A22-A3BD-37584739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6E1E-1DFC-4515-887D-4620707BDCE9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C7CB2-FB8C-11DF-39AC-10FF1CAB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442258-690B-2430-FC11-468599AF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3264-05ED-4950-A428-AC7C544FA6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4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FA44FA-D175-1D6E-1FE1-79D351E5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203A-B712-46BD-AE4E-9F7618D835B1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DA6587-6E95-602F-229D-DF18A2A3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D177F4-653F-FC14-C109-AF0C6739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B3FC-5224-45CE-9D3A-DB609A8C43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07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FF6F99-B812-48F6-C20D-6E570C9AF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D9D3DF-AB52-B15B-C4BA-D5B7311BF5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EB3B8-ADBE-7233-4E2C-36EA75957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38511-FD98-4A21-9E71-5812236C9949}" type="datetimeFigureOut">
              <a:rPr lang="en-GB"/>
              <a:pPr>
                <a:defRPr/>
              </a:pPr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9FE2-DB19-E133-A155-A4F368CAD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EB5E-2EDF-ECE1-4770-5EE46F428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6EA93E-89F0-450E-9C81-ED181ADC0B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8DA1E6-64DF-29DC-0CCC-3261DC4F1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52600"/>
              </p:ext>
            </p:extLst>
          </p:nvPr>
        </p:nvGraphicFramePr>
        <p:xfrm>
          <a:off x="6350" y="3913188"/>
          <a:ext cx="6851650" cy="4682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76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Computing</a:t>
                      </a:r>
                    </a:p>
                  </a:txBody>
                  <a:tcPr marL="91441" marR="91441" marT="45741" marB="45741">
                    <a:solidFill>
                      <a:srgbClr val="FF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Geography</a:t>
                      </a:r>
                    </a:p>
                  </a:txBody>
                  <a:tcPr marL="91441" marR="91441" marT="45741" marB="45741"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RE</a:t>
                      </a:r>
                    </a:p>
                  </a:txBody>
                  <a:tcPr marL="91441" marR="91441" marT="45741" marB="45741"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255"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Information Technology: Multimedia – Manipulating Images and PowerPoint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Images can be retrieved from files and from the world wide web.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Images can be copied from the internet and pasted into a document.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Images can be edited by size, position and rotation.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Slides can be inserted in PowerPoint.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Backgrounds on a slide can be changed.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Text and images can be inserted onto slides.</a:t>
                      </a:r>
                    </a:p>
                  </a:txBody>
                  <a:tcPr marL="91441" marR="91441" marT="45741" marB="45741"/>
                </a:tc>
                <a:tc gridSpan="2"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River Deep, Mountain High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Rivers are flowing bodies of water that carve valleys and transport sediments.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water cycle is the continuous movement of water around the Earth and consists of evaporation, condensation, precipitation and accumulation.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Earth’s crust is made up of tectonic plates which constantly move.</a:t>
                      </a:r>
                      <a:endParaRPr lang="en-GB" sz="800" dirty="0">
                        <a:latin typeface="Calibri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movement of tectonic plates create different landforms.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Mountains are elevated landforms with ridges, peaks, and valleys.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Most of the world’s volcanoes are found around the edge of tectonic plates, both on land and in oceans.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Volcanic eruptions are caused when magma rises to the surface of the Earth causing a build-up of pressure which eventually explodes.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Earthquakes occur when tectonic plates rub past each other, and pressure builds causing the plates to slip.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The river Ecclesbourne, in Duffield is a tributary of the river Derwent, in Derbyshire.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Fieldwork means going outside the classroom to study Geography in the real world.</a:t>
                      </a:r>
                    </a:p>
                  </a:txBody>
                  <a:tcPr marL="91441" marR="91441" marT="45741" marB="4574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is Jesus inspiring to some people?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Christians believe Jesus is real and he died for a reason and came alive again at Easter. The last week of Jesus’ life is called Holy Week.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Gospels in the New Testament tell us about Jesus’ life but we don’t know what he looked like. Artists from around the world paint Jesus differently.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performed miracles like the feeding of the 5000.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told stories to teach us how to live our lives. For example: the parable of the two builders.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teaches people about what makes us really happy in the Beatitudes in the book of Matthew.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chose symbols to describe himself; for example, I am the light of the world.</a:t>
                      </a:r>
                    </a:p>
                  </a:txBody>
                  <a:tcPr marL="91441" marR="91441" marT="45741" marB="4574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769"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n-GB" sz="1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&amp; Technology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RHE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German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PE</a:t>
                      </a:r>
                    </a:p>
                  </a:txBody>
                  <a:tcPr marL="91441" marR="91441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617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Systems: Pneumatic Toys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Exploring pneumatics.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Drawing diagrams.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Designing a pneumatic toy.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Making a pneumatic toy.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Test and finalise the toy against design criteria.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Citizenship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Rights and 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Recycling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Local community groups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Charity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Local democracy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Rules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Zones of Regulation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Ballads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know that a ballad tells a story through song.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know that lyrics are words in a song.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know a ‘stanza’ is a verse.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Derby Cathedral Music in Schools Programme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baseline="0" dirty="0"/>
                        <a:t>Names and Feelings</a:t>
                      </a:r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800" b="1" dirty="0"/>
                        <a:t>Dodgeball</a:t>
                      </a:r>
                      <a:endParaRPr lang="en-GB" sz="800" b="0" dirty="0"/>
                    </a:p>
                  </a:txBody>
                  <a:tcPr marL="91441" marR="91441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6996979-F9DB-2A10-6456-9C1FB212E2E2}"/>
              </a:ext>
            </a:extLst>
          </p:cNvPr>
          <p:cNvSpPr/>
          <p:nvPr/>
        </p:nvSpPr>
        <p:spPr bwMode="auto">
          <a:xfrm>
            <a:off x="0" y="0"/>
            <a:ext cx="1268413" cy="1473200"/>
          </a:xfrm>
          <a:prstGeom prst="rect">
            <a:avLst/>
          </a:prstGeom>
          <a:solidFill>
            <a:srgbClr val="FF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6DF8F3B-CA95-17FA-0F5F-BEF56A11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21868"/>
              </p:ext>
            </p:extLst>
          </p:nvPr>
        </p:nvGraphicFramePr>
        <p:xfrm>
          <a:off x="1125538" y="4763"/>
          <a:ext cx="4606925" cy="1493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William Gilbert Endowed Church of England Primary School</a:t>
                      </a:r>
                      <a:endParaRPr lang="en-GB" sz="1200" i="1" dirty="0"/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/>
                        <a:t>Curriculum Overview For Parents</a:t>
                      </a:r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           Term –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Spring 2 2026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Year: </a:t>
                      </a:r>
                      <a:r>
                        <a:rPr lang="en-GB" sz="1200" baseline="0" dirty="0"/>
                        <a:t>3</a:t>
                      </a:r>
                      <a:endParaRPr lang="en-GB" sz="1200" dirty="0"/>
                    </a:p>
                  </a:txBody>
                  <a:tcPr marL="91393" marR="91393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Theme: River Deep, Mountain High</a:t>
                      </a:r>
                      <a:endParaRPr lang="en-GB" sz="1600" b="1" i="1" dirty="0"/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Class: Year</a:t>
                      </a:r>
                      <a:r>
                        <a:rPr lang="en-GB" sz="1200" baseline="0" dirty="0"/>
                        <a:t> 3</a:t>
                      </a:r>
                      <a:endParaRPr lang="en-GB" sz="1200" dirty="0"/>
                    </a:p>
                  </a:txBody>
                  <a:tcPr marL="91393" marR="91393" marT="45737" marB="4573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Miss Pearce</a:t>
                      </a:r>
                    </a:p>
                  </a:txBody>
                  <a:tcPr marL="91393" marR="91393" marT="45737" marB="45737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7" name="TextBox 31">
            <a:extLst>
              <a:ext uri="{FF2B5EF4-FFF2-40B4-BE49-F238E27FC236}">
                <a16:creationId xmlns:a16="http://schemas.microsoft.com/office/drawing/2014/main" id="{A54F7020-0058-C46A-F9D5-CD488BC1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1268413" cy="1538288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Curriculum Overview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Term: Spring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Class: Year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599047-6DED-A8CC-B75B-A1FA9DBB7BED}"/>
              </a:ext>
            </a:extLst>
          </p:cNvPr>
          <p:cNvSpPr/>
          <p:nvPr/>
        </p:nvSpPr>
        <p:spPr bwMode="auto">
          <a:xfrm>
            <a:off x="5588000" y="3175"/>
            <a:ext cx="1268413" cy="1473200"/>
          </a:xfrm>
          <a:prstGeom prst="rect">
            <a:avLst/>
          </a:prstGeom>
          <a:solidFill>
            <a:srgbClr val="FF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89" name="TextBox 31">
            <a:extLst>
              <a:ext uri="{FF2B5EF4-FFF2-40B4-BE49-F238E27FC236}">
                <a16:creationId xmlns:a16="http://schemas.microsoft.com/office/drawing/2014/main" id="{D011FC9C-5BB2-70CF-AE2F-BB3F01F0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3175"/>
            <a:ext cx="1268413" cy="15240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Curriculum Overview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1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Term: Spring </a:t>
            </a:r>
            <a:r>
              <a:rPr lang="en-GB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Class: Year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B3F191-F040-610F-FA2D-89E4687B4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85206"/>
              </p:ext>
            </p:extLst>
          </p:nvPr>
        </p:nvGraphicFramePr>
        <p:xfrm>
          <a:off x="7938" y="1504950"/>
          <a:ext cx="6848474" cy="2408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76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English</a:t>
                      </a:r>
                    </a:p>
                  </a:txBody>
                  <a:tcPr marT="45661" marB="45661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Mathematics</a:t>
                      </a:r>
                    </a:p>
                  </a:txBody>
                  <a:tcPr marT="45661" marB="45661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Science</a:t>
                      </a:r>
                    </a:p>
                  </a:txBody>
                  <a:tcPr marT="45661" marB="45661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477"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Class text: Escape from Pompeii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Writing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Descriptive narrative based on Pompeii.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Write a diary entry to describe Pompeii during the eruption.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Using conjunctions, adverbs and prepositions to express time and cause.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Reading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Identify language features from fiction and non-fiction and explain their function and how they help the reader gain information.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 the plot, setting, themes in a wide range of age-appropriate books, retelling some of these orally.</a:t>
                      </a:r>
                      <a:endParaRPr lang="en-GB" sz="800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Grammar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Inverted commas for direct speech.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Nouns, verbs and adjectives – meanings and examples.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Apostrophes for possession and contraction.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Prepositions.</a:t>
                      </a: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Fractions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Find equivalent fractions.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Compare fractions.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Add simple fractions to make a whole.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Solve word problems about fractions and finding fractions of an amount.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Mass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Work out different intervals on a scale.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Measure mass in kilograms and grams.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Add, subtract and compare masses.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Solve problems involving mass.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Capacity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Measure capacity in litres and millilitres.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Convert between litres and millilitres.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Compare and order capacities.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Add and subtract capacities.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Solve problems involving capacities.</a:t>
                      </a: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Sound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Vibrations from sounds travel through a medium to the ear.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Larger vibrations create louder sounds, and quieter sounds have smaller vibrations. The size of the vibration is called the amplitude.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Sounds can be compared based on their pitch and volume.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Sounds get fainter as the distance from the sound source increases.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C36471A-E4EB-023B-9622-356F73DD739F}"/>
              </a:ext>
            </a:extLst>
          </p:cNvPr>
          <p:cNvGraphicFramePr>
            <a:graphicFrameLocks noGrp="1"/>
          </p:cNvGraphicFramePr>
          <p:nvPr/>
        </p:nvGraphicFramePr>
        <p:xfrm>
          <a:off x="7938" y="8316913"/>
          <a:ext cx="6850062" cy="852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85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Things to look for and do at home:</a:t>
                      </a:r>
                    </a:p>
                  </a:txBody>
                  <a:tcPr marL="91427" marR="91427" marT="45498" marB="45498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28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an adult multiple times at home –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questions and discussing what has been read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 homework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3 blue gems on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 Whizz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week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spellings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set each Tuesday to practice for spelling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tests every Tuesday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homework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set every 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Thursday </a:t>
                      </a:r>
                      <a:r>
                        <a:rPr lang="en-GB" sz="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due for the following Thursday</a:t>
                      </a:r>
                      <a:endParaRPr lang="en-GB" sz="8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498" marB="454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River Clipart">
            <a:extLst>
              <a:ext uri="{FF2B5EF4-FFF2-40B4-BE49-F238E27FC236}">
                <a16:creationId xmlns:a16="http://schemas.microsoft.com/office/drawing/2014/main" id="{81E55CD3-C9DF-12AF-0885-083755293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41" y="428112"/>
            <a:ext cx="1072195" cy="685770"/>
          </a:xfrm>
          <a:prstGeom prst="rect">
            <a:avLst/>
          </a:prstGeom>
        </p:spPr>
      </p:pic>
      <p:pic>
        <p:nvPicPr>
          <p:cNvPr id="3" name="Picture 2" descr="River Clipart">
            <a:extLst>
              <a:ext uri="{FF2B5EF4-FFF2-40B4-BE49-F238E27FC236}">
                <a16:creationId xmlns:a16="http://schemas.microsoft.com/office/drawing/2014/main" id="{9BB555A0-6354-069A-AEDD-20E53C46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4145" y="428112"/>
            <a:ext cx="1072195" cy="685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8C9F5823BC844A011B3CDF13D093B" ma:contentTypeVersion="12" ma:contentTypeDescription="Create a new document." ma:contentTypeScope="" ma:versionID="de4394ede43c1ba32d46f297c48d1a44">
  <xsd:schema xmlns:xsd="http://www.w3.org/2001/XMLSchema" xmlns:xs="http://www.w3.org/2001/XMLSchema" xmlns:p="http://schemas.microsoft.com/office/2006/metadata/properties" xmlns:ns2="b2f1d325-4cb6-4428-8030-8c133dba3385" xmlns:ns3="9c028657-b331-4746-bff2-5c6ab46ed246" targetNamespace="http://schemas.microsoft.com/office/2006/metadata/properties" ma:root="true" ma:fieldsID="d10201b180e32b77f896674183255a45" ns2:_="" ns3:_="">
    <xsd:import namespace="b2f1d325-4cb6-4428-8030-8c133dba3385"/>
    <xsd:import namespace="9c028657-b331-4746-bff2-5c6ab46ed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1d325-4cb6-4428-8030-8c133dba3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b5a9e40-5c8f-4e4e-b4e1-dae2113df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28657-b331-4746-bff2-5c6ab46ed24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89a7909-3b7f-4065-b879-c80572402a64}" ma:internalName="TaxCatchAll" ma:showField="CatchAllData" ma:web="9c028657-b331-4746-bff2-5c6ab46ed2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f1d325-4cb6-4428-8030-8c133dba3385">
      <Terms xmlns="http://schemas.microsoft.com/office/infopath/2007/PartnerControls"/>
    </lcf76f155ced4ddcb4097134ff3c332f>
    <TaxCatchAll xmlns="9c028657-b331-4746-bff2-5c6ab46ed246" xsi:nil="true"/>
  </documentManagement>
</p:properties>
</file>

<file path=customXml/itemProps1.xml><?xml version="1.0" encoding="utf-8"?>
<ds:datastoreItem xmlns:ds="http://schemas.openxmlformats.org/officeDocument/2006/customXml" ds:itemID="{28998DE8-44A9-4E36-AE1E-07EC895A4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CAAE8-52E4-4FBC-8A27-D8E61C9F5B18}"/>
</file>

<file path=customXml/itemProps3.xml><?xml version="1.0" encoding="utf-8"?>
<ds:datastoreItem xmlns:ds="http://schemas.openxmlformats.org/officeDocument/2006/customXml" ds:itemID="{4CE2A153-30D7-4E4B-A7F0-5E6E71E4946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835</Words>
  <Application>Microsoft Office PowerPoint</Application>
  <PresentationFormat>On-screen Show (4:3)</PresentationFormat>
  <Paragraphs>119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Emily Pearce</cp:lastModifiedBy>
  <cp:revision>367</cp:revision>
  <cp:lastPrinted>2016-01-22T11:06:40Z</cp:lastPrinted>
  <dcterms:created xsi:type="dcterms:W3CDTF">2015-04-28T21:00:47Z</dcterms:created>
  <dcterms:modified xsi:type="dcterms:W3CDTF">2026-02-06T14:30:35Z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0x0101004568C9F5823BC844A011B3CDF13D093B</vt:lpwstr>
  </property>
</Properties>
</file>