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handoutMasterIdLst>
    <p:handoutMasterId r:id="rId10"/>
  </p:handoutMasterIdLst>
  <p:sldIdLst>
    <p:sldId id="256" r:id="rId2"/>
    <p:sldId id="280" r:id="rId3"/>
    <p:sldId id="276" r:id="rId4"/>
    <p:sldId id="277" r:id="rId5"/>
    <p:sldId id="278" r:id="rId6"/>
    <p:sldId id="279" r:id="rId7"/>
    <p:sldId id="258" r:id="rId8"/>
  </p:sldIdLst>
  <p:sldSz cx="9144000" cy="6858000" type="screen4x3"/>
  <p:notesSz cx="6888163" cy="10020300"/>
  <p:embeddedFontLs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ADF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898" autoAdjust="0"/>
  </p:normalViewPr>
  <p:slideViewPr>
    <p:cSldViewPr>
      <p:cViewPr varScale="1">
        <p:scale>
          <a:sx n="65" d="100"/>
          <a:sy n="65" d="100"/>
        </p:scale>
        <p:origin x="153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2390" y="-115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1AEA2A0B-F36F-4B3F-84C3-EFB7110F3E28}" type="datetimeFigureOut">
              <a:rPr lang="en-GB" smtClean="0"/>
              <a:t>06/09/2018</a:t>
            </a:fld>
            <a:endParaRPr lang="en-GB"/>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70942D0A-9682-4A15-A246-53AF8061BA29}" type="slidenum">
              <a:rPr lang="en-GB" smtClean="0"/>
              <a:t>‹#›</a:t>
            </a:fld>
            <a:endParaRPr lang="en-GB"/>
          </a:p>
        </p:txBody>
      </p:sp>
    </p:spTree>
    <p:extLst>
      <p:ext uri="{BB962C8B-B14F-4D97-AF65-F5344CB8AC3E}">
        <p14:creationId xmlns:p14="http://schemas.microsoft.com/office/powerpoint/2010/main" val="2153515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E6C1A6B8-6170-4FEC-A4C5-93C2FD047C03}" type="datetimeFigureOut">
              <a:rPr lang="en-GB" smtClean="0"/>
              <a:t>06/09/2018</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43BF2EB5-F90E-4C96-9BCB-7229F7E44C05}" type="slidenum">
              <a:rPr lang="en-GB" smtClean="0"/>
              <a:t>‹#›</a:t>
            </a:fld>
            <a:endParaRPr lang="en-GB"/>
          </a:p>
        </p:txBody>
      </p:sp>
    </p:spTree>
    <p:extLst>
      <p:ext uri="{BB962C8B-B14F-4D97-AF65-F5344CB8AC3E}">
        <p14:creationId xmlns:p14="http://schemas.microsoft.com/office/powerpoint/2010/main" val="258897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latin typeface="Arial" panose="020B0604020202020204" pitchFamily="34" charset="0"/>
                <a:cs typeface="Arial" panose="020B0604020202020204" pitchFamily="34" charset="0"/>
              </a:rPr>
              <a:t>Image: Unicef/Fields</a:t>
            </a: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3BF2EB5-F90E-4C96-9BCB-7229F7E44C05}" type="slidenum">
              <a:rPr lang="en-GB" smtClean="0"/>
              <a:t>1</a:t>
            </a:fld>
            <a:endParaRPr lang="en-GB"/>
          </a:p>
        </p:txBody>
      </p:sp>
    </p:spTree>
    <p:extLst>
      <p:ext uri="{BB962C8B-B14F-4D97-AF65-F5344CB8AC3E}">
        <p14:creationId xmlns:p14="http://schemas.microsoft.com/office/powerpoint/2010/main" val="348268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latin typeface="Arial" panose="020B0604020202020204" pitchFamily="34" charset="0"/>
                <a:cs typeface="Arial" panose="020B0604020202020204" pitchFamily="34" charset="0"/>
              </a:rPr>
              <a:t>Image: Unicef</a:t>
            </a: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0821282-38E4-40F6-9658-153029721F6E}" type="slidenum">
              <a:rPr lang="en-GB" smtClean="0"/>
              <a:t>2</a:t>
            </a:fld>
            <a:endParaRPr lang="en-GB"/>
          </a:p>
        </p:txBody>
      </p:sp>
    </p:spTree>
    <p:extLst>
      <p:ext uri="{BB962C8B-B14F-4D97-AF65-F5344CB8AC3E}">
        <p14:creationId xmlns:p14="http://schemas.microsoft.com/office/powerpoint/2010/main" val="419653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panose="020B0604020202020204" pitchFamily="34" charset="0"/>
                <a:cs typeface="Arial" panose="020B0604020202020204" pitchFamily="34" charset="0"/>
              </a:rPr>
              <a:t>Image: </a:t>
            </a:r>
            <a:r>
              <a:rPr lang="en-GB" sz="1100" dirty="0" smtClean="0">
                <a:latin typeface="Arial" panose="020B0604020202020204" pitchFamily="34" charset="0"/>
                <a:ea typeface="Calibri" panose="020F0502020204030204" pitchFamily="34" charset="0"/>
              </a:rPr>
              <a:t>Unicef UK/Mead</a:t>
            </a:r>
            <a:endParaRPr lang="en-GB" sz="1100" dirty="0" smtClean="0"/>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0821282-38E4-40F6-9658-153029721F6E}" type="slidenum">
              <a:rPr lang="en-GB" smtClean="0"/>
              <a:t>3</a:t>
            </a:fld>
            <a:endParaRPr lang="en-GB"/>
          </a:p>
        </p:txBody>
      </p:sp>
    </p:spTree>
    <p:extLst>
      <p:ext uri="{BB962C8B-B14F-4D97-AF65-F5344CB8AC3E}">
        <p14:creationId xmlns:p14="http://schemas.microsoft.com/office/powerpoint/2010/main" val="2620243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latin typeface="Arial" panose="020B0604020202020204" pitchFamily="34" charset="0"/>
                <a:cs typeface="Arial" panose="020B0604020202020204" pitchFamily="34" charset="0"/>
              </a:rPr>
              <a:t>Image: Wiki Commons</a:t>
            </a: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0821282-38E4-40F6-9658-153029721F6E}" type="slidenum">
              <a:rPr lang="en-GB" smtClean="0"/>
              <a:t>4</a:t>
            </a:fld>
            <a:endParaRPr lang="en-GB"/>
          </a:p>
        </p:txBody>
      </p:sp>
    </p:spTree>
    <p:extLst>
      <p:ext uri="{BB962C8B-B14F-4D97-AF65-F5344CB8AC3E}">
        <p14:creationId xmlns:p14="http://schemas.microsoft.com/office/powerpoint/2010/main" val="2191266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latin typeface="Arial" panose="020B0604020202020204" pitchFamily="34" charset="0"/>
                <a:cs typeface="Arial" panose="020B0604020202020204" pitchFamily="34" charset="0"/>
              </a:rPr>
              <a:t>Images</a:t>
            </a:r>
            <a:r>
              <a:rPr lang="en-GB" sz="1100" smtClean="0">
                <a:latin typeface="Arial" panose="020B0604020202020204" pitchFamily="34" charset="0"/>
                <a:cs typeface="Arial" panose="020B0604020202020204" pitchFamily="34" charset="0"/>
              </a:rPr>
              <a:t>: Unicef</a:t>
            </a: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0821282-38E4-40F6-9658-153029721F6E}" type="slidenum">
              <a:rPr lang="en-GB" smtClean="0"/>
              <a:t>5</a:t>
            </a:fld>
            <a:endParaRPr lang="en-GB"/>
          </a:p>
        </p:txBody>
      </p:sp>
    </p:spTree>
    <p:extLst>
      <p:ext uri="{BB962C8B-B14F-4D97-AF65-F5344CB8AC3E}">
        <p14:creationId xmlns:p14="http://schemas.microsoft.com/office/powerpoint/2010/main" val="216129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latin typeface="Arial" panose="020B0604020202020204" pitchFamily="34" charset="0"/>
                <a:cs typeface="Arial" panose="020B0604020202020204" pitchFamily="34" charset="0"/>
              </a:rPr>
              <a:t>Image</a:t>
            </a:r>
            <a:r>
              <a:rPr lang="en-GB" sz="1100" baseline="0" dirty="0" smtClean="0">
                <a:latin typeface="Arial" panose="020B0604020202020204" pitchFamily="34" charset="0"/>
                <a:cs typeface="Arial" panose="020B0604020202020204" pitchFamily="34" charset="0"/>
              </a:rPr>
              <a:t> left</a:t>
            </a:r>
            <a:r>
              <a:rPr lang="en-GB" sz="1100" dirty="0" smtClean="0">
                <a:latin typeface="Arial" panose="020B0604020202020204" pitchFamily="34" charset="0"/>
                <a:cs typeface="Arial" panose="020B0604020202020204" pitchFamily="34" charset="0"/>
              </a:rPr>
              <a:t>:</a:t>
            </a:r>
            <a:r>
              <a:rPr lang="en-GB" sz="1100" baseline="0" dirty="0" smtClean="0">
                <a:latin typeface="Arial" panose="020B0604020202020204" pitchFamily="34" charset="0"/>
                <a:cs typeface="Arial" panose="020B0604020202020204" pitchFamily="34" charset="0"/>
              </a:rPr>
              <a:t> Wiki Commons </a:t>
            </a:r>
          </a:p>
          <a:p>
            <a:r>
              <a:rPr lang="en-GB" sz="1100" baseline="0" dirty="0" smtClean="0">
                <a:latin typeface="Arial" panose="020B0604020202020204" pitchFamily="34" charset="0"/>
                <a:cs typeface="Arial" panose="020B0604020202020204" pitchFamily="34" charset="0"/>
              </a:rPr>
              <a:t>Image right: Unicef resources</a:t>
            </a: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0821282-38E4-40F6-9658-153029721F6E}" type="slidenum">
              <a:rPr lang="en-GB" smtClean="0"/>
              <a:t>6</a:t>
            </a:fld>
            <a:endParaRPr lang="en-GB"/>
          </a:p>
        </p:txBody>
      </p:sp>
    </p:spTree>
    <p:extLst>
      <p:ext uri="{BB962C8B-B14F-4D97-AF65-F5344CB8AC3E}">
        <p14:creationId xmlns:p14="http://schemas.microsoft.com/office/powerpoint/2010/main" val="267428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latin typeface="Arial" panose="020B0604020202020204" pitchFamily="34" charset="0"/>
                <a:cs typeface="Arial" panose="020B0604020202020204" pitchFamily="34" charset="0"/>
              </a:rPr>
              <a:t>Image:</a:t>
            </a:r>
            <a:r>
              <a:rPr lang="en-GB" sz="1100" baseline="0" dirty="0" smtClean="0">
                <a:latin typeface="Arial" panose="020B0604020202020204" pitchFamily="34" charset="0"/>
                <a:cs typeface="Arial" panose="020B0604020202020204" pitchFamily="34" charset="0"/>
              </a:rPr>
              <a:t> </a:t>
            </a:r>
            <a:r>
              <a:rPr lang="en-GB" sz="1100" baseline="0" dirty="0" err="1" smtClean="0">
                <a:latin typeface="Arial" panose="020B0604020202020204" pitchFamily="34" charset="0"/>
                <a:cs typeface="Arial" panose="020B0604020202020204" pitchFamily="34" charset="0"/>
              </a:rPr>
              <a:t>UnicefUK</a:t>
            </a:r>
            <a:r>
              <a:rPr lang="en-GB" sz="1100" baseline="0" dirty="0" smtClean="0">
                <a:latin typeface="Arial" panose="020B0604020202020204" pitchFamily="34" charset="0"/>
                <a:cs typeface="Arial" panose="020B0604020202020204" pitchFamily="34" charset="0"/>
              </a:rPr>
              <a:t>/Sutton-Hibbert </a:t>
            </a: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3BF2EB5-F90E-4C96-9BCB-7229F7E44C05}" type="slidenum">
              <a:rPr lang="en-GB" smtClean="0"/>
              <a:t>7</a:t>
            </a:fld>
            <a:endParaRPr lang="en-GB"/>
          </a:p>
        </p:txBody>
      </p:sp>
    </p:spTree>
    <p:extLst>
      <p:ext uri="{BB962C8B-B14F-4D97-AF65-F5344CB8AC3E}">
        <p14:creationId xmlns:p14="http://schemas.microsoft.com/office/powerpoint/2010/main" val="3639819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4397" r="16689" b="1504"/>
          <a:stretch/>
        </p:blipFill>
        <p:spPr>
          <a:xfrm>
            <a:off x="-1" y="-27384"/>
            <a:ext cx="9144001" cy="6885384"/>
          </a:xfrm>
          <a:prstGeom prst="rect">
            <a:avLst/>
          </a:prstGeom>
        </p:spPr>
      </p:pic>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3200" y="180000"/>
            <a:ext cx="5002518" cy="1100772"/>
          </a:xfrm>
          <a:prstGeom prst="rect">
            <a:avLst/>
          </a:prstGeom>
        </p:spPr>
      </p:pic>
    </p:spTree>
    <p:extLst>
      <p:ext uri="{BB962C8B-B14F-4D97-AF65-F5344CB8AC3E}">
        <p14:creationId xmlns:p14="http://schemas.microsoft.com/office/powerpoint/2010/main" val="30792138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cxnSp>
        <p:nvCxnSpPr>
          <p:cNvPr id="4" name="Straight Connector 3"/>
          <p:cNvCxnSpPr/>
          <p:nvPr userDrawn="1"/>
        </p:nvCxnSpPr>
        <p:spPr>
          <a:xfrm>
            <a:off x="0" y="1412776"/>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8447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ogo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616000"/>
            <a:ext cx="5002518" cy="1100772"/>
          </a:xfrm>
          <a:prstGeom prst="rect">
            <a:avLst/>
          </a:prstGeom>
        </p:spPr>
      </p:pic>
    </p:spTree>
    <p:extLst>
      <p:ext uri="{BB962C8B-B14F-4D97-AF65-F5344CB8AC3E}">
        <p14:creationId xmlns:p14="http://schemas.microsoft.com/office/powerpoint/2010/main" val="30108532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5091434"/>
            <a:ext cx="6552728" cy="42579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9747" y="0"/>
            <a:ext cx="9098757" cy="5013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616000"/>
            <a:ext cx="5002518" cy="1100772"/>
          </a:xfrm>
          <a:prstGeom prst="rect">
            <a:avLst/>
          </a:prstGeom>
        </p:spPr>
      </p:pic>
    </p:spTree>
    <p:extLst>
      <p:ext uri="{BB962C8B-B14F-4D97-AF65-F5344CB8AC3E}">
        <p14:creationId xmlns:p14="http://schemas.microsoft.com/office/powerpoint/2010/main" val="30499674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3" name="TextBox 2"/>
          <p:cNvSpPr txBox="1"/>
          <p:nvPr userDrawn="1"/>
        </p:nvSpPr>
        <p:spPr>
          <a:xfrm>
            <a:off x="467544" y="2276872"/>
            <a:ext cx="8208912" cy="861774"/>
          </a:xfrm>
          <a:prstGeom prst="rect">
            <a:avLst/>
          </a:prstGeom>
          <a:noFill/>
        </p:spPr>
        <p:txBody>
          <a:bodyPr wrap="square" rtlCol="0">
            <a:spAutoFit/>
          </a:bodyPr>
          <a:lstStyle/>
          <a:p>
            <a:pPr algn="ctr"/>
            <a:r>
              <a:rPr lang="en-GB" sz="5000" cap="all" spc="400" baseline="0" dirty="0" smtClean="0">
                <a:solidFill>
                  <a:srgbClr val="00AEEF"/>
                </a:solidFill>
                <a:latin typeface="Univers Next Pro Condensed" panose="020B0906030202020203" pitchFamily="34" charset="0"/>
              </a:rPr>
              <a:t>Any questions?</a:t>
            </a:r>
            <a:endParaRPr lang="en-GB" sz="5000" cap="all" spc="400" baseline="0" dirty="0">
              <a:solidFill>
                <a:srgbClr val="00AEEF"/>
              </a:solidFill>
              <a:latin typeface="Univers Next Pro Condensed" panose="020B0906030202020203" pitchFamily="34" charset="0"/>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616000"/>
            <a:ext cx="5002518" cy="1100772"/>
          </a:xfrm>
          <a:prstGeom prst="rect">
            <a:avLst/>
          </a:prstGeom>
        </p:spPr>
      </p:pic>
    </p:spTree>
    <p:extLst>
      <p:ext uri="{BB962C8B-B14F-4D97-AF65-F5344CB8AC3E}">
        <p14:creationId xmlns:p14="http://schemas.microsoft.com/office/powerpoint/2010/main" val="6254266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break slide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5285" t="3593" r="11263" b="2473"/>
          <a:stretch/>
        </p:blipFill>
        <p:spPr>
          <a:xfrm>
            <a:off x="0" y="-193210"/>
            <a:ext cx="9396536" cy="7051210"/>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5508000"/>
            <a:ext cx="5002518" cy="1100772"/>
          </a:xfrm>
          <a:prstGeom prst="rect">
            <a:avLst/>
          </a:prstGeom>
        </p:spPr>
      </p:pic>
    </p:spTree>
    <p:extLst>
      <p:ext uri="{BB962C8B-B14F-4D97-AF65-F5344CB8AC3E}">
        <p14:creationId xmlns:p14="http://schemas.microsoft.com/office/powerpoint/2010/main" val="2880974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nd/break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55" r="956" b="-1587"/>
          <a:stretch/>
        </p:blipFill>
        <p:spPr>
          <a:xfrm>
            <a:off x="0" y="1"/>
            <a:ext cx="9226088" cy="7029400"/>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7944" y="5508000"/>
            <a:ext cx="5002518" cy="1100772"/>
          </a:xfrm>
          <a:prstGeom prst="rect">
            <a:avLst/>
          </a:prstGeom>
        </p:spPr>
      </p:pic>
    </p:spTree>
    <p:extLst>
      <p:ext uri="{BB962C8B-B14F-4D97-AF65-F5344CB8AC3E}">
        <p14:creationId xmlns:p14="http://schemas.microsoft.com/office/powerpoint/2010/main" val="17873794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d/break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056" t="1" r="8055" b="-1500"/>
          <a:stretch/>
        </p:blipFill>
        <p:spPr>
          <a:xfrm>
            <a:off x="0" y="6017"/>
            <a:ext cx="9144000" cy="6960840"/>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5936" y="5508000"/>
            <a:ext cx="5002518" cy="1100772"/>
          </a:xfrm>
          <a:prstGeom prst="rect">
            <a:avLst/>
          </a:prstGeom>
        </p:spPr>
      </p:pic>
    </p:spTree>
    <p:extLst>
      <p:ext uri="{BB962C8B-B14F-4D97-AF65-F5344CB8AC3E}">
        <p14:creationId xmlns:p14="http://schemas.microsoft.com/office/powerpoint/2010/main" val="13241515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break slid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4954" t="9580" r="16198" b="1672"/>
          <a:stretch/>
        </p:blipFill>
        <p:spPr>
          <a:xfrm>
            <a:off x="0" y="-138979"/>
            <a:ext cx="9324528" cy="6996979"/>
          </a:xfrm>
          <a:prstGeom prst="rect">
            <a:avLst/>
          </a:prstGeom>
        </p:spPr>
      </p:pic>
      <p:sp>
        <p:nvSpPr>
          <p:cNvPr id="11" name="Title 1"/>
          <p:cNvSpPr>
            <a:spLocks noGrp="1"/>
          </p:cNvSpPr>
          <p:nvPr>
            <p:ph type="ctrTitle" hasCustomPrompt="1"/>
          </p:nvPr>
        </p:nvSpPr>
        <p:spPr>
          <a:xfrm>
            <a:off x="0" y="4293096"/>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7944" y="5508000"/>
            <a:ext cx="5002518" cy="1100772"/>
          </a:xfrm>
          <a:prstGeom prst="rect">
            <a:avLst/>
          </a:prstGeom>
        </p:spPr>
      </p:pic>
    </p:spTree>
    <p:extLst>
      <p:ext uri="{BB962C8B-B14F-4D97-AF65-F5344CB8AC3E}">
        <p14:creationId xmlns:p14="http://schemas.microsoft.com/office/powerpoint/2010/main" val="10863475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break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13099" b="3426"/>
          <a:stretch/>
        </p:blipFill>
        <p:spPr>
          <a:xfrm>
            <a:off x="-78707" y="-3133"/>
            <a:ext cx="9222707" cy="6861133"/>
          </a:xfrm>
          <a:prstGeom prst="rect">
            <a:avLst/>
          </a:prstGeom>
        </p:spPr>
      </p:pic>
      <p:sp>
        <p:nvSpPr>
          <p:cNvPr id="12" name="Title 1"/>
          <p:cNvSpPr>
            <a:spLocks noGrp="1"/>
          </p:cNvSpPr>
          <p:nvPr>
            <p:ph type="ctrTitle" hasCustomPrompt="1"/>
          </p:nvPr>
        </p:nvSpPr>
        <p:spPr>
          <a:xfrm>
            <a:off x="-10852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5936" y="5508000"/>
            <a:ext cx="5002518" cy="1100772"/>
          </a:xfrm>
          <a:prstGeom prst="rect">
            <a:avLst/>
          </a:prstGeom>
        </p:spPr>
      </p:pic>
    </p:spTree>
    <p:extLst>
      <p:ext uri="{BB962C8B-B14F-4D97-AF65-F5344CB8AC3E}">
        <p14:creationId xmlns:p14="http://schemas.microsoft.com/office/powerpoint/2010/main" val="41897556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break slide 4">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289" r="10527" b="2322"/>
          <a:stretch/>
        </p:blipFill>
        <p:spPr>
          <a:xfrm>
            <a:off x="0" y="1"/>
            <a:ext cx="9144000" cy="6858000"/>
          </a:xfrm>
          <a:prstGeom prst="rect">
            <a:avLst/>
          </a:prstGeom>
        </p:spPr>
      </p:pic>
      <p:sp>
        <p:nvSpPr>
          <p:cNvPr id="10"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5936" y="5508000"/>
            <a:ext cx="5002518" cy="1100772"/>
          </a:xfrm>
          <a:prstGeom prst="rect">
            <a:avLst/>
          </a:prstGeom>
        </p:spPr>
      </p:pic>
    </p:spTree>
    <p:extLst>
      <p:ext uri="{BB962C8B-B14F-4D97-AF65-F5344CB8AC3E}">
        <p14:creationId xmlns:p14="http://schemas.microsoft.com/office/powerpoint/2010/main" val="41472265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6588" t="370" r="9890" b="6648"/>
          <a:stretch/>
        </p:blipFill>
        <p:spPr>
          <a:xfrm>
            <a:off x="0" y="-27384"/>
            <a:ext cx="9144000" cy="6885384"/>
          </a:xfrm>
          <a:prstGeom prst="rect">
            <a:avLst/>
          </a:prstGeom>
        </p:spPr>
      </p:pic>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2000" y="180000"/>
            <a:ext cx="5002518" cy="1100772"/>
          </a:xfrm>
          <a:prstGeom prst="rect">
            <a:avLst/>
          </a:prstGeom>
        </p:spPr>
      </p:pic>
    </p:spTree>
    <p:extLst>
      <p:ext uri="{BB962C8B-B14F-4D97-AF65-F5344CB8AC3E}">
        <p14:creationId xmlns:p14="http://schemas.microsoft.com/office/powerpoint/2010/main" val="1221611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break slid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10"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5936" y="5508000"/>
            <a:ext cx="5002518" cy="1100772"/>
          </a:xfrm>
          <a:prstGeom prst="rect">
            <a:avLst/>
          </a:prstGeom>
        </p:spPr>
      </p:pic>
    </p:spTree>
    <p:extLst>
      <p:ext uri="{BB962C8B-B14F-4D97-AF65-F5344CB8AC3E}">
        <p14:creationId xmlns:p14="http://schemas.microsoft.com/office/powerpoint/2010/main" val="4019396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End/break slide 3">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512" y="0"/>
            <a:ext cx="9180512" cy="6907314"/>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5936" y="5508000"/>
            <a:ext cx="5002518" cy="1100772"/>
          </a:xfrm>
          <a:prstGeom prst="rect">
            <a:avLst/>
          </a:prstGeom>
        </p:spPr>
      </p:pic>
    </p:spTree>
    <p:extLst>
      <p:ext uri="{BB962C8B-B14F-4D97-AF65-F5344CB8AC3E}">
        <p14:creationId xmlns:p14="http://schemas.microsoft.com/office/powerpoint/2010/main" val="200659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3200" y="180000"/>
            <a:ext cx="5002518" cy="1100772"/>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l="3499" r="6914"/>
          <a:stretch/>
        </p:blipFill>
        <p:spPr>
          <a:xfrm>
            <a:off x="-36512" y="-992"/>
            <a:ext cx="9217024" cy="6858992"/>
          </a:xfrm>
          <a:prstGeom prst="rect">
            <a:avLst/>
          </a:prstGeom>
        </p:spPr>
      </p:pic>
    </p:spTree>
    <p:extLst>
      <p:ext uri="{BB962C8B-B14F-4D97-AF65-F5344CB8AC3E}">
        <p14:creationId xmlns:p14="http://schemas.microsoft.com/office/powerpoint/2010/main" val="20497707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2923" t="1162" r="2233" b="3388"/>
          <a:stretch/>
        </p:blipFill>
        <p:spPr>
          <a:xfrm>
            <a:off x="0" y="0"/>
            <a:ext cx="9144000" cy="6858000"/>
          </a:xfrm>
          <a:prstGeom prst="rect">
            <a:avLst/>
          </a:prstGeom>
        </p:spPr>
      </p:pic>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3200" y="180000"/>
            <a:ext cx="5002518" cy="1100772"/>
          </a:xfrm>
          <a:prstGeom prst="rect">
            <a:avLst/>
          </a:prstGeom>
        </p:spPr>
      </p:pic>
    </p:spTree>
    <p:extLst>
      <p:ext uri="{BB962C8B-B14F-4D97-AF65-F5344CB8AC3E}">
        <p14:creationId xmlns:p14="http://schemas.microsoft.com/office/powerpoint/2010/main" val="4719780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3">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3500" b="-1587"/>
          <a:stretch/>
        </p:blipFill>
        <p:spPr>
          <a:xfrm>
            <a:off x="0" y="-15393"/>
            <a:ext cx="9144000" cy="7159265"/>
          </a:xfrm>
          <a:prstGeom prst="rect">
            <a:avLst/>
          </a:prstGeom>
        </p:spPr>
      </p:pic>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3200" y="180000"/>
            <a:ext cx="5002518" cy="1100772"/>
          </a:xfrm>
          <a:prstGeom prst="rect">
            <a:avLst/>
          </a:prstGeom>
        </p:spPr>
      </p:pic>
    </p:spTree>
    <p:extLst>
      <p:ext uri="{BB962C8B-B14F-4D97-AF65-F5344CB8AC3E}">
        <p14:creationId xmlns:p14="http://schemas.microsoft.com/office/powerpoint/2010/main" val="18746195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161"/>
            <a:ext cx="8229600" cy="1093751"/>
          </a:xfrm>
          <a:ln>
            <a:noFill/>
          </a:ln>
        </p:spPr>
        <p:txBody>
          <a:bodyPr>
            <a:sp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2636912"/>
            <a:ext cx="8229600" cy="295232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58"/>
            <a:ext cx="914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8919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89"/>
            <a:ext cx="8229600" cy="1323439"/>
          </a:xfrm>
          <a:ln>
            <a:noFill/>
          </a:ln>
        </p:spPr>
        <p:txBody>
          <a:bodyPr>
            <a:sp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1556792"/>
            <a:ext cx="8229600" cy="39604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8" name="Straight Connector 7"/>
          <p:cNvCxnSpPr/>
          <p:nvPr userDrawn="1"/>
        </p:nvCxnSpPr>
        <p:spPr>
          <a:xfrm>
            <a:off x="0" y="1369234"/>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954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06/09/2018</a:t>
            </a:fld>
            <a:endParaRPr lang="en-GB" dirty="0"/>
          </a:p>
        </p:txBody>
      </p:sp>
      <p:sp>
        <p:nvSpPr>
          <p:cNvPr id="12"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13"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616000"/>
            <a:ext cx="5002518" cy="1100772"/>
          </a:xfrm>
          <a:prstGeom prst="rect">
            <a:avLst/>
          </a:prstGeom>
        </p:spPr>
      </p:pic>
    </p:spTree>
    <p:extLst>
      <p:ext uri="{BB962C8B-B14F-4D97-AF65-F5344CB8AC3E}">
        <p14:creationId xmlns:p14="http://schemas.microsoft.com/office/powerpoint/2010/main" val="32258854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cxnSp>
        <p:nvCxnSpPr>
          <p:cNvPr id="4" name="Straight Connector 3"/>
          <p:cNvCxnSpPr/>
          <p:nvPr userDrawn="1"/>
        </p:nvCxnSpPr>
        <p:spPr>
          <a:xfrm>
            <a:off x="0" y="1412776"/>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3891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94ABF6D-B116-48FA-8A85-4C24104CDDB3}" type="datetimeFigureOut">
              <a:rPr lang="en-GB" smtClean="0"/>
              <a:pPr/>
              <a:t>06/09/2018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99AA68-E695-4F58-BEEE-DDF7D9F5029C}" type="slidenum">
              <a:rPr lang="en-GB" smtClean="0"/>
              <a:pPr/>
              <a:t>‹#›</a:t>
            </a:fld>
            <a:endParaRPr lang="en-GB"/>
          </a:p>
        </p:txBody>
      </p:sp>
    </p:spTree>
    <p:extLst>
      <p:ext uri="{BB962C8B-B14F-4D97-AF65-F5344CB8AC3E}">
        <p14:creationId xmlns:p14="http://schemas.microsoft.com/office/powerpoint/2010/main" val="62824984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8" r:id="rId3"/>
    <p:sldLayoutId id="2147483671" r:id="rId4"/>
    <p:sldLayoutId id="2147483674" r:id="rId5"/>
    <p:sldLayoutId id="2147483661" r:id="rId6"/>
    <p:sldLayoutId id="2147483650" r:id="rId7"/>
    <p:sldLayoutId id="2147483652" r:id="rId8"/>
    <p:sldLayoutId id="2147483654" r:id="rId9"/>
    <p:sldLayoutId id="2147483675" r:id="rId10"/>
    <p:sldLayoutId id="2147483655" r:id="rId11"/>
    <p:sldLayoutId id="2147483657" r:id="rId12"/>
    <p:sldLayoutId id="2147483663" r:id="rId13"/>
    <p:sldLayoutId id="2147483658" r:id="rId14"/>
    <p:sldLayoutId id="2147483672" r:id="rId15"/>
    <p:sldLayoutId id="2147483673" r:id="rId16"/>
    <p:sldLayoutId id="2147483659" r:id="rId17"/>
    <p:sldLayoutId id="2147483666" r:id="rId18"/>
    <p:sldLayoutId id="2147483669" r:id="rId19"/>
    <p:sldLayoutId id="2147483660" r:id="rId20"/>
    <p:sldLayoutId id="2147483670" r:id="rId21"/>
  </p:sldLayoutIdLst>
  <p:timing>
    <p:tnLst>
      <p:par>
        <p:cTn id="1" dur="indefinite" restart="never" nodeType="tmRoot"/>
      </p:par>
    </p:tnLst>
  </p:timing>
  <p:txStyles>
    <p:titleStyle>
      <a:lvl1pPr algn="l" defTabSz="914400" rtl="0" eaLnBrk="1" latinLnBrk="0" hangingPunct="1">
        <a:spcBef>
          <a:spcPct val="0"/>
        </a:spcBef>
        <a:buNone/>
        <a:defRPr sz="4000" kern="1200" cap="all" spc="400" baseline="0">
          <a:solidFill>
            <a:schemeClr val="tx1"/>
          </a:solidFill>
          <a:latin typeface="Univers Next Pro Condensed" panose="020B0906030202020203" pitchFamily="34" charset="0"/>
          <a:ea typeface="+mj-ea"/>
          <a:cs typeface="+mj-cs"/>
        </a:defRPr>
      </a:lvl1pPr>
    </p:titleStyle>
    <p:body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Mmy9MpwyKnQ" TargetMode="External"/><Relationship Id="rId5" Type="http://schemas.openxmlformats.org/officeDocument/2006/relationships/image" Target="../media/image17.jpe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LN_70HXxd5Y"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s://www.unicef.org.uk/rights-respecting-schools/resources/teaching-resources/refugee-crisis-europ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69" y="620688"/>
            <a:ext cx="5020774" cy="646331"/>
          </a:xfrm>
        </p:spPr>
        <p:txBody>
          <a:bodyPr/>
          <a:lstStyle/>
          <a:p>
            <a:r>
              <a:rPr lang="en-GB" sz="3600" b="1" dirty="0" smtClean="0">
                <a:solidFill>
                  <a:schemeClr val="tx1"/>
                </a:solidFill>
                <a:latin typeface="Arial" panose="020B0604020202020204" pitchFamily="34" charset="0"/>
                <a:cs typeface="Arial" panose="020B0604020202020204" pitchFamily="34" charset="0"/>
              </a:rPr>
              <a:t>The</a:t>
            </a:r>
            <a:r>
              <a:rPr lang="en-GB" sz="3600" b="1" dirty="0" smtClean="0">
                <a:latin typeface="Arial" panose="020B0604020202020204" pitchFamily="34" charset="0"/>
                <a:cs typeface="Arial" panose="020B0604020202020204" pitchFamily="34" charset="0"/>
              </a:rPr>
              <a:t> abcDe </a:t>
            </a:r>
            <a:r>
              <a:rPr lang="en-GB" sz="3600" b="1" dirty="0" smtClean="0">
                <a:solidFill>
                  <a:schemeClr val="tx1"/>
                </a:solidFill>
                <a:latin typeface="Arial" panose="020B0604020202020204" pitchFamily="34" charset="0"/>
                <a:cs typeface="Arial" panose="020B0604020202020204" pitchFamily="34" charset="0"/>
              </a:rPr>
              <a:t>of…</a:t>
            </a:r>
            <a:endParaRPr lang="en-GB" sz="3600" b="1"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5229200"/>
            <a:ext cx="5002518" cy="1100772"/>
          </a:xfrm>
          <a:prstGeom prst="rect">
            <a:avLst/>
          </a:prstGeom>
        </p:spPr>
      </p:pic>
      <p:sp>
        <p:nvSpPr>
          <p:cNvPr id="4" name="Rectangle 3"/>
          <p:cNvSpPr/>
          <p:nvPr/>
        </p:nvSpPr>
        <p:spPr>
          <a:xfrm>
            <a:off x="8172400" y="6599001"/>
            <a:ext cx="1053494" cy="246221"/>
          </a:xfrm>
          <a:prstGeom prst="rect">
            <a:avLst/>
          </a:prstGeom>
        </p:spPr>
        <p:txBody>
          <a:bodyPr wrap="none">
            <a:spAutoFit/>
          </a:bodyPr>
          <a:lstStyle/>
          <a:p>
            <a:r>
              <a:rPr lang="en-GB" sz="1000" dirty="0" smtClean="0">
                <a:latin typeface="Arial" panose="020B0604020202020204" pitchFamily="34" charset="0"/>
                <a:cs typeface="Arial" panose="020B0604020202020204" pitchFamily="34" charset="0"/>
              </a:rPr>
              <a:t>@Unicef/Fields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814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10873208" cy="1077218"/>
          </a:xfrm>
        </p:spPr>
        <p:txBody>
          <a:bodyPr/>
          <a:lstStyle/>
          <a:p>
            <a:r>
              <a:rPr lang="en-GB" sz="3200" b="1" dirty="0" smtClean="0">
                <a:solidFill>
                  <a:srgbClr val="00ADF9"/>
                </a:solidFill>
                <a:latin typeface="Arial" panose="020B0604020202020204" pitchFamily="34" charset="0"/>
                <a:cs typeface="Arial" panose="020B0604020202020204" pitchFamily="34" charset="0"/>
              </a:rPr>
              <a:t>A</a:t>
            </a:r>
            <a:r>
              <a:rPr lang="en-GB" sz="3200" dirty="0" smtClean="0">
                <a:latin typeface="Arial" panose="020B0604020202020204" pitchFamily="34" charset="0"/>
                <a:cs typeface="Arial" panose="020B0604020202020204" pitchFamily="34" charset="0"/>
              </a:rPr>
              <a:t>: Rights </a:t>
            </a:r>
            <a:r>
              <a:rPr lang="en-GB" sz="3200" dirty="0">
                <a:latin typeface="Arial" panose="020B0604020202020204" pitchFamily="34" charset="0"/>
                <a:cs typeface="Arial" panose="020B0604020202020204" pitchFamily="34" charset="0"/>
              </a:rPr>
              <a:t>are for </a:t>
            </a:r>
            <a:r>
              <a:rPr lang="en-GB" sz="3200" dirty="0">
                <a:solidFill>
                  <a:srgbClr val="00ADF9"/>
                </a:solidFill>
                <a:latin typeface="Arial" panose="020B0604020202020204" pitchFamily="34" charset="0"/>
                <a:cs typeface="Arial" panose="020B0604020202020204" pitchFamily="34" charset="0"/>
              </a:rPr>
              <a:t>ALL</a:t>
            </a:r>
            <a:r>
              <a:rPr lang="en-GB" sz="3200"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children</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826" y="1556792"/>
            <a:ext cx="8229600" cy="792088"/>
          </a:xfrm>
        </p:spPr>
        <p:txBody>
          <a:bodyPr>
            <a:normAutofit/>
          </a:bodyPr>
          <a:lstStyle/>
          <a:p>
            <a:r>
              <a:rPr lang="en-GB" sz="1800" b="1" dirty="0">
                <a:solidFill>
                  <a:srgbClr val="00ADF9"/>
                </a:solidFill>
              </a:rPr>
              <a:t>Key idea: </a:t>
            </a:r>
            <a:r>
              <a:rPr lang="en-GB" sz="1800" dirty="0" smtClean="0"/>
              <a:t>Rights </a:t>
            </a:r>
            <a:r>
              <a:rPr lang="en-GB" sz="1800" dirty="0"/>
              <a:t>are for all children and young people across the world.  </a:t>
            </a:r>
            <a:endParaRPr lang="en-GB" sz="1800" dirty="0" smtClean="0"/>
          </a:p>
          <a:p>
            <a:r>
              <a:rPr lang="en-GB" sz="1800" b="1" dirty="0" smtClean="0">
                <a:solidFill>
                  <a:srgbClr val="00ADF9"/>
                </a:solidFill>
              </a:rPr>
              <a:t>Key </a:t>
            </a:r>
            <a:r>
              <a:rPr lang="en-GB" sz="1800" b="1" dirty="0">
                <a:solidFill>
                  <a:srgbClr val="00ADF9"/>
                </a:solidFill>
              </a:rPr>
              <a:t>word: </a:t>
            </a:r>
            <a:r>
              <a:rPr lang="en-GB" sz="1800" dirty="0"/>
              <a:t>Universal</a:t>
            </a:r>
            <a:endParaRPr lang="en-GB" sz="1800" dirty="0" smtClean="0"/>
          </a:p>
        </p:txBody>
      </p:sp>
      <p:sp>
        <p:nvSpPr>
          <p:cNvPr id="4" name="Rectangle 3"/>
          <p:cNvSpPr/>
          <p:nvPr/>
        </p:nvSpPr>
        <p:spPr>
          <a:xfrm>
            <a:off x="155372" y="2711822"/>
            <a:ext cx="4344620" cy="4247317"/>
          </a:xfrm>
          <a:prstGeom prst="rect">
            <a:avLst/>
          </a:prstGeom>
        </p:spPr>
        <p:txBody>
          <a:bodyPr wrap="square">
            <a:spAutoFit/>
          </a:bodyPr>
          <a:lstStyle/>
          <a:p>
            <a:pPr marL="342900" indent="-342900">
              <a:buFont typeface="+mj-lt"/>
              <a:buAutoNum type="arabicPeriod"/>
            </a:pPr>
            <a:r>
              <a:rPr lang="en-GB" b="1" dirty="0" smtClean="0">
                <a:solidFill>
                  <a:srgbClr val="00ADF9"/>
                </a:solidFill>
                <a:latin typeface="Arial" panose="020B0604020202020204" pitchFamily="34" charset="0"/>
                <a:cs typeface="Arial" panose="020B0604020202020204" pitchFamily="34" charset="0"/>
              </a:rPr>
              <a:t>Assemblies</a:t>
            </a:r>
          </a:p>
          <a:p>
            <a:r>
              <a:rPr lang="en-GB" dirty="0" smtClean="0">
                <a:latin typeface="Arial" panose="020B0604020202020204" pitchFamily="34" charset="0"/>
                <a:cs typeface="Arial" panose="020B0604020202020204" pitchFamily="34" charset="0"/>
              </a:rPr>
              <a:t>Pupils </a:t>
            </a:r>
            <a:r>
              <a:rPr lang="en-GB" dirty="0">
                <a:latin typeface="Arial" panose="020B0604020202020204" pitchFamily="34" charset="0"/>
                <a:cs typeface="Arial" panose="020B0604020202020204" pitchFamily="34" charset="0"/>
              </a:rPr>
              <a:t>could use flags to help represent different countries within the United </a:t>
            </a:r>
            <a:r>
              <a:rPr lang="en-GB" dirty="0" smtClean="0">
                <a:latin typeface="Arial" panose="020B0604020202020204" pitchFamily="34" charset="0"/>
                <a:cs typeface="Arial" panose="020B0604020202020204" pitchFamily="34" charset="0"/>
              </a:rPr>
              <a:t>Nations</a:t>
            </a:r>
            <a:r>
              <a:rPr lang="en-GB" dirty="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 Form </a:t>
            </a:r>
            <a:r>
              <a:rPr lang="en-GB" dirty="0">
                <a:latin typeface="Arial" panose="020B0604020202020204" pitchFamily="34" charset="0"/>
                <a:cs typeface="Arial" panose="020B0604020202020204" pitchFamily="34" charset="0"/>
              </a:rPr>
              <a:t>a ‘circle of flags’ </a:t>
            </a:r>
            <a:r>
              <a:rPr lang="en-GB" dirty="0" smtClean="0">
                <a:latin typeface="Arial" panose="020B0604020202020204" pitchFamily="34" charset="0"/>
                <a:cs typeface="Arial" panose="020B0604020202020204" pitchFamily="34" charset="0"/>
              </a:rPr>
              <a:t>to show how </a:t>
            </a:r>
            <a:r>
              <a:rPr lang="en-GB" dirty="0">
                <a:latin typeface="Arial" panose="020B0604020202020204" pitchFamily="34" charset="0"/>
                <a:cs typeface="Arial" panose="020B0604020202020204" pitchFamily="34" charset="0"/>
              </a:rPr>
              <a:t>the UN works and </a:t>
            </a:r>
            <a:r>
              <a:rPr lang="en-GB" dirty="0" smtClean="0">
                <a:latin typeface="Arial" panose="020B0604020202020204" pitchFamily="34" charset="0"/>
                <a:cs typeface="Arial" panose="020B0604020202020204" pitchFamily="34" charset="0"/>
              </a:rPr>
              <a:t>demonstrate </a:t>
            </a:r>
            <a:r>
              <a:rPr lang="en-GB" dirty="0">
                <a:latin typeface="Arial" panose="020B0604020202020204" pitchFamily="34" charset="0"/>
                <a:cs typeface="Arial" panose="020B0604020202020204" pitchFamily="34" charset="0"/>
              </a:rPr>
              <a:t>the universality of rights. </a:t>
            </a:r>
          </a:p>
          <a:p>
            <a:r>
              <a:rPr lang="en-GB" b="1" dirty="0" smtClean="0">
                <a:solidFill>
                  <a:srgbClr val="00ADF9"/>
                </a:solidFill>
                <a:latin typeface="Arial" panose="020B0604020202020204" pitchFamily="34" charset="0"/>
                <a:cs typeface="Arial" panose="020B0604020202020204" pitchFamily="34" charset="0"/>
              </a:rPr>
              <a:t>2. Curriculum </a:t>
            </a:r>
            <a:r>
              <a:rPr lang="en-GB" b="1" dirty="0">
                <a:solidFill>
                  <a:srgbClr val="00ADF9"/>
                </a:solidFill>
                <a:latin typeface="Arial" panose="020B0604020202020204" pitchFamily="34" charset="0"/>
                <a:cs typeface="Arial" panose="020B0604020202020204" pitchFamily="34" charset="0"/>
              </a:rPr>
              <a:t>links</a:t>
            </a:r>
          </a:p>
          <a:p>
            <a:r>
              <a:rPr lang="en-GB" dirty="0">
                <a:latin typeface="Arial" panose="020B0604020202020204" pitchFamily="34" charset="0"/>
                <a:cs typeface="Arial" panose="020B0604020202020204" pitchFamily="34" charset="0"/>
              </a:rPr>
              <a:t>Geography based topics involving comparisons between countries and </a:t>
            </a:r>
            <a:r>
              <a:rPr lang="en-GB" dirty="0" smtClean="0">
                <a:latin typeface="Arial" panose="020B0604020202020204" pitchFamily="34" charset="0"/>
                <a:cs typeface="Arial" panose="020B0604020202020204" pitchFamily="34" charset="0"/>
              </a:rPr>
              <a:t>how access </a:t>
            </a:r>
            <a:r>
              <a:rPr lang="en-GB" dirty="0">
                <a:latin typeface="Arial" panose="020B0604020202020204" pitchFamily="34" charset="0"/>
                <a:cs typeface="Arial" panose="020B0604020202020204" pitchFamily="34" charset="0"/>
              </a:rPr>
              <a:t>to rights may vary. </a:t>
            </a:r>
          </a:p>
          <a:p>
            <a:r>
              <a:rPr lang="en-GB" dirty="0">
                <a:latin typeface="Arial" panose="020B0604020202020204" pitchFamily="34" charset="0"/>
                <a:cs typeface="Arial" panose="020B0604020202020204" pitchFamily="34" charset="0"/>
              </a:rPr>
              <a:t>Linking global based themes with particular rights </a:t>
            </a:r>
            <a:r>
              <a:rPr lang="en-GB" dirty="0" smtClean="0">
                <a:latin typeface="Arial" panose="020B0604020202020204" pitchFamily="34" charset="0"/>
                <a:cs typeface="Arial" panose="020B0604020202020204" pitchFamily="34" charset="0"/>
              </a:rPr>
              <a:t>such as </a:t>
            </a:r>
            <a:r>
              <a:rPr lang="en-GB" dirty="0">
                <a:latin typeface="Arial" panose="020B0604020202020204" pitchFamily="34" charset="0"/>
                <a:cs typeface="Arial" panose="020B0604020202020204" pitchFamily="34" charset="0"/>
              </a:rPr>
              <a:t>exploring different foods from around the world linked to Article 24.</a:t>
            </a:r>
          </a:p>
          <a:p>
            <a:endParaRPr lang="en-GB"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44826" y="2315778"/>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smtClean="0"/>
              <a:t>SPREAD THE MESSAGE </a:t>
            </a:r>
            <a:r>
              <a:rPr lang="en-GB" sz="1800" b="1" dirty="0" smtClean="0">
                <a:solidFill>
                  <a:srgbClr val="00AEEF"/>
                </a:solidFill>
              </a:rPr>
              <a:t>THROUGH</a:t>
            </a:r>
            <a:r>
              <a:rPr lang="en-GB" sz="1800" b="1" dirty="0" smtClean="0"/>
              <a:t>…</a:t>
            </a:r>
          </a:p>
        </p:txBody>
      </p:sp>
      <p:sp>
        <p:nvSpPr>
          <p:cNvPr id="6" name="Rectangle 5"/>
          <p:cNvSpPr/>
          <p:nvPr/>
        </p:nvSpPr>
        <p:spPr>
          <a:xfrm>
            <a:off x="4799380" y="2728252"/>
            <a:ext cx="4344620" cy="2308324"/>
          </a:xfrm>
          <a:prstGeom prst="rect">
            <a:avLst/>
          </a:prstGeom>
        </p:spPr>
        <p:txBody>
          <a:bodyPr wrap="square">
            <a:spAutoFit/>
          </a:bodyPr>
          <a:lstStyle/>
          <a:p>
            <a:r>
              <a:rPr lang="en-GB" b="1" dirty="0" smtClean="0">
                <a:solidFill>
                  <a:srgbClr val="00ADF9"/>
                </a:solidFill>
                <a:latin typeface="Arial" panose="020B0604020202020204" pitchFamily="34" charset="0"/>
                <a:cs typeface="Arial" panose="020B0604020202020204" pitchFamily="34" charset="0"/>
              </a:rPr>
              <a:t>3. Pictures in displays</a:t>
            </a:r>
          </a:p>
          <a:p>
            <a:endParaRPr lang="en-GB" b="1" dirty="0" smtClean="0">
              <a:solidFill>
                <a:srgbClr val="00ADF9"/>
              </a:solidFill>
              <a:latin typeface="Arial" panose="020B0604020202020204" pitchFamily="34" charset="0"/>
              <a:cs typeface="Arial" panose="020B0604020202020204" pitchFamily="34" charset="0"/>
            </a:endParaRPr>
          </a:p>
          <a:p>
            <a:endParaRPr lang="en-GB" b="1" dirty="0" smtClean="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smtClean="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r>
              <a:rPr lang="en-GB" b="1" dirty="0" smtClean="0">
                <a:solidFill>
                  <a:srgbClr val="00ADF9"/>
                </a:solidFill>
                <a:latin typeface="Arial" panose="020B0604020202020204" pitchFamily="34" charset="0"/>
                <a:cs typeface="Arial" panose="020B0604020202020204" pitchFamily="34" charset="0"/>
              </a:rPr>
              <a:t>4. Videos</a:t>
            </a:r>
            <a:endParaRPr lang="en-GB" b="1" dirty="0">
              <a:solidFill>
                <a:srgbClr val="00ADF9"/>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0" name="Mmy9MpwyKnQ"/>
          <p:cNvPicPr>
            <a:picLocks noRot="1" noChangeAspect="1"/>
          </p:cNvPicPr>
          <p:nvPr>
            <a:videoFile r:link="rId1"/>
          </p:nvPr>
        </p:nvPicPr>
        <p:blipFill>
          <a:blip r:embed="rId4" cstate="print">
            <a:extLst>
              <a:ext uri="{28A0092B-C50C-407E-A947-70E740481C1C}">
                <a14:useLocalDpi xmlns:a14="http://schemas.microsoft.com/office/drawing/2010/main" val="0"/>
              </a:ext>
            </a:extLst>
          </a:blip>
          <a:stretch>
            <a:fillRect/>
          </a:stretch>
        </p:blipFill>
        <p:spPr>
          <a:xfrm>
            <a:off x="4869810" y="4730449"/>
            <a:ext cx="3504616" cy="195468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8185" y="3122668"/>
            <a:ext cx="1478393" cy="1268348"/>
          </a:xfrm>
          <a:prstGeom prst="rect">
            <a:avLst/>
          </a:prstGeom>
        </p:spPr>
      </p:pic>
    </p:spTree>
    <p:extLst>
      <p:ext uri="{BB962C8B-B14F-4D97-AF65-F5344CB8AC3E}">
        <p14:creationId xmlns:p14="http://schemas.microsoft.com/office/powerpoint/2010/main" val="3823124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62853"/>
            <a:ext cx="10873208" cy="584775"/>
          </a:xfrm>
        </p:spPr>
        <p:txBody>
          <a:bodyPr/>
          <a:lstStyle/>
          <a:p>
            <a:r>
              <a:rPr lang="en-GB" sz="3200" b="1" dirty="0">
                <a:solidFill>
                  <a:srgbClr val="00ADF9"/>
                </a:solidFill>
                <a:latin typeface="Arial" panose="020B0604020202020204" pitchFamily="34" charset="0"/>
                <a:cs typeface="Arial" panose="020B0604020202020204" pitchFamily="34" charset="0"/>
              </a:rPr>
              <a:t>B</a:t>
            </a:r>
            <a:r>
              <a:rPr lang="en-GB" sz="3200" dirty="0" smtClean="0">
                <a:latin typeface="Arial" panose="020B0604020202020204" pitchFamily="34" charset="0"/>
                <a:cs typeface="Arial" panose="020B0604020202020204" pitchFamily="34" charset="0"/>
              </a:rPr>
              <a:t>: Rights are there at </a:t>
            </a:r>
            <a:r>
              <a:rPr lang="en-GB" sz="3200" dirty="0" smtClean="0">
                <a:solidFill>
                  <a:srgbClr val="00ADF9"/>
                </a:solidFill>
                <a:latin typeface="Arial" panose="020B0604020202020204" pitchFamily="34" charset="0"/>
                <a:cs typeface="Arial" panose="020B0604020202020204" pitchFamily="34" charset="0"/>
              </a:rPr>
              <a:t>birth</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826" y="1556792"/>
            <a:ext cx="8229600" cy="792088"/>
          </a:xfrm>
        </p:spPr>
        <p:txBody>
          <a:bodyPr>
            <a:normAutofit/>
          </a:bodyPr>
          <a:lstStyle/>
          <a:p>
            <a:r>
              <a:rPr lang="en-GB" sz="1800" b="1" dirty="0">
                <a:solidFill>
                  <a:srgbClr val="00ADF9"/>
                </a:solidFill>
              </a:rPr>
              <a:t>Key idea: </a:t>
            </a:r>
            <a:r>
              <a:rPr lang="en-GB" sz="1800" dirty="0" smtClean="0"/>
              <a:t>Humans </a:t>
            </a:r>
            <a:r>
              <a:rPr lang="en-GB" sz="1800" dirty="0"/>
              <a:t>are born with rights.  </a:t>
            </a:r>
            <a:endParaRPr lang="en-GB" sz="1800" dirty="0" smtClean="0"/>
          </a:p>
          <a:p>
            <a:r>
              <a:rPr lang="en-GB" sz="1800" b="1" dirty="0" smtClean="0">
                <a:solidFill>
                  <a:srgbClr val="00ADF9"/>
                </a:solidFill>
              </a:rPr>
              <a:t>Key </a:t>
            </a:r>
            <a:r>
              <a:rPr lang="en-GB" sz="1800" b="1" dirty="0">
                <a:solidFill>
                  <a:srgbClr val="00ADF9"/>
                </a:solidFill>
              </a:rPr>
              <a:t>word: </a:t>
            </a:r>
            <a:r>
              <a:rPr lang="en-GB" sz="1800" dirty="0"/>
              <a:t>Inherent</a:t>
            </a:r>
            <a:endParaRPr lang="en-GB" sz="1800" dirty="0" smtClean="0"/>
          </a:p>
        </p:txBody>
      </p:sp>
      <p:sp>
        <p:nvSpPr>
          <p:cNvPr id="4" name="Rectangle 3"/>
          <p:cNvSpPr/>
          <p:nvPr/>
        </p:nvSpPr>
        <p:spPr>
          <a:xfrm>
            <a:off x="155371" y="2711822"/>
            <a:ext cx="4559951" cy="4247317"/>
          </a:xfrm>
          <a:prstGeom prst="rect">
            <a:avLst/>
          </a:prstGeom>
        </p:spPr>
        <p:txBody>
          <a:bodyPr wrap="square">
            <a:spAutoFit/>
          </a:bodyPr>
          <a:lstStyle/>
          <a:p>
            <a:pPr marL="342900" indent="-342900">
              <a:buFont typeface="+mj-lt"/>
              <a:buAutoNum type="arabicPeriod"/>
            </a:pPr>
            <a:r>
              <a:rPr lang="en-GB" b="1" dirty="0" smtClean="0">
                <a:solidFill>
                  <a:srgbClr val="00ADF9"/>
                </a:solidFill>
                <a:latin typeface="Arial" panose="020B0604020202020204" pitchFamily="34" charset="0"/>
                <a:cs typeface="Arial" panose="020B0604020202020204" pitchFamily="34" charset="0"/>
              </a:rPr>
              <a:t>Assemblies</a:t>
            </a:r>
          </a:p>
          <a:p>
            <a:r>
              <a:rPr lang="en-GB" dirty="0">
                <a:latin typeface="Arial" panose="020B0604020202020204" pitchFamily="34" charset="0"/>
                <a:cs typeface="Arial" panose="020B0604020202020204" pitchFamily="34" charset="0"/>
              </a:rPr>
              <a:t>A role play where pupils identify some of the rights </a:t>
            </a:r>
            <a:r>
              <a:rPr lang="en-GB" dirty="0" smtClean="0">
                <a:latin typeface="Arial" panose="020B0604020202020204" pitchFamily="34" charset="0"/>
                <a:cs typeface="Arial" panose="020B0604020202020204" pitchFamily="34" charset="0"/>
              </a:rPr>
              <a:t>such as the right to </a:t>
            </a:r>
            <a:r>
              <a:rPr lang="en-GB" dirty="0">
                <a:latin typeface="Arial" panose="020B0604020202020204" pitchFamily="34" charset="0"/>
                <a:cs typeface="Arial" panose="020B0604020202020204" pitchFamily="34" charset="0"/>
              </a:rPr>
              <a:t>safety, health, shelter, nutritious food, clean </a:t>
            </a:r>
            <a:r>
              <a:rPr lang="en-GB" dirty="0" smtClean="0">
                <a:latin typeface="Arial" panose="020B0604020202020204" pitchFamily="34" charset="0"/>
                <a:cs typeface="Arial" panose="020B0604020202020204" pitchFamily="34" charset="0"/>
              </a:rPr>
              <a:t>water, which </a:t>
            </a:r>
            <a:r>
              <a:rPr lang="en-GB" dirty="0">
                <a:latin typeface="Arial" panose="020B0604020202020204" pitchFamily="34" charset="0"/>
                <a:cs typeface="Arial" panose="020B0604020202020204" pitchFamily="34" charset="0"/>
              </a:rPr>
              <a:t>all humans have when they are born.</a:t>
            </a:r>
          </a:p>
          <a:p>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dirty="0" smtClean="0">
                <a:solidFill>
                  <a:srgbClr val="00ADF9"/>
                </a:solidFill>
                <a:latin typeface="Arial" panose="020B0604020202020204" pitchFamily="34" charset="0"/>
                <a:cs typeface="Arial" panose="020B0604020202020204" pitchFamily="34" charset="0"/>
              </a:rPr>
              <a:t>2. Curriculum </a:t>
            </a:r>
            <a:r>
              <a:rPr lang="en-GB" b="1" dirty="0">
                <a:solidFill>
                  <a:srgbClr val="00ADF9"/>
                </a:solidFill>
                <a:latin typeface="Arial" panose="020B0604020202020204" pitchFamily="34" charset="0"/>
                <a:cs typeface="Arial" panose="020B0604020202020204" pitchFamily="34" charset="0"/>
              </a:rPr>
              <a:t>links</a:t>
            </a:r>
          </a:p>
          <a:p>
            <a:r>
              <a:rPr lang="en-GB" dirty="0">
                <a:latin typeface="Arial" panose="020B0604020202020204" pitchFamily="34" charset="0"/>
                <a:cs typeface="Arial" panose="020B0604020202020204" pitchFamily="34" charset="0"/>
              </a:rPr>
              <a:t>Topics about how discrimination has been </a:t>
            </a:r>
            <a:r>
              <a:rPr lang="en-GB" dirty="0" smtClean="0">
                <a:latin typeface="Arial" panose="020B0604020202020204" pitchFamily="34" charset="0"/>
                <a:cs typeface="Arial" panose="020B0604020202020204" pitchFamily="34" charset="0"/>
              </a:rPr>
              <a:t>overcome, for example the </a:t>
            </a:r>
            <a:r>
              <a:rPr lang="en-GB" dirty="0">
                <a:latin typeface="Arial" panose="020B0604020202020204" pitchFamily="34" charset="0"/>
                <a:cs typeface="Arial" panose="020B0604020202020204" pitchFamily="34" charset="0"/>
              </a:rPr>
              <a:t>civil rights </a:t>
            </a:r>
            <a:r>
              <a:rPr lang="en-GB" dirty="0" smtClean="0">
                <a:latin typeface="Arial" panose="020B0604020202020204" pitchFamily="34" charset="0"/>
                <a:cs typeface="Arial" panose="020B0604020202020204" pitchFamily="34" charset="0"/>
              </a:rPr>
              <a:t>movement.</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Linking global </a:t>
            </a:r>
            <a:r>
              <a:rPr lang="en-GB" dirty="0" smtClean="0">
                <a:latin typeface="Arial" panose="020B0604020202020204" pitchFamily="34" charset="0"/>
                <a:cs typeface="Arial" panose="020B0604020202020204" pitchFamily="34" charset="0"/>
              </a:rPr>
              <a:t>themes </a:t>
            </a:r>
            <a:r>
              <a:rPr lang="en-GB" dirty="0">
                <a:latin typeface="Arial" panose="020B0604020202020204" pitchFamily="34" charset="0"/>
                <a:cs typeface="Arial" panose="020B0604020202020204" pitchFamily="34" charset="0"/>
              </a:rPr>
              <a:t>with particular </a:t>
            </a:r>
            <a:r>
              <a:rPr lang="en-GB" dirty="0" smtClean="0">
                <a:latin typeface="Arial" panose="020B0604020202020204" pitchFamily="34" charset="0"/>
                <a:cs typeface="Arial" panose="020B0604020202020204" pitchFamily="34" charset="0"/>
              </a:rPr>
              <a:t>rights, like </a:t>
            </a:r>
            <a:r>
              <a:rPr lang="en-GB" dirty="0">
                <a:latin typeface="Arial" panose="020B0604020202020204" pitchFamily="34" charset="0"/>
                <a:cs typeface="Arial" panose="020B0604020202020204" pitchFamily="34" charset="0"/>
              </a:rPr>
              <a:t>the right to be registered and have a name at birth </a:t>
            </a:r>
            <a:r>
              <a:rPr lang="en-GB" dirty="0" smtClean="0">
                <a:latin typeface="Arial" panose="020B0604020202020204" pitchFamily="34" charset="0"/>
                <a:cs typeface="Arial" panose="020B0604020202020204" pitchFamily="34" charset="0"/>
              </a:rPr>
              <a:t>with Article </a:t>
            </a:r>
            <a:r>
              <a:rPr lang="en-GB" dirty="0">
                <a:latin typeface="Arial" panose="020B0604020202020204" pitchFamily="34" charset="0"/>
                <a:cs typeface="Arial" panose="020B0604020202020204" pitchFamily="34" charset="0"/>
              </a:rPr>
              <a:t>7.</a:t>
            </a:r>
          </a:p>
          <a:p>
            <a:endParaRPr lang="en-GB"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44826" y="2315778"/>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smtClean="0"/>
              <a:t>SPREAD THE MESSAGE </a:t>
            </a:r>
            <a:r>
              <a:rPr lang="en-GB" sz="1800" b="1" dirty="0" smtClean="0">
                <a:solidFill>
                  <a:srgbClr val="00AEEF"/>
                </a:solidFill>
              </a:rPr>
              <a:t>THROUGH</a:t>
            </a:r>
            <a:r>
              <a:rPr lang="en-GB" sz="1800" b="1" dirty="0" smtClean="0"/>
              <a:t>…</a:t>
            </a:r>
          </a:p>
        </p:txBody>
      </p:sp>
      <p:sp>
        <p:nvSpPr>
          <p:cNvPr id="6" name="Rectangle 5"/>
          <p:cNvSpPr/>
          <p:nvPr/>
        </p:nvSpPr>
        <p:spPr>
          <a:xfrm>
            <a:off x="4799380" y="2728252"/>
            <a:ext cx="4344620" cy="2308324"/>
          </a:xfrm>
          <a:prstGeom prst="rect">
            <a:avLst/>
          </a:prstGeom>
        </p:spPr>
        <p:txBody>
          <a:bodyPr wrap="square">
            <a:spAutoFit/>
          </a:bodyPr>
          <a:lstStyle/>
          <a:p>
            <a:r>
              <a:rPr lang="en-GB" b="1" dirty="0" smtClean="0">
                <a:solidFill>
                  <a:srgbClr val="00ADF9"/>
                </a:solidFill>
                <a:latin typeface="Arial" panose="020B0604020202020204" pitchFamily="34" charset="0"/>
                <a:cs typeface="Arial" panose="020B0604020202020204" pitchFamily="34" charset="0"/>
              </a:rPr>
              <a:t>3. Pictures in displays</a:t>
            </a:r>
          </a:p>
          <a:p>
            <a:endParaRPr lang="en-GB" b="1" dirty="0" smtClean="0">
              <a:solidFill>
                <a:srgbClr val="00ADF9"/>
              </a:solidFill>
              <a:latin typeface="Arial" panose="020B0604020202020204" pitchFamily="34" charset="0"/>
              <a:cs typeface="Arial" panose="020B0604020202020204" pitchFamily="34" charset="0"/>
            </a:endParaRPr>
          </a:p>
          <a:p>
            <a:endParaRPr lang="en-GB" b="1" dirty="0" smtClean="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smtClean="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r>
              <a:rPr lang="en-GB" b="1" dirty="0" smtClean="0">
                <a:solidFill>
                  <a:srgbClr val="00ADF9"/>
                </a:solidFill>
                <a:latin typeface="Arial" panose="020B0604020202020204" pitchFamily="34" charset="0"/>
                <a:cs typeface="Arial" panose="020B0604020202020204" pitchFamily="34" charset="0"/>
              </a:rPr>
              <a:t>4. Videos</a:t>
            </a:r>
            <a:endParaRPr lang="en-GB" b="1" dirty="0">
              <a:solidFill>
                <a:srgbClr val="00ADF9"/>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6516909" y="3455434"/>
            <a:ext cx="1886117" cy="369332"/>
          </a:xfrm>
          <a:prstGeom prst="rect">
            <a:avLst/>
          </a:prstGeom>
          <a:noFill/>
        </p:spPr>
        <p:txBody>
          <a:bodyPr wrap="square" rtlCol="0">
            <a:spAutoFit/>
          </a:bodyPr>
          <a:lstStyle/>
          <a:p>
            <a:r>
              <a:rPr lang="en-GB" dirty="0" smtClean="0">
                <a:latin typeface="Univers Next Pro" panose="020B0503030202020203" pitchFamily="34" charset="0"/>
              </a:rPr>
              <a:t>0               18</a:t>
            </a:r>
            <a:endParaRPr lang="en-GB" dirty="0">
              <a:latin typeface="Univers Next Pro" panose="020B0503030202020203" pitchFamily="34" charset="0"/>
            </a:endParaRPr>
          </a:p>
        </p:txBody>
      </p:sp>
      <p:sp>
        <p:nvSpPr>
          <p:cNvPr id="13" name="Right Arrow 12"/>
          <p:cNvSpPr/>
          <p:nvPr/>
        </p:nvSpPr>
        <p:spPr>
          <a:xfrm>
            <a:off x="6838319" y="3468375"/>
            <a:ext cx="884463" cy="311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LN_70HXxd5Y"/>
          <p:cNvPicPr>
            <a:picLocks noRot="1" noChangeAspect="1"/>
          </p:cNvPicPr>
          <p:nvPr>
            <a:videoFile r:link="rId1"/>
          </p:nvPr>
        </p:nvPicPr>
        <p:blipFill>
          <a:blip r:embed="rId4" cstate="print">
            <a:extLst>
              <a:ext uri="{28A0092B-C50C-407E-A947-70E740481C1C}">
                <a14:useLocalDpi xmlns:a14="http://schemas.microsoft.com/office/drawing/2010/main" val="0"/>
              </a:ext>
            </a:extLst>
          </a:blip>
          <a:stretch>
            <a:fillRect/>
          </a:stretch>
        </p:blipFill>
        <p:spPr>
          <a:xfrm>
            <a:off x="4930667" y="4797152"/>
            <a:ext cx="3313741" cy="185581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0667" y="3060686"/>
            <a:ext cx="1245519" cy="1250273"/>
          </a:xfrm>
          <a:prstGeom prst="rect">
            <a:avLst/>
          </a:prstGeom>
        </p:spPr>
      </p:pic>
      <p:sp>
        <p:nvSpPr>
          <p:cNvPr id="8" name="Rectangle 7"/>
          <p:cNvSpPr/>
          <p:nvPr/>
        </p:nvSpPr>
        <p:spPr>
          <a:xfrm>
            <a:off x="4906101" y="4129504"/>
            <a:ext cx="1024639" cy="230832"/>
          </a:xfrm>
          <a:prstGeom prst="rect">
            <a:avLst/>
          </a:prstGeom>
        </p:spPr>
        <p:txBody>
          <a:bodyPr wrap="none">
            <a:spAutoFit/>
          </a:bodyPr>
          <a:lstStyle/>
          <a:p>
            <a:r>
              <a:rPr lang="en-GB" sz="900" dirty="0" smtClean="0">
                <a:latin typeface="Arial" panose="020B0604020202020204" pitchFamily="34" charset="0"/>
                <a:ea typeface="Calibri" panose="020F0502020204030204" pitchFamily="34" charset="0"/>
              </a:rPr>
              <a:t>Unicef UK/Mead</a:t>
            </a:r>
            <a:endParaRPr lang="en-GB" sz="900" dirty="0"/>
          </a:p>
        </p:txBody>
      </p:sp>
    </p:spTree>
    <p:extLst>
      <p:ext uri="{BB962C8B-B14F-4D97-AF65-F5344CB8AC3E}">
        <p14:creationId xmlns:p14="http://schemas.microsoft.com/office/powerpoint/2010/main" val="2016732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62853"/>
            <a:ext cx="10873208" cy="584775"/>
          </a:xfrm>
        </p:spPr>
        <p:txBody>
          <a:bodyPr/>
          <a:lstStyle/>
          <a:p>
            <a:r>
              <a:rPr lang="en-GB" sz="3200" b="1" dirty="0" smtClean="0">
                <a:solidFill>
                  <a:srgbClr val="00ADF9"/>
                </a:solidFill>
                <a:latin typeface="Arial" panose="020B0604020202020204" pitchFamily="34" charset="0"/>
                <a:cs typeface="Arial" panose="020B0604020202020204" pitchFamily="34" charset="0"/>
              </a:rPr>
              <a:t>c</a:t>
            </a:r>
            <a:r>
              <a:rPr lang="en-GB" sz="3200" dirty="0" smtClean="0">
                <a:latin typeface="Arial" panose="020B0604020202020204" pitchFamily="34" charset="0"/>
                <a:cs typeface="Arial" panose="020B0604020202020204" pitchFamily="34" charset="0"/>
              </a:rPr>
              <a:t>: Rights </a:t>
            </a:r>
            <a:r>
              <a:rPr lang="en-GB" sz="3200" dirty="0" smtClean="0">
                <a:solidFill>
                  <a:srgbClr val="00AEEF"/>
                </a:solidFill>
                <a:latin typeface="Arial" panose="020B0604020202020204" pitchFamily="34" charset="0"/>
                <a:cs typeface="Arial" panose="020B0604020202020204" pitchFamily="34" charset="0"/>
              </a:rPr>
              <a:t>CANNOT</a:t>
            </a:r>
            <a:r>
              <a:rPr lang="en-GB" sz="3200" dirty="0" smtClean="0">
                <a:latin typeface="Arial" panose="020B0604020202020204" pitchFamily="34" charset="0"/>
                <a:cs typeface="Arial" panose="020B0604020202020204" pitchFamily="34" charset="0"/>
              </a:rPr>
              <a:t> BE TAKEN AWAY</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826" y="1556792"/>
            <a:ext cx="8229600" cy="792088"/>
          </a:xfrm>
        </p:spPr>
        <p:txBody>
          <a:bodyPr>
            <a:normAutofit/>
          </a:bodyPr>
          <a:lstStyle/>
          <a:p>
            <a:r>
              <a:rPr lang="en-GB" sz="1800" b="1" dirty="0" smtClean="0">
                <a:solidFill>
                  <a:srgbClr val="00ADF9"/>
                </a:solidFill>
              </a:rPr>
              <a:t>Key idea: </a:t>
            </a:r>
            <a:r>
              <a:rPr lang="en-GB" sz="1800" dirty="0" smtClean="0"/>
              <a:t>Rights </a:t>
            </a:r>
            <a:r>
              <a:rPr lang="en-GB" sz="1800" dirty="0"/>
              <a:t>cannot be </a:t>
            </a:r>
            <a:r>
              <a:rPr lang="en-GB" sz="1800" dirty="0" smtClean="0"/>
              <a:t>given, taken </a:t>
            </a:r>
            <a:r>
              <a:rPr lang="en-GB" sz="1800" dirty="0"/>
              <a:t>away, bought or sold</a:t>
            </a:r>
          </a:p>
          <a:p>
            <a:r>
              <a:rPr lang="en-GB" sz="1800" b="1" dirty="0" smtClean="0">
                <a:solidFill>
                  <a:srgbClr val="00ADF9"/>
                </a:solidFill>
              </a:rPr>
              <a:t>Key </a:t>
            </a:r>
            <a:r>
              <a:rPr lang="en-GB" sz="1800" b="1" dirty="0">
                <a:solidFill>
                  <a:srgbClr val="00ADF9"/>
                </a:solidFill>
              </a:rPr>
              <a:t>word: </a:t>
            </a:r>
            <a:r>
              <a:rPr lang="en-GB" sz="1800" dirty="0"/>
              <a:t>Inalienable</a:t>
            </a:r>
            <a:endParaRPr lang="en-GB" sz="1800" dirty="0" smtClean="0"/>
          </a:p>
        </p:txBody>
      </p:sp>
      <p:sp>
        <p:nvSpPr>
          <p:cNvPr id="4" name="Rectangle 3"/>
          <p:cNvSpPr/>
          <p:nvPr/>
        </p:nvSpPr>
        <p:spPr>
          <a:xfrm>
            <a:off x="155371" y="2711822"/>
            <a:ext cx="4644009" cy="4524315"/>
          </a:xfrm>
          <a:prstGeom prst="rect">
            <a:avLst/>
          </a:prstGeom>
        </p:spPr>
        <p:txBody>
          <a:bodyPr wrap="square">
            <a:spAutoFit/>
          </a:bodyPr>
          <a:lstStyle/>
          <a:p>
            <a:pPr marL="342900" indent="-342900">
              <a:buFont typeface="+mj-lt"/>
              <a:buAutoNum type="arabicPeriod"/>
            </a:pPr>
            <a:r>
              <a:rPr lang="en-GB" b="1" dirty="0" smtClean="0">
                <a:solidFill>
                  <a:srgbClr val="00ADF9"/>
                </a:solidFill>
                <a:latin typeface="Arial" panose="020B0604020202020204" pitchFamily="34" charset="0"/>
                <a:cs typeface="Arial" panose="020B0604020202020204" pitchFamily="34" charset="0"/>
              </a:rPr>
              <a:t>Assemblies</a:t>
            </a:r>
          </a:p>
          <a:p>
            <a:r>
              <a:rPr lang="en-GB" dirty="0">
                <a:latin typeface="Arial" panose="020B0604020202020204" pitchFamily="34" charset="0"/>
                <a:cs typeface="Arial" panose="020B0604020202020204" pitchFamily="34" charset="0"/>
              </a:rPr>
              <a:t>As part of anti-bullying week, a pupil led assembly can explore the effects that bullying has on an individual’s rights and </a:t>
            </a:r>
            <a:r>
              <a:rPr lang="en-GB" dirty="0" smtClean="0">
                <a:latin typeface="Arial" panose="020B0604020202020204" pitchFamily="34" charset="0"/>
                <a:cs typeface="Arial" panose="020B0604020202020204" pitchFamily="34" charset="0"/>
              </a:rPr>
              <a:t>their </a:t>
            </a:r>
            <a:r>
              <a:rPr lang="en-GB" dirty="0">
                <a:latin typeface="Arial" panose="020B0604020202020204" pitchFamily="34" charset="0"/>
                <a:cs typeface="Arial" panose="020B0604020202020204" pitchFamily="34" charset="0"/>
              </a:rPr>
              <a:t>right to have these protected.</a:t>
            </a:r>
          </a:p>
          <a:p>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dirty="0" smtClean="0">
                <a:solidFill>
                  <a:srgbClr val="00ADF9"/>
                </a:solidFill>
                <a:latin typeface="Arial" panose="020B0604020202020204" pitchFamily="34" charset="0"/>
                <a:cs typeface="Arial" panose="020B0604020202020204" pitchFamily="34" charset="0"/>
              </a:rPr>
              <a:t>2. Curriculum </a:t>
            </a:r>
            <a:r>
              <a:rPr lang="en-GB" b="1" dirty="0">
                <a:solidFill>
                  <a:srgbClr val="00ADF9"/>
                </a:solidFill>
                <a:latin typeface="Arial" panose="020B0604020202020204" pitchFamily="34" charset="0"/>
                <a:cs typeface="Arial" panose="020B0604020202020204" pitchFamily="34" charset="0"/>
              </a:rPr>
              <a:t>links</a:t>
            </a:r>
          </a:p>
          <a:p>
            <a:r>
              <a:rPr lang="en-GB" dirty="0">
                <a:latin typeface="Arial" panose="020B0604020202020204" pitchFamily="34" charset="0"/>
                <a:cs typeface="Arial" panose="020B0604020202020204" pitchFamily="34" charset="0"/>
              </a:rPr>
              <a:t>Explore themes where children’s right have been denied.  For example, in Victorian times, child evacuees during the second world war, in modern day conflict and in the local community as result of the impact of poverty. Explore stories, both fictional and factual, where rights have been denied</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44826" y="2315778"/>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smtClean="0"/>
              <a:t>SPREAD THE MESSAGE </a:t>
            </a:r>
            <a:r>
              <a:rPr lang="en-GB" sz="1800" b="1" dirty="0" smtClean="0">
                <a:solidFill>
                  <a:srgbClr val="00AEEF"/>
                </a:solidFill>
              </a:rPr>
              <a:t>THROUGH</a:t>
            </a:r>
            <a:r>
              <a:rPr lang="en-GB" sz="1800" b="1" dirty="0" smtClean="0"/>
              <a:t>…</a:t>
            </a:r>
          </a:p>
        </p:txBody>
      </p:sp>
      <p:sp>
        <p:nvSpPr>
          <p:cNvPr id="6" name="Rectangle 5"/>
          <p:cNvSpPr/>
          <p:nvPr/>
        </p:nvSpPr>
        <p:spPr>
          <a:xfrm>
            <a:off x="4799380" y="2728252"/>
            <a:ext cx="4344620" cy="2308324"/>
          </a:xfrm>
          <a:prstGeom prst="rect">
            <a:avLst/>
          </a:prstGeom>
        </p:spPr>
        <p:txBody>
          <a:bodyPr wrap="square">
            <a:spAutoFit/>
          </a:bodyPr>
          <a:lstStyle/>
          <a:p>
            <a:r>
              <a:rPr lang="en-GB" b="1" dirty="0" smtClean="0">
                <a:solidFill>
                  <a:srgbClr val="00ADF9"/>
                </a:solidFill>
                <a:latin typeface="Arial" panose="020B0604020202020204" pitchFamily="34" charset="0"/>
                <a:cs typeface="Arial" panose="020B0604020202020204" pitchFamily="34" charset="0"/>
              </a:rPr>
              <a:t>3. Pictures in displays</a:t>
            </a:r>
          </a:p>
          <a:p>
            <a:endParaRPr lang="en-GB" b="1" dirty="0" smtClean="0">
              <a:solidFill>
                <a:srgbClr val="00ADF9"/>
              </a:solidFill>
              <a:latin typeface="Arial" panose="020B0604020202020204" pitchFamily="34" charset="0"/>
              <a:cs typeface="Arial" panose="020B0604020202020204" pitchFamily="34" charset="0"/>
            </a:endParaRPr>
          </a:p>
          <a:p>
            <a:endParaRPr lang="en-GB" b="1" dirty="0" smtClean="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smtClean="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r>
              <a:rPr lang="en-GB" b="1" dirty="0" smtClean="0">
                <a:solidFill>
                  <a:srgbClr val="00ADF9"/>
                </a:solidFill>
                <a:latin typeface="Arial" panose="020B0604020202020204" pitchFamily="34" charset="0"/>
                <a:cs typeface="Arial" panose="020B0604020202020204" pitchFamily="34" charset="0"/>
              </a:rPr>
              <a:t>4. RRSA Resources</a:t>
            </a:r>
            <a:endParaRPr lang="en-GB" b="1" dirty="0">
              <a:solidFill>
                <a:srgbClr val="00ADF9"/>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245" y="4792085"/>
            <a:ext cx="1195409" cy="1686979"/>
          </a:xfrm>
          <a:prstGeom prst="rect">
            <a:avLst/>
          </a:prstGeom>
        </p:spPr>
      </p:pic>
      <p:sp>
        <p:nvSpPr>
          <p:cNvPr id="7" name="Rectangle 6"/>
          <p:cNvSpPr/>
          <p:nvPr/>
        </p:nvSpPr>
        <p:spPr>
          <a:xfrm>
            <a:off x="6480720" y="4809490"/>
            <a:ext cx="2195736" cy="1015663"/>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In </a:t>
            </a:r>
            <a:r>
              <a:rPr lang="en-GB" sz="1200" dirty="0" smtClean="0">
                <a:latin typeface="Arial" panose="020B0604020202020204" pitchFamily="34" charset="0"/>
                <a:cs typeface="Arial" panose="020B0604020202020204" pitchFamily="34" charset="0"/>
              </a:rPr>
              <a:t>Search </a:t>
            </a:r>
            <a:r>
              <a:rPr lang="en-GB" sz="1200" dirty="0">
                <a:latin typeface="Arial" panose="020B0604020202020204" pitchFamily="34" charset="0"/>
                <a:cs typeface="Arial" panose="020B0604020202020204" pitchFamily="34" charset="0"/>
              </a:rPr>
              <a:t>of </a:t>
            </a:r>
            <a:r>
              <a:rPr lang="en-GB" sz="1200" dirty="0" smtClean="0">
                <a:latin typeface="Arial" panose="020B0604020202020204" pitchFamily="34" charset="0"/>
                <a:cs typeface="Arial" panose="020B0604020202020204" pitchFamily="34" charset="0"/>
              </a:rPr>
              <a:t>Safety explores </a:t>
            </a:r>
            <a:r>
              <a:rPr lang="en-GB" sz="1200" dirty="0">
                <a:latin typeface="Arial" panose="020B0604020202020204" pitchFamily="34" charset="0"/>
                <a:cs typeface="Arial" panose="020B0604020202020204" pitchFamily="34" charset="0"/>
              </a:rPr>
              <a:t>how </a:t>
            </a:r>
            <a:r>
              <a:rPr lang="en-GB" sz="1200" dirty="0" smtClean="0">
                <a:latin typeface="Arial" panose="020B0604020202020204" pitchFamily="34" charset="0"/>
                <a:cs typeface="Arial" panose="020B0604020202020204" pitchFamily="34" charset="0"/>
              </a:rPr>
              <a:t>the rights of child refugees have </a:t>
            </a:r>
            <a:r>
              <a:rPr lang="en-GB" sz="1200" dirty="0">
                <a:latin typeface="Arial" panose="020B0604020202020204" pitchFamily="34" charset="0"/>
                <a:cs typeface="Arial" panose="020B0604020202020204" pitchFamily="34" charset="0"/>
              </a:rPr>
              <a:t>been </a:t>
            </a:r>
            <a:r>
              <a:rPr lang="en-GB" sz="1200" dirty="0" smtClean="0">
                <a:latin typeface="Arial" panose="020B0604020202020204" pitchFamily="34" charset="0"/>
                <a:cs typeface="Arial" panose="020B0604020202020204" pitchFamily="34" charset="0"/>
              </a:rPr>
              <a:t>affected by conflict.</a:t>
            </a:r>
          </a:p>
          <a:p>
            <a:r>
              <a:rPr lang="en-GB" sz="1200" dirty="0" smtClean="0">
                <a:solidFill>
                  <a:srgbClr val="00AEEF"/>
                </a:solidFill>
                <a:latin typeface="Arial" panose="020B0604020202020204" pitchFamily="34" charset="0"/>
                <a:cs typeface="Arial" panose="020B0604020202020204" pitchFamily="34" charset="0"/>
                <a:hlinkClick r:id="rId4"/>
              </a:rPr>
              <a:t>Find out more. </a:t>
            </a:r>
            <a:endParaRPr lang="en-GB" sz="1200" dirty="0">
              <a:solidFill>
                <a:srgbClr val="00AEEF"/>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5839" y="3101704"/>
            <a:ext cx="1224159" cy="1224159"/>
          </a:xfrm>
          <a:prstGeom prst="rect">
            <a:avLst/>
          </a:prstGeom>
        </p:spPr>
      </p:pic>
    </p:spTree>
    <p:extLst>
      <p:ext uri="{BB962C8B-B14F-4D97-AF65-F5344CB8AC3E}">
        <p14:creationId xmlns:p14="http://schemas.microsoft.com/office/powerpoint/2010/main" val="3643072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10873208" cy="1077218"/>
          </a:xfrm>
        </p:spPr>
        <p:txBody>
          <a:bodyPr/>
          <a:lstStyle/>
          <a:p>
            <a:r>
              <a:rPr lang="en-GB" sz="3200" b="1" dirty="0">
                <a:solidFill>
                  <a:srgbClr val="00ADF9"/>
                </a:solidFill>
                <a:latin typeface="Arial" panose="020B0604020202020204" pitchFamily="34" charset="0"/>
                <a:cs typeface="Arial" panose="020B0604020202020204" pitchFamily="34" charset="0"/>
              </a:rPr>
              <a:t>D</a:t>
            </a:r>
            <a:r>
              <a:rPr lang="en-GB" sz="3200" dirty="0" smtClean="0">
                <a:latin typeface="Arial" panose="020B0604020202020204" pitchFamily="34" charset="0"/>
                <a:cs typeface="Arial" panose="020B0604020202020204" pitchFamily="34" charset="0"/>
              </a:rPr>
              <a:t>: Rights </a:t>
            </a:r>
            <a:r>
              <a:rPr lang="en-GB" sz="3200" dirty="0" smtClean="0">
                <a:solidFill>
                  <a:srgbClr val="00AEEF"/>
                </a:solidFill>
                <a:latin typeface="Arial" panose="020B0604020202020204" pitchFamily="34" charset="0"/>
                <a:cs typeface="Arial" panose="020B0604020202020204" pitchFamily="34" charset="0"/>
              </a:rPr>
              <a:t>do not </a:t>
            </a:r>
            <a:r>
              <a:rPr lang="en-GB" sz="3200" dirty="0" smtClean="0">
                <a:latin typeface="Arial" panose="020B0604020202020204" pitchFamily="34" charset="0"/>
                <a:cs typeface="Arial" panose="020B0604020202020204" pitchFamily="34" charset="0"/>
              </a:rPr>
              <a:t>have to </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be earnt</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826" y="1556792"/>
            <a:ext cx="8229600" cy="792088"/>
          </a:xfrm>
        </p:spPr>
        <p:txBody>
          <a:bodyPr>
            <a:normAutofit fontScale="92500" lnSpcReduction="20000"/>
          </a:bodyPr>
          <a:lstStyle/>
          <a:p>
            <a:r>
              <a:rPr lang="en-GB" sz="1800" b="1" dirty="0" smtClean="0">
                <a:solidFill>
                  <a:srgbClr val="00ADF9"/>
                </a:solidFill>
              </a:rPr>
              <a:t>Key idea: </a:t>
            </a:r>
            <a:r>
              <a:rPr lang="en-GB" sz="1800" dirty="0"/>
              <a:t>Rights do not come with any conditions attached and are not linked to responsibilities as they are not earnt</a:t>
            </a:r>
            <a:r>
              <a:rPr lang="en-GB" sz="1800" dirty="0" smtClean="0"/>
              <a:t>.</a:t>
            </a:r>
          </a:p>
          <a:p>
            <a:r>
              <a:rPr lang="en-GB" sz="1800" b="1" dirty="0" smtClean="0">
                <a:solidFill>
                  <a:srgbClr val="00ADF9"/>
                </a:solidFill>
              </a:rPr>
              <a:t>Key word: </a:t>
            </a:r>
            <a:r>
              <a:rPr lang="en-GB" sz="1800" dirty="0" smtClean="0"/>
              <a:t>Unconditional</a:t>
            </a:r>
          </a:p>
        </p:txBody>
      </p:sp>
      <p:sp>
        <p:nvSpPr>
          <p:cNvPr id="4" name="Rectangle 3"/>
          <p:cNvSpPr/>
          <p:nvPr/>
        </p:nvSpPr>
        <p:spPr>
          <a:xfrm>
            <a:off x="155372" y="2711822"/>
            <a:ext cx="4344620" cy="4524315"/>
          </a:xfrm>
          <a:prstGeom prst="rect">
            <a:avLst/>
          </a:prstGeom>
        </p:spPr>
        <p:txBody>
          <a:bodyPr wrap="square">
            <a:spAutoFit/>
          </a:bodyPr>
          <a:lstStyle/>
          <a:p>
            <a:pPr marL="342900" indent="-342900">
              <a:buFont typeface="+mj-lt"/>
              <a:buAutoNum type="arabicPeriod"/>
            </a:pPr>
            <a:r>
              <a:rPr lang="en-GB" b="1" dirty="0" smtClean="0">
                <a:solidFill>
                  <a:srgbClr val="00ADF9"/>
                </a:solidFill>
                <a:latin typeface="Arial" panose="020B0604020202020204" pitchFamily="34" charset="0"/>
                <a:cs typeface="Arial" panose="020B0604020202020204" pitchFamily="34" charset="0"/>
              </a:rPr>
              <a:t>Assemblies</a:t>
            </a:r>
          </a:p>
          <a:p>
            <a:r>
              <a:rPr lang="en-GB" dirty="0">
                <a:latin typeface="Arial" panose="020B0604020202020204" pitchFamily="34" charset="0"/>
                <a:cs typeface="Arial" panose="020B0604020202020204" pitchFamily="34" charset="0"/>
              </a:rPr>
              <a:t>Pupils could explore the ‘right to an education’ and how Malala Yousafzai has campaigned for girl’s right to an education and that governments are responsible for </a:t>
            </a:r>
            <a:r>
              <a:rPr lang="en-GB" dirty="0" smtClean="0">
                <a:latin typeface="Arial" panose="020B0604020202020204" pitchFamily="34" charset="0"/>
                <a:cs typeface="Arial" panose="020B0604020202020204" pitchFamily="34" charset="0"/>
              </a:rPr>
              <a:t>this.</a:t>
            </a:r>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dirty="0" smtClean="0">
                <a:solidFill>
                  <a:srgbClr val="00ADF9"/>
                </a:solidFill>
                <a:latin typeface="Arial" panose="020B0604020202020204" pitchFamily="34" charset="0"/>
                <a:cs typeface="Arial" panose="020B0604020202020204" pitchFamily="34" charset="0"/>
              </a:rPr>
              <a:t>2. Curriculum </a:t>
            </a:r>
            <a:r>
              <a:rPr lang="en-GB" b="1" dirty="0">
                <a:solidFill>
                  <a:srgbClr val="00ADF9"/>
                </a:solidFill>
                <a:latin typeface="Arial" panose="020B0604020202020204" pitchFamily="34" charset="0"/>
                <a:cs typeface="Arial" panose="020B0604020202020204" pitchFamily="34" charset="0"/>
              </a:rPr>
              <a:t>links</a:t>
            </a:r>
          </a:p>
          <a:p>
            <a:r>
              <a:rPr lang="en-GB" dirty="0">
                <a:latin typeface="Arial" panose="020B0604020202020204" pitchFamily="34" charset="0"/>
                <a:cs typeface="Arial" panose="020B0604020202020204" pitchFamily="34" charset="0"/>
              </a:rPr>
              <a:t>In PSHE, use class charters to explore the role of adults as duty bearers.</a:t>
            </a:r>
          </a:p>
          <a:p>
            <a:r>
              <a:rPr lang="en-GB" dirty="0">
                <a:latin typeface="Arial" panose="020B0604020202020204" pitchFamily="34" charset="0"/>
                <a:cs typeface="Arial" panose="020B0604020202020204" pitchFamily="34" charset="0"/>
              </a:rPr>
              <a:t>Link school events such as visitors from the emergency services, internet safety day and road safety training to the role of duty bearers.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44826" y="2315778"/>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smtClean="0"/>
              <a:t>SPREAD THE MESSAGE </a:t>
            </a:r>
            <a:r>
              <a:rPr lang="en-GB" sz="1800" b="1" dirty="0" smtClean="0">
                <a:solidFill>
                  <a:srgbClr val="00AEEF"/>
                </a:solidFill>
              </a:rPr>
              <a:t>THROUGH</a:t>
            </a:r>
            <a:r>
              <a:rPr lang="en-GB" sz="1800" b="1" dirty="0" smtClean="0"/>
              <a:t>…</a:t>
            </a:r>
          </a:p>
        </p:txBody>
      </p:sp>
      <p:sp>
        <p:nvSpPr>
          <p:cNvPr id="6" name="Rectangle 5"/>
          <p:cNvSpPr/>
          <p:nvPr/>
        </p:nvSpPr>
        <p:spPr>
          <a:xfrm>
            <a:off x="4799380" y="2728252"/>
            <a:ext cx="4344620" cy="3416320"/>
          </a:xfrm>
          <a:prstGeom prst="rect">
            <a:avLst/>
          </a:prstGeom>
        </p:spPr>
        <p:txBody>
          <a:bodyPr wrap="square">
            <a:spAutoFit/>
          </a:bodyPr>
          <a:lstStyle/>
          <a:p>
            <a:r>
              <a:rPr lang="en-GB" b="1" dirty="0" smtClean="0">
                <a:solidFill>
                  <a:srgbClr val="00ADF9"/>
                </a:solidFill>
                <a:latin typeface="Arial" panose="020B0604020202020204" pitchFamily="34" charset="0"/>
                <a:cs typeface="Arial" panose="020B0604020202020204" pitchFamily="34" charset="0"/>
              </a:rPr>
              <a:t>3. Pictures in displays</a:t>
            </a:r>
          </a:p>
          <a:p>
            <a:endParaRPr lang="en-GB" b="1" dirty="0" smtClean="0">
              <a:solidFill>
                <a:srgbClr val="00ADF9"/>
              </a:solidFill>
              <a:latin typeface="Arial" panose="020B0604020202020204" pitchFamily="34" charset="0"/>
              <a:cs typeface="Arial" panose="020B0604020202020204" pitchFamily="34" charset="0"/>
            </a:endParaRPr>
          </a:p>
          <a:p>
            <a:endParaRPr lang="en-GB" b="1" dirty="0" smtClean="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smtClean="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r>
              <a:rPr lang="en-GB" b="1" dirty="0" smtClean="0">
                <a:solidFill>
                  <a:srgbClr val="00ADF9"/>
                </a:solidFill>
                <a:latin typeface="Arial" panose="020B0604020202020204" pitchFamily="34" charset="0"/>
                <a:cs typeface="Arial" panose="020B0604020202020204" pitchFamily="34" charset="0"/>
              </a:rPr>
              <a:t>4. Follow on activity</a:t>
            </a:r>
          </a:p>
          <a:p>
            <a:r>
              <a:rPr lang="en-GB" dirty="0" smtClean="0">
                <a:latin typeface="Arial" panose="020B0604020202020204" pitchFamily="34" charset="0"/>
                <a:cs typeface="Arial" panose="020B0604020202020204" pitchFamily="34" charset="0"/>
              </a:rPr>
              <a:t>Write a song or poem about children’s rights.</a:t>
            </a:r>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Class discussion - </a:t>
            </a:r>
            <a:r>
              <a:rPr lang="en-GB" dirty="0">
                <a:latin typeface="Arial" panose="020B0604020202020204" pitchFamily="34" charset="0"/>
                <a:cs typeface="Arial" panose="020B0604020202020204" pitchFamily="34" charset="0"/>
              </a:rPr>
              <a:t>what does ‘respecting everyone’s </a:t>
            </a:r>
            <a:r>
              <a:rPr lang="en-GB" dirty="0" smtClean="0">
                <a:latin typeface="Arial" panose="020B0604020202020204" pitchFamily="34" charset="0"/>
                <a:cs typeface="Arial" panose="020B0604020202020204" pitchFamily="34" charset="0"/>
              </a:rPr>
              <a:t>rights </a:t>
            </a:r>
            <a:r>
              <a:rPr lang="en-GB" dirty="0">
                <a:latin typeface="Arial" panose="020B0604020202020204" pitchFamily="34" charset="0"/>
                <a:cs typeface="Arial" panose="020B0604020202020204" pitchFamily="34" charset="0"/>
              </a:rPr>
              <a:t>look like in our class</a:t>
            </a:r>
            <a:r>
              <a:rPr lang="en-GB" dirty="0" smtClean="0">
                <a:latin typeface="Arial" panose="020B0604020202020204" pitchFamily="34" charset="0"/>
                <a:cs typeface="Arial" panose="020B0604020202020204" pitchFamily="34" charset="0"/>
              </a:rPr>
              <a:t>?’</a:t>
            </a:r>
            <a:endParaRPr lang="en-GB" b="1" dirty="0">
              <a:solidFill>
                <a:srgbClr val="00ADF9"/>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421" y="3068960"/>
            <a:ext cx="1284788" cy="1224089"/>
          </a:xfrm>
          <a:prstGeom prst="rect">
            <a:avLst/>
          </a:prstGeom>
        </p:spPr>
      </p:pic>
    </p:spTree>
    <p:extLst>
      <p:ext uri="{BB962C8B-B14F-4D97-AF65-F5344CB8AC3E}">
        <p14:creationId xmlns:p14="http://schemas.microsoft.com/office/powerpoint/2010/main" val="3040922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10873208" cy="1077218"/>
          </a:xfrm>
        </p:spPr>
        <p:txBody>
          <a:bodyPr/>
          <a:lstStyle/>
          <a:p>
            <a:r>
              <a:rPr lang="en-GB" sz="3200" b="1" dirty="0" smtClean="0">
                <a:solidFill>
                  <a:srgbClr val="00ADF9"/>
                </a:solidFill>
                <a:latin typeface="Arial" panose="020B0604020202020204" pitchFamily="34" charset="0"/>
                <a:cs typeface="Arial" panose="020B0604020202020204" pitchFamily="34" charset="0"/>
              </a:rPr>
              <a:t>E</a:t>
            </a:r>
            <a:r>
              <a:rPr lang="en-GB" sz="3200" dirty="0" smtClean="0">
                <a:latin typeface="Arial" panose="020B0604020202020204" pitchFamily="34" charset="0"/>
                <a:cs typeface="Arial" panose="020B0604020202020204" pitchFamily="34" charset="0"/>
              </a:rPr>
              <a:t>: All Rights Are </a:t>
            </a:r>
            <a:r>
              <a:rPr lang="en-GB" sz="3200" dirty="0" smtClean="0">
                <a:solidFill>
                  <a:srgbClr val="00AEEF"/>
                </a:solidFill>
                <a:latin typeface="Arial" panose="020B0604020202020204" pitchFamily="34" charset="0"/>
                <a:cs typeface="Arial" panose="020B0604020202020204" pitchFamily="34" charset="0"/>
              </a:rPr>
              <a:t>equally </a:t>
            </a:r>
            <a:br>
              <a:rPr lang="en-GB" sz="3200" dirty="0" smtClean="0">
                <a:solidFill>
                  <a:srgbClr val="00AEEF"/>
                </a:solidFill>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important</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826" y="1556792"/>
            <a:ext cx="8229600" cy="792088"/>
          </a:xfrm>
        </p:spPr>
        <p:txBody>
          <a:bodyPr>
            <a:normAutofit fontScale="92500" lnSpcReduction="20000"/>
          </a:bodyPr>
          <a:lstStyle/>
          <a:p>
            <a:r>
              <a:rPr lang="en-GB" sz="1800" b="1" dirty="0" smtClean="0">
                <a:solidFill>
                  <a:srgbClr val="00ADF9"/>
                </a:solidFill>
              </a:rPr>
              <a:t>Key idea: </a:t>
            </a:r>
            <a:r>
              <a:rPr lang="en-GB" sz="1600" dirty="0"/>
              <a:t>Every right is important in order for children and young people to survive, develop and reach their full potential.  Rights are a whole package and are interlinked.</a:t>
            </a:r>
            <a:endParaRPr lang="en-GB" sz="1800" dirty="0"/>
          </a:p>
          <a:p>
            <a:r>
              <a:rPr lang="en-GB" sz="1800" b="1" dirty="0" smtClean="0">
                <a:solidFill>
                  <a:srgbClr val="00ADF9"/>
                </a:solidFill>
              </a:rPr>
              <a:t>Key </a:t>
            </a:r>
            <a:r>
              <a:rPr lang="en-GB" sz="1800" b="1" dirty="0">
                <a:solidFill>
                  <a:srgbClr val="00ADF9"/>
                </a:solidFill>
              </a:rPr>
              <a:t>word: </a:t>
            </a:r>
            <a:r>
              <a:rPr lang="en-GB" sz="1800" dirty="0"/>
              <a:t>Indivisible</a:t>
            </a:r>
            <a:endParaRPr lang="en-GB" sz="1800" dirty="0" smtClean="0"/>
          </a:p>
        </p:txBody>
      </p:sp>
      <p:sp>
        <p:nvSpPr>
          <p:cNvPr id="4" name="Rectangle 3"/>
          <p:cNvSpPr/>
          <p:nvPr/>
        </p:nvSpPr>
        <p:spPr>
          <a:xfrm>
            <a:off x="191480" y="2728252"/>
            <a:ext cx="4956584" cy="4124206"/>
          </a:xfrm>
          <a:prstGeom prst="rect">
            <a:avLst/>
          </a:prstGeom>
        </p:spPr>
        <p:txBody>
          <a:bodyPr wrap="square">
            <a:spAutoFit/>
          </a:bodyPr>
          <a:lstStyle/>
          <a:p>
            <a:pPr marL="342900" indent="-342900">
              <a:buFont typeface="+mj-lt"/>
              <a:buAutoNum type="arabicPeriod"/>
            </a:pPr>
            <a:r>
              <a:rPr lang="en-GB" b="1" dirty="0" smtClean="0">
                <a:solidFill>
                  <a:srgbClr val="00ADF9"/>
                </a:solidFill>
                <a:latin typeface="Arial" panose="020B0604020202020204" pitchFamily="34" charset="0"/>
                <a:cs typeface="Arial" panose="020B0604020202020204" pitchFamily="34" charset="0"/>
              </a:rPr>
              <a:t>Assemblies</a:t>
            </a:r>
          </a:p>
          <a:p>
            <a:r>
              <a:rPr lang="en-GB" sz="1600" dirty="0">
                <a:latin typeface="Arial" panose="020B0604020202020204" pitchFamily="34" charset="0"/>
                <a:cs typeface="Arial" panose="020B0604020202020204" pitchFamily="34" charset="0"/>
              </a:rPr>
              <a:t>Build </a:t>
            </a:r>
            <a:r>
              <a:rPr lang="en-GB" sz="1600" dirty="0" smtClean="0">
                <a:latin typeface="Arial" panose="020B0604020202020204" pitchFamily="34" charset="0"/>
                <a:cs typeface="Arial" panose="020B0604020202020204" pitchFamily="34" charset="0"/>
              </a:rPr>
              <a:t>a </a:t>
            </a:r>
            <a:r>
              <a:rPr lang="en-GB" sz="1600" dirty="0">
                <a:latin typeface="Arial" panose="020B0604020202020204" pitchFamily="34" charset="0"/>
                <a:cs typeface="Arial" panose="020B0604020202020204" pitchFamily="34" charset="0"/>
              </a:rPr>
              <a:t>picture on screen, piece by piece, and ask the children to guess what the final picture is.  </a:t>
            </a:r>
            <a:r>
              <a:rPr lang="en-GB" sz="1600" dirty="0" smtClean="0">
                <a:latin typeface="Arial" panose="020B0604020202020204" pitchFamily="34" charset="0"/>
                <a:cs typeface="Arial" panose="020B0604020202020204" pitchFamily="34" charset="0"/>
              </a:rPr>
              <a:t>Pictures used </a:t>
            </a:r>
            <a:r>
              <a:rPr lang="en-GB" sz="1600" dirty="0">
                <a:latin typeface="Arial" panose="020B0604020202020204" pitchFamily="34" charset="0"/>
                <a:cs typeface="Arial" panose="020B0604020202020204" pitchFamily="34" charset="0"/>
              </a:rPr>
              <a:t>could illustrate different </a:t>
            </a:r>
            <a:r>
              <a:rPr lang="en-GB" sz="1600" dirty="0" smtClean="0">
                <a:latin typeface="Arial" panose="020B0604020202020204" pitchFamily="34" charset="0"/>
                <a:cs typeface="Arial" panose="020B0604020202020204" pitchFamily="34" charset="0"/>
              </a:rPr>
              <a:t>rights such as the right </a:t>
            </a:r>
            <a:r>
              <a:rPr lang="en-GB" sz="1600" dirty="0">
                <a:latin typeface="Arial" panose="020B0604020202020204" pitchFamily="34" charset="0"/>
                <a:cs typeface="Arial" panose="020B0604020202020204" pitchFamily="34" charset="0"/>
              </a:rPr>
              <a:t>to healthy food, clean water, to education.  Emphasise the idea that all the pieces are needed </a:t>
            </a:r>
            <a:r>
              <a:rPr lang="en-GB" sz="1600" dirty="0" smtClean="0">
                <a:latin typeface="Arial" panose="020B0604020202020204" pitchFamily="34" charset="0"/>
                <a:cs typeface="Arial" panose="020B0604020202020204" pitchFamily="34" charset="0"/>
              </a:rPr>
              <a:t>to </a:t>
            </a:r>
            <a:r>
              <a:rPr lang="en-GB" sz="1600" dirty="0">
                <a:latin typeface="Arial" panose="020B0604020202020204" pitchFamily="34" charset="0"/>
                <a:cs typeface="Arial" panose="020B0604020202020204" pitchFamily="34" charset="0"/>
              </a:rPr>
              <a:t>get the full </a:t>
            </a:r>
            <a:r>
              <a:rPr lang="en-GB" sz="1600" dirty="0" smtClean="0">
                <a:latin typeface="Arial" panose="020B0604020202020204" pitchFamily="34" charset="0"/>
                <a:cs typeface="Arial" panose="020B0604020202020204" pitchFamily="34" charset="0"/>
              </a:rPr>
              <a:t>picture - </a:t>
            </a:r>
            <a:r>
              <a:rPr lang="en-GB" sz="1600" dirty="0">
                <a:latin typeface="Arial" panose="020B0604020202020204" pitchFamily="34" charset="0"/>
                <a:cs typeface="Arial" panose="020B0604020202020204" pitchFamily="34" charset="0"/>
              </a:rPr>
              <a:t>the same as with rights</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dirty="0" smtClean="0">
                <a:solidFill>
                  <a:srgbClr val="00ADF9"/>
                </a:solidFill>
                <a:latin typeface="Arial" panose="020B0604020202020204" pitchFamily="34" charset="0"/>
                <a:cs typeface="Arial" panose="020B0604020202020204" pitchFamily="34" charset="0"/>
              </a:rPr>
              <a:t>2. Curriculum </a:t>
            </a:r>
            <a:r>
              <a:rPr lang="en-GB" b="1" dirty="0">
                <a:solidFill>
                  <a:srgbClr val="00ADF9"/>
                </a:solidFill>
                <a:latin typeface="Arial" panose="020B0604020202020204" pitchFamily="34" charset="0"/>
                <a:cs typeface="Arial" panose="020B0604020202020204" pitchFamily="34" charset="0"/>
              </a:rPr>
              <a:t>links</a:t>
            </a:r>
          </a:p>
          <a:p>
            <a:r>
              <a:rPr lang="en-GB" sz="1600" dirty="0">
                <a:latin typeface="Arial" panose="020B0604020202020204" pitchFamily="34" charset="0"/>
                <a:cs typeface="Arial" panose="020B0604020202020204" pitchFamily="34" charset="0"/>
              </a:rPr>
              <a:t>In PSHE, use ‘wants and needs’ </a:t>
            </a:r>
            <a:r>
              <a:rPr lang="en-GB" sz="1600" dirty="0" smtClean="0">
                <a:latin typeface="Arial" panose="020B0604020202020204" pitchFamily="34" charset="0"/>
                <a:cs typeface="Arial" panose="020B0604020202020204" pitchFamily="34" charset="0"/>
              </a:rPr>
              <a:t>cards </a:t>
            </a:r>
            <a:r>
              <a:rPr lang="en-GB" sz="1600" dirty="0">
                <a:latin typeface="Arial" panose="020B0604020202020204" pitchFamily="34" charset="0"/>
                <a:cs typeface="Arial" panose="020B0604020202020204" pitchFamily="34" charset="0"/>
              </a:rPr>
              <a:t>to identify ‘needs’ and </a:t>
            </a:r>
            <a:r>
              <a:rPr lang="en-GB" sz="1600" dirty="0" smtClean="0">
                <a:latin typeface="Arial" panose="020B0604020202020204" pitchFamily="34" charset="0"/>
                <a:cs typeface="Arial" panose="020B0604020202020204" pitchFamily="34" charset="0"/>
              </a:rPr>
              <a:t>then </a:t>
            </a:r>
            <a:r>
              <a:rPr lang="en-GB" sz="1600" dirty="0">
                <a:latin typeface="Arial" panose="020B0604020202020204" pitchFamily="34" charset="0"/>
                <a:cs typeface="Arial" panose="020B0604020202020204" pitchFamily="34" charset="0"/>
              </a:rPr>
              <a:t>follow with an activity </a:t>
            </a:r>
            <a:r>
              <a:rPr lang="en-GB" sz="1600" dirty="0" smtClean="0">
                <a:latin typeface="Arial" panose="020B0604020202020204" pitchFamily="34" charset="0"/>
                <a:cs typeface="Arial" panose="020B0604020202020204" pitchFamily="34" charset="0"/>
              </a:rPr>
              <a:t>showing that </a:t>
            </a:r>
            <a:r>
              <a:rPr lang="en-GB" sz="1600" dirty="0">
                <a:latin typeface="Arial" panose="020B0604020202020204" pitchFamily="34" charset="0"/>
                <a:cs typeface="Arial" panose="020B0604020202020204" pitchFamily="34" charset="0"/>
              </a:rPr>
              <a:t>all of these needs are required not just some.</a:t>
            </a:r>
          </a:p>
          <a:p>
            <a:r>
              <a:rPr lang="en-GB" sz="1600" dirty="0">
                <a:latin typeface="Arial" panose="020B0604020202020204" pitchFamily="34" charset="0"/>
                <a:cs typeface="Arial" panose="020B0604020202020204" pitchFamily="34" charset="0"/>
              </a:rPr>
              <a:t>Geography based topics showing how issues such as climate change or extreme poverty can affect a range of rights because they are often interconnected</a:t>
            </a:r>
          </a:p>
        </p:txBody>
      </p:sp>
      <p:sp>
        <p:nvSpPr>
          <p:cNvPr id="5" name="Content Placeholder 2"/>
          <p:cNvSpPr txBox="1">
            <a:spLocks/>
          </p:cNvSpPr>
          <p:nvPr/>
        </p:nvSpPr>
        <p:spPr>
          <a:xfrm>
            <a:off x="144826" y="2315778"/>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smtClean="0"/>
              <a:t>SPREAD THE MESSAGE </a:t>
            </a:r>
            <a:r>
              <a:rPr lang="en-GB" sz="1800" b="1" dirty="0" smtClean="0">
                <a:solidFill>
                  <a:srgbClr val="00AEEF"/>
                </a:solidFill>
              </a:rPr>
              <a:t>THROUGH</a:t>
            </a:r>
            <a:r>
              <a:rPr lang="en-GB" sz="1800" b="1" dirty="0" smtClean="0"/>
              <a:t>…</a:t>
            </a:r>
          </a:p>
        </p:txBody>
      </p:sp>
      <p:sp>
        <p:nvSpPr>
          <p:cNvPr id="6" name="Rectangle 5"/>
          <p:cNvSpPr/>
          <p:nvPr/>
        </p:nvSpPr>
        <p:spPr>
          <a:xfrm>
            <a:off x="5148065" y="2728252"/>
            <a:ext cx="3888432" cy="3293209"/>
          </a:xfrm>
          <a:prstGeom prst="rect">
            <a:avLst/>
          </a:prstGeom>
        </p:spPr>
        <p:txBody>
          <a:bodyPr wrap="square">
            <a:spAutoFit/>
          </a:bodyPr>
          <a:lstStyle/>
          <a:p>
            <a:r>
              <a:rPr lang="en-GB" b="1" dirty="0" smtClean="0">
                <a:solidFill>
                  <a:srgbClr val="00ADF9"/>
                </a:solidFill>
                <a:latin typeface="Arial" panose="020B0604020202020204" pitchFamily="34" charset="0"/>
                <a:cs typeface="Arial" panose="020B0604020202020204" pitchFamily="34" charset="0"/>
              </a:rPr>
              <a:t>3. Pictures in displays</a:t>
            </a:r>
          </a:p>
          <a:p>
            <a:endParaRPr lang="en-GB" b="1" dirty="0" smtClean="0">
              <a:solidFill>
                <a:srgbClr val="00ADF9"/>
              </a:solidFill>
              <a:latin typeface="Arial" panose="020B0604020202020204" pitchFamily="34" charset="0"/>
              <a:cs typeface="Arial" panose="020B0604020202020204" pitchFamily="34" charset="0"/>
            </a:endParaRPr>
          </a:p>
          <a:p>
            <a:endParaRPr lang="en-GB" b="1" dirty="0" smtClean="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endParaRPr lang="en-GB" b="1" dirty="0" smtClean="0">
              <a:solidFill>
                <a:srgbClr val="00ADF9"/>
              </a:solidFill>
              <a:latin typeface="Arial" panose="020B0604020202020204" pitchFamily="34" charset="0"/>
              <a:cs typeface="Arial" panose="020B0604020202020204" pitchFamily="34" charset="0"/>
            </a:endParaRPr>
          </a:p>
          <a:p>
            <a:endParaRPr lang="en-GB" b="1" dirty="0">
              <a:solidFill>
                <a:srgbClr val="00ADF9"/>
              </a:solidFill>
              <a:latin typeface="Arial" panose="020B0604020202020204" pitchFamily="34" charset="0"/>
              <a:cs typeface="Arial" panose="020B0604020202020204" pitchFamily="34" charset="0"/>
            </a:endParaRPr>
          </a:p>
          <a:p>
            <a:r>
              <a:rPr lang="en-GB" b="1" dirty="0" smtClean="0">
                <a:solidFill>
                  <a:srgbClr val="00ADF9"/>
                </a:solidFill>
                <a:latin typeface="Arial" panose="020B0604020202020204" pitchFamily="34" charset="0"/>
                <a:cs typeface="Arial" panose="020B0604020202020204" pitchFamily="34" charset="0"/>
              </a:rPr>
              <a:t>4. Follow on activity</a:t>
            </a:r>
          </a:p>
          <a:p>
            <a:r>
              <a:rPr lang="en-GB" sz="1600" dirty="0">
                <a:latin typeface="Arial" panose="020B0604020202020204" pitchFamily="34" charset="0"/>
                <a:cs typeface="Arial" panose="020B0604020202020204" pitchFamily="34" charset="0"/>
              </a:rPr>
              <a:t>Create a school word cloud or collage of different rights to show how they are all important and promote through displays, newsletters and </a:t>
            </a:r>
            <a:r>
              <a:rPr lang="en-GB" sz="1600" dirty="0" smtClean="0">
                <a:latin typeface="Arial" panose="020B0604020202020204" pitchFamily="34" charset="0"/>
                <a:cs typeface="Arial" panose="020B0604020202020204" pitchFamily="34" charset="0"/>
              </a:rPr>
              <a:t>website.</a:t>
            </a:r>
            <a:endParaRPr lang="en-GB" sz="1600" b="1" dirty="0">
              <a:solidFill>
                <a:srgbClr val="00ADF9"/>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0456" y="3082308"/>
            <a:ext cx="1117282" cy="111934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2620" y="3076632"/>
            <a:ext cx="1663282" cy="1247462"/>
          </a:xfrm>
          <a:prstGeom prst="rect">
            <a:avLst/>
          </a:prstGeom>
        </p:spPr>
      </p:pic>
    </p:spTree>
    <p:extLst>
      <p:ext uri="{BB962C8B-B14F-4D97-AF65-F5344CB8AC3E}">
        <p14:creationId xmlns:p14="http://schemas.microsoft.com/office/powerpoint/2010/main" val="975944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327427"/>
            <a:ext cx="3923928" cy="707886"/>
          </a:xfrm>
        </p:spPr>
        <p:txBody>
          <a:bodyPr/>
          <a:lstStyle/>
          <a:p>
            <a:r>
              <a:rPr lang="en-GB" b="1" dirty="0" smtClean="0">
                <a:latin typeface="Arial" panose="020B0604020202020204" pitchFamily="34" charset="0"/>
                <a:cs typeface="Arial" panose="020B0604020202020204" pitchFamily="34" charset="0"/>
              </a:rPr>
              <a:t>Thank you</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678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TotalTime>
  <Words>785</Words>
  <Application>Microsoft Office PowerPoint</Application>
  <PresentationFormat>On-screen Show (4:3)</PresentationFormat>
  <Paragraphs>108</Paragraphs>
  <Slides>7</Slides>
  <Notes>7</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Wingdings</vt:lpstr>
      <vt:lpstr>Univers Next Pro</vt:lpstr>
      <vt:lpstr>Univers Next Pro Condensed</vt:lpstr>
      <vt:lpstr>Calibri</vt:lpstr>
      <vt:lpstr>Office Theme</vt:lpstr>
      <vt:lpstr>The abcDe of…</vt:lpstr>
      <vt:lpstr>A: Rights are for ALL  children</vt:lpstr>
      <vt:lpstr>B: Rights are there at birth</vt:lpstr>
      <vt:lpstr>c: Rights CANNOT BE TAKEN AWAY</vt:lpstr>
      <vt:lpstr>D: Rights do not have to  be earnt</vt:lpstr>
      <vt:lpstr>E: All Rights Are equally  important</vt:lpstr>
      <vt:lpstr>Thank you</vt:lpstr>
    </vt:vector>
  </TitlesOfParts>
  <Company>UNICEF UK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McCaul</dc:creator>
  <cp:lastModifiedBy>Nichala Johansen</cp:lastModifiedBy>
  <cp:revision>103</cp:revision>
  <cp:lastPrinted>2016-03-16T17:43:25Z</cp:lastPrinted>
  <dcterms:created xsi:type="dcterms:W3CDTF">2014-10-31T12:48:46Z</dcterms:created>
  <dcterms:modified xsi:type="dcterms:W3CDTF">2018-09-06T19:16:46Z</dcterms:modified>
</cp:coreProperties>
</file>