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C0699-C1AE-4DF9-9433-1C460D8D4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608DF1-5DB4-41F6-A626-B9D9467A93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74901-3145-4337-8503-413AFB87B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11/08/2022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A23E56-3863-4615-90B4-580D08278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3F950-14E9-469A-BAEC-3945F5DB4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075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047C4-E5D0-4CB6-9164-9E708CBB2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762EC-D3CA-44E3-AA06-1D4297072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1C25A-6A8D-405E-9B56-CFD680ADD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11/08/2022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7EC43-767F-4E7D-BE53-A1744679C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BB0DB-E39A-4EB2-8525-FEB9786BB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57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499083-3C3E-4F56-AACB-D2B2087CA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1C520-1D4E-4894-8931-56BC3709A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04833-9FEA-4813-A879-973F128F7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11/08/2022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2BF57-FD53-4028-97B9-A434596E1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25D5B-A055-4E72-813F-54ECC98E2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70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E226B-598E-4CCB-A96E-19A77D950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43DC0-D96E-4B3C-80EA-45704CFB5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94CEB-E193-4E43-A263-9C3515148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11/08/2022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4925C-CE3B-430B-BB1C-956F7745D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C4737-EB32-45AB-BF30-CA0A3DD1F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177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C75BB-5447-4A6A-96ED-04BD08DD0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079B49-5E38-4174-8873-EE74EE90C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F986A-779B-4281-ACDD-C13E936B6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11/08/2022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4BB94-D0BE-4A85-A014-135647C41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AA226-96BF-436F-B5D3-2B8AD19F8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083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A14B2-C8C8-4BC9-AA0F-5E46907EB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499FD-3ED6-41FC-BF4D-01C04C7B22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F85E1-19BB-48CE-8B9D-33DD7293D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7D534-0D4B-41E4-92ED-5FFCC5B47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11/08/2022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CF6A9-C011-4319-9AA0-629A68ED3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274B40-23BC-467B-A62C-8AAD4F239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79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518D8-A3AB-42FB-BA7C-221EF4582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855882-6EC9-45BC-B523-379737AE3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E24D90-317E-48B8-BFE3-BB0DF54F4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1CA387-F87B-475A-BAA0-E4080E38E0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1E99B3-6839-4720-9983-3057708C48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F88638-BC4A-475F-8E65-F9A44F8A7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11/08/2022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1C49BC-DF7A-483E-BCC9-6BDD5974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9686AF-2857-4EA8-AA1D-3928989C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446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B2A9B-21CE-47E3-A040-EFBBD0BBC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4FD76D-24A6-4C81-8C67-7E5A975A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11/08/2022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BFF704-27D8-4BE2-BA88-F4AA294DC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D18C53-965A-4119-9691-FD9832971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112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0F4291-8F54-4236-8318-C478BFF84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11/08/2022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E8C984-E10E-48AB-B3EB-B006105D9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EA24C5-628C-4A16-87DC-D7F39E7BB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86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56DAE-CB89-45C2-9572-BBBFEDE7A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96D92-7023-44EC-BDAB-3FE5F6482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3BA76C-D36A-4A46-838C-4750CAECD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4E34A-34E9-4480-8286-6BE5AD40C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11/08/2022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59AD8-937C-4B1E-90B9-7D87C7303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6811CE-B500-4828-8AAE-5157AEB47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26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51F6E-7204-499F-80FC-83A6C128A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8947F1-88EE-4A8A-BE22-81303ED9F7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ABDF34-8E82-4252-AD44-1ED3CDFA0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33EFF4-A5F0-4763-9D6C-54B38F839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11/08/2022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B2CC0-6AA7-4FF6-8DB0-593172078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E5AC5-5279-4B6B-8923-EAC5A9552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16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4D899C-BC12-4ACF-AB26-45A5FD718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A2B3E-F087-4032-AD0C-3389A5AC0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F21B3-A11B-4FBC-A84D-C36F97535A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1B0E1-C8D9-48EF-8DA2-7EDCD1B6DCC5}" type="datetimeFigureOut">
              <a:rPr lang="en-GB" smtClean="0"/>
              <a:t>11/08/2022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21BD4-493B-492D-B769-50A9F07949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3F72A-B1C2-44AF-AF59-3EC56243F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77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BBE478-ED95-432C-B364-DBB3F9BDF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970" y="119920"/>
            <a:ext cx="10515600" cy="231223"/>
          </a:xfrm>
        </p:spPr>
        <p:txBody>
          <a:bodyPr>
            <a:noAutofit/>
          </a:bodyPr>
          <a:lstStyle/>
          <a:p>
            <a:r>
              <a:rPr lang="en-GB" sz="1800" dirty="0">
                <a:latin typeface="Hobo Std" panose="020B0803040709020204" pitchFamily="34" charset="0"/>
              </a:rPr>
              <a:t>ESW Curriculum Map - KS3 Art &amp; Design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7DE9F7C-64D5-436F-B959-49649AD27E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309583"/>
              </p:ext>
            </p:extLst>
          </p:nvPr>
        </p:nvGraphicFramePr>
        <p:xfrm>
          <a:off x="109763" y="326357"/>
          <a:ext cx="11972474" cy="6381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214">
                  <a:extLst>
                    <a:ext uri="{9D8B030D-6E8A-4147-A177-3AD203B41FA5}">
                      <a16:colId xmlns:a16="http://schemas.microsoft.com/office/drawing/2014/main" val="70847136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842050012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4045302934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2286598869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3918105949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3523251956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751169658"/>
                    </a:ext>
                  </a:extLst>
                </a:gridCol>
                <a:gridCol w="1222546">
                  <a:extLst>
                    <a:ext uri="{9D8B030D-6E8A-4147-A177-3AD203B41FA5}">
                      <a16:colId xmlns:a16="http://schemas.microsoft.com/office/drawing/2014/main" val="4147864602"/>
                    </a:ext>
                  </a:extLst>
                </a:gridCol>
                <a:gridCol w="1071734">
                  <a:extLst>
                    <a:ext uri="{9D8B030D-6E8A-4147-A177-3AD203B41FA5}">
                      <a16:colId xmlns:a16="http://schemas.microsoft.com/office/drawing/2014/main" val="3425555610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1425441886"/>
                    </a:ext>
                  </a:extLst>
                </a:gridCol>
              </a:tblGrid>
              <a:tr h="15128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Substantive Knowledge </a:t>
                      </a:r>
                    </a:p>
                    <a:p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‘Threshold Concepts’</a:t>
                      </a:r>
                    </a:p>
                    <a:p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Theory of art</a:t>
                      </a:r>
                    </a:p>
                    <a:p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 History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Disciplinary&amp; Procedural  Knowledge </a:t>
                      </a:r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Understanding &amp; practical application of skills, </a:t>
                      </a:r>
                    </a:p>
                    <a:p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processes &amp; techniques </a:t>
                      </a:r>
                      <a:endParaRPr lang="en-GB" sz="9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7 Cycle 1</a:t>
                      </a:r>
                    </a:p>
                    <a:p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Mark Making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Artists observe, make marks &amp; respond to the world around them.</a:t>
                      </a:r>
                    </a:p>
                    <a:p>
                      <a:endParaRPr lang="en-GB" sz="9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7 Cycle 2</a:t>
                      </a:r>
                    </a:p>
                    <a:p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Making Sense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Artists connect our senses &amp; express ideas &amp; emotions. Artists experiment &amp; take risks.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7 Cycle 3</a:t>
                      </a:r>
                    </a:p>
                    <a:p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Art &amp; Culture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Art &amp; culture go hand in hand. Art is the creative expression of culture, reflecting its customs, beliefs &amp; values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8 Cycle 1</a:t>
                      </a:r>
                    </a:p>
                    <a:p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Tradition &amp; Innovation</a:t>
                      </a:r>
                    </a:p>
                    <a:p>
                      <a:r>
                        <a:rPr lang="en-GB" sz="900" b="1" u="none" dirty="0">
                          <a:solidFill>
                            <a:schemeClr val="tx1"/>
                          </a:solidFill>
                        </a:rPr>
                        <a:t>Artists</a:t>
                      </a:r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’ use traditional methods to create art. </a:t>
                      </a:r>
                      <a:r>
                        <a:rPr lang="en-GB" sz="9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They also experiment and rebel against the ‘rules’ to create new ideas.</a:t>
                      </a:r>
                      <a:endParaRPr lang="en-GB" sz="9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8 Cycle 2</a:t>
                      </a:r>
                    </a:p>
                    <a:p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Art &amp; Craft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Artists use traditional craft techniques to create work with different forms and functions.</a:t>
                      </a:r>
                    </a:p>
                    <a:p>
                      <a:endParaRPr lang="en-GB" sz="9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8 Cycle 3</a:t>
                      </a:r>
                    </a:p>
                    <a:p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New Perspectives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Artists, architects &amp; designers use perspective to represent &amp; distort space and to  shape the built environment.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9 Cycle 1</a:t>
                      </a:r>
                    </a:p>
                    <a:p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Creativity &amp; Careers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Creatives produce original work on their own and in collaboration. Art inspires design &amp; vice versa.</a:t>
                      </a:r>
                      <a:r>
                        <a:rPr lang="en-GB" sz="900" b="0" dirty="0">
                          <a:highlight>
                            <a:srgbClr val="800080"/>
                          </a:highlight>
                          <a:latin typeface="Hobo Std" panose="020B0803040709020204" pitchFamily="34" charset="0"/>
                        </a:rPr>
                        <a:t> </a:t>
                      </a:r>
                      <a:endParaRPr lang="en-GB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9 Cycle 2</a:t>
                      </a:r>
                    </a:p>
                    <a:p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Self Expression &amp; Symbolism</a:t>
                      </a:r>
                    </a:p>
                    <a:p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Artists use self expression and symbols to convey identity and ideas.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9 Cycle 3</a:t>
                      </a:r>
                    </a:p>
                    <a:p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Art Activism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Artists and designers use text and images to create work with personal, political or social messages.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3648478"/>
                  </a:ext>
                </a:extLst>
              </a:tr>
              <a:tr h="2606254">
                <a:tc>
                  <a:txBody>
                    <a:bodyPr/>
                    <a:lstStyle/>
                    <a:p>
                      <a:r>
                        <a:rPr lang="en-GB" sz="9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 </a:t>
                      </a:r>
                      <a:r>
                        <a:rPr lang="en-GB" sz="900" b="0" u="none" dirty="0">
                          <a:latin typeface="Hobo Std" panose="020B0803040709020204" pitchFamily="34" charset="0"/>
                        </a:rPr>
                        <a:t>  </a:t>
                      </a:r>
                    </a:p>
                    <a:p>
                      <a:endParaRPr lang="en-GB" sz="900" b="0" u="none" dirty="0"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900" b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Painting</a:t>
                      </a:r>
                      <a:r>
                        <a:rPr lang="en-GB" sz="900" b="0" dirty="0">
                          <a:latin typeface="Hobo Std" panose="020B0803040709020204" pitchFamily="34" charset="0"/>
                        </a:rPr>
                        <a:t>  </a:t>
                      </a:r>
                    </a:p>
                    <a:p>
                      <a:endParaRPr lang="en-GB" sz="900" b="0" dirty="0"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900" b="0" dirty="0">
                          <a:highlight>
                            <a:srgbClr val="00FF00"/>
                          </a:highlight>
                          <a:latin typeface="Hobo Std" panose="020B0803040709020204" pitchFamily="34" charset="0"/>
                        </a:rPr>
                        <a:t>Sculpture</a:t>
                      </a:r>
                      <a:r>
                        <a:rPr lang="en-GB" sz="900" b="0" dirty="0">
                          <a:latin typeface="Hobo Std" panose="020B0803040709020204" pitchFamily="34" charset="0"/>
                        </a:rPr>
                        <a:t>  </a:t>
                      </a:r>
                    </a:p>
                    <a:p>
                      <a:r>
                        <a:rPr lang="en-GB" sz="900" b="0" dirty="0">
                          <a:latin typeface="Hobo Std" panose="020B0803040709020204" pitchFamily="34" charset="0"/>
                        </a:rPr>
                        <a:t> </a:t>
                      </a:r>
                    </a:p>
                    <a:p>
                      <a:r>
                        <a:rPr lang="en-GB" sz="900" b="0" dirty="0">
                          <a:highlight>
                            <a:srgbClr val="00FFFF"/>
                          </a:highlight>
                          <a:latin typeface="Hobo Std" panose="020B0803040709020204" pitchFamily="34" charset="0"/>
                        </a:rPr>
                        <a:t>Printmaking/ Textiles </a:t>
                      </a:r>
                    </a:p>
                    <a:p>
                      <a:endParaRPr lang="en-GB" sz="900" b="0" dirty="0">
                        <a:highlight>
                          <a:srgbClr val="00FFFF"/>
                        </a:highlight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9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Photography / </a:t>
                      </a:r>
                      <a:r>
                        <a:rPr lang="en-GB" sz="900" b="0" dirty="0" err="1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Miixed</a:t>
                      </a:r>
                      <a:r>
                        <a:rPr lang="en-GB" sz="9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 Media </a:t>
                      </a:r>
                      <a:r>
                        <a:rPr lang="en-GB" sz="900" b="0" i="0" dirty="0">
                          <a:latin typeface="+mn-lt"/>
                        </a:rPr>
                        <a:t>(digital, collage, combined )</a:t>
                      </a:r>
                    </a:p>
                    <a:p>
                      <a:endParaRPr lang="en-GB" sz="900" b="0" i="0" dirty="0">
                        <a:latin typeface="+mn-lt"/>
                      </a:endParaRPr>
                    </a:p>
                    <a:p>
                      <a:r>
                        <a:rPr lang="en-GB" sz="900" b="1" i="0" dirty="0">
                          <a:latin typeface="Hobo Std" panose="020B0803040709020204" pitchFamily="34" charset="0"/>
                        </a:rPr>
                        <a:t>Home-learning (booklets )</a:t>
                      </a:r>
                    </a:p>
                    <a:p>
                      <a:r>
                        <a:rPr lang="en-GB" sz="900" b="0" i="0" dirty="0">
                          <a:latin typeface="+mn-lt"/>
                        </a:rPr>
                        <a:t>Including research &amp; practical tasks to support the threshold concepts for each cycle.</a:t>
                      </a:r>
                    </a:p>
                    <a:p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Assessment Model: </a:t>
                      </a: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areas of assessment: Research, Experiment, Record, Create</a:t>
                      </a:r>
                      <a:endParaRPr lang="en-GB" sz="900" i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Observational drawing. Scale.  Measuring. Proportion. Use of line, shape, tone, </a:t>
                      </a:r>
                      <a:r>
                        <a:rPr lang="en-GB" sz="8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coloiur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 &amp; mark making. Identifying basic shapes. Using different grades of pencils (H) (B)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00FFFF"/>
                          </a:highlight>
                          <a:latin typeface="Hobo Std" panose="020B0803040709020204" pitchFamily="34" charset="0"/>
                        </a:rPr>
                        <a:t>Printmaking,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Mono printing –mark making &amp; use of line and tone.</a:t>
                      </a:r>
                      <a:endParaRPr lang="en-GB" sz="800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Photography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Elements photo shoot &amp; collage exploring the elements of art (part of HL booklet)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 </a:t>
                      </a:r>
                      <a:r>
                        <a:rPr lang="en-GB" sz="800" b="0" u="none" dirty="0">
                          <a:latin typeface="Hobo Std" panose="020B0803040709020204" pitchFamily="34" charset="0"/>
                        </a:rPr>
                        <a:t>  </a:t>
                      </a:r>
                    </a:p>
                    <a:p>
                      <a:r>
                        <a:rPr lang="en-GB" sz="800" dirty="0">
                          <a:latin typeface="+mn-lt"/>
                        </a:rPr>
                        <a:t>Composition skills focusing on: balance &amp; unity. </a:t>
                      </a:r>
                    </a:p>
                    <a:p>
                      <a:r>
                        <a:rPr lang="en-GB" sz="800" dirty="0">
                          <a:latin typeface="+mn-lt"/>
                        </a:rPr>
                        <a:t>Use of line, shape, tone &amp; colour.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Painting</a:t>
                      </a:r>
                      <a:r>
                        <a:rPr lang="en-GB" sz="800" b="0" dirty="0">
                          <a:latin typeface="Hobo Std" panose="020B0803040709020204" pitchFamily="34" charset="0"/>
                        </a:rPr>
                        <a:t>  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Use of paint : watercolours &amp; acrylics. 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Colour Theory. 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Colour mixing skills.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Mark Making,  use of different brushes, tools &amp; surface texture</a:t>
                      </a:r>
                      <a:endParaRPr lang="en-GB" sz="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</a:t>
                      </a:r>
                    </a:p>
                    <a:p>
                      <a:r>
                        <a:rPr lang="en-GB" sz="800" dirty="0">
                          <a:latin typeface="+mn-lt"/>
                        </a:rPr>
                        <a:t>Drawing for design -sketches &amp; annotations.</a:t>
                      </a:r>
                    </a:p>
                    <a:p>
                      <a:r>
                        <a:rPr lang="en-GB" sz="800" dirty="0">
                          <a:latin typeface="+mn-lt"/>
                        </a:rPr>
                        <a:t>Use of line, shape, tone, form &amp; contrast.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00FF00"/>
                          </a:highlight>
                          <a:latin typeface="Hobo Std" panose="020B0803040709020204" pitchFamily="34" charset="0"/>
                        </a:rPr>
                        <a:t>Sculpture</a:t>
                      </a:r>
                      <a:r>
                        <a:rPr lang="en-GB" sz="800" b="0" dirty="0">
                          <a:latin typeface="Hobo Std" panose="020B0803040709020204" pitchFamily="34" charset="0"/>
                        </a:rPr>
                        <a:t>  </a:t>
                      </a:r>
                      <a:endParaRPr lang="en-GB" sz="800" dirty="0">
                        <a:latin typeface="+mn-lt"/>
                      </a:endParaRPr>
                    </a:p>
                    <a:p>
                      <a:r>
                        <a:rPr lang="en-GB" sz="800" b="0" dirty="0">
                          <a:latin typeface="+mn-lt"/>
                        </a:rPr>
                        <a:t>Clay / Card or Stone sculpture,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Translate 2D into 3D. Texture, Shape, Form.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Photography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Photograph &amp; edit a photo of your own work.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>
                          <a:latin typeface="+mn-lt"/>
                        </a:rPr>
                        <a:t>Photopea</a:t>
                      </a:r>
                      <a:r>
                        <a:rPr lang="en-GB" sz="800" dirty="0">
                          <a:latin typeface="+mn-lt"/>
                        </a:rPr>
                        <a:t> or </a:t>
                      </a:r>
                      <a:r>
                        <a:rPr lang="en-GB" sz="800" dirty="0" err="1">
                          <a:latin typeface="+mn-lt"/>
                        </a:rPr>
                        <a:t>Snapseed</a:t>
                      </a:r>
                      <a:r>
                        <a:rPr lang="en-GB" sz="800" dirty="0">
                          <a:latin typeface="+mn-lt"/>
                        </a:rPr>
                        <a:t> digital manipulation.</a:t>
                      </a:r>
                    </a:p>
                    <a:p>
                      <a:endParaRPr lang="en-GB" sz="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Grid drawing.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Scale. Measuring. Proportion. 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Use of Line, tone. shape, form.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Colour &amp; composition.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Painting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Use of paint : application of colour pattern &amp;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mark making. 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Use of oil pastels : layering &amp; blending skills.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Photography &amp; </a:t>
                      </a:r>
                      <a:r>
                        <a:rPr lang="en-GB" sz="800" b="0" dirty="0" err="1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Miixed</a:t>
                      </a:r>
                      <a:r>
                        <a:rPr lang="en-GB" sz="8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 Media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Collage. Deconstruction. Fragmenting &amp; distortion.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</a:t>
                      </a:r>
                    </a:p>
                    <a:p>
                      <a:r>
                        <a:rPr lang="en-GB" sz="800" dirty="0">
                          <a:latin typeface="+mn-lt"/>
                        </a:rPr>
                        <a:t>Drawing for design -sketches &amp; annotations.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Simplify, trace &amp; transfer. Rotating, reflecting, tessellating.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00FF00"/>
                          </a:highlight>
                          <a:latin typeface="Hobo Std" panose="020B0803040709020204" pitchFamily="34" charset="0"/>
                        </a:rPr>
                        <a:t>Sculpture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3D forms. Ceramic or card 3D construction, modelling, joining.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00FFFF"/>
                          </a:highlight>
                          <a:latin typeface="Hobo Std" panose="020B0803040709020204" pitchFamily="34" charset="0"/>
                        </a:rPr>
                        <a:t>Printmaking/ Textiles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Poly board or lino  prints–mark making, use of  line &amp; colour.</a:t>
                      </a:r>
                    </a:p>
                    <a:p>
                      <a:r>
                        <a:rPr lang="en-GB" sz="800" dirty="0">
                          <a:latin typeface="+mn-lt"/>
                        </a:rPr>
                        <a:t>Textiles. Weaving. </a:t>
                      </a:r>
                    </a:p>
                    <a:p>
                      <a:r>
                        <a:rPr lang="en-GB" sz="800" dirty="0">
                          <a:latin typeface="+mn-lt"/>
                        </a:rPr>
                        <a:t>Surface texture.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Linear Perspective Vanishing point, scale, weight of line.</a:t>
                      </a:r>
                    </a:p>
                    <a:p>
                      <a:r>
                        <a:rPr lang="en-GB" sz="8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Photography &amp; </a:t>
                      </a:r>
                      <a:r>
                        <a:rPr lang="en-GB" sz="800" b="0" dirty="0" err="1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Miixed</a:t>
                      </a:r>
                      <a:r>
                        <a:rPr lang="en-GB" sz="8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 Media 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‘Future City’ Collage of buildings. </a:t>
                      </a:r>
                    </a:p>
                    <a:p>
                      <a:r>
                        <a:rPr lang="en-GB" sz="800" dirty="0" err="1">
                          <a:latin typeface="+mn-lt"/>
                        </a:rPr>
                        <a:t>Photopea</a:t>
                      </a:r>
                      <a:r>
                        <a:rPr lang="en-GB" sz="800" dirty="0">
                          <a:latin typeface="+mn-lt"/>
                        </a:rPr>
                        <a:t> or </a:t>
                      </a:r>
                      <a:r>
                        <a:rPr lang="en-GB" sz="800" dirty="0" err="1">
                          <a:latin typeface="+mn-lt"/>
                        </a:rPr>
                        <a:t>Snapseed</a:t>
                      </a:r>
                      <a:r>
                        <a:rPr lang="en-GB" sz="800" dirty="0">
                          <a:latin typeface="+mn-lt"/>
                        </a:rPr>
                        <a:t> digital manipulation.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Painting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Painting using atmospheric perspective.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 Tints, shades &amp; m</a:t>
                      </a:r>
                      <a:r>
                        <a:rPr lang="en-GB" sz="800" b="0" dirty="0">
                          <a:latin typeface="+mn-lt"/>
                        </a:rPr>
                        <a:t>onochromatic colour. </a:t>
                      </a:r>
                      <a:endParaRPr lang="en-GB" sz="800" b="0" dirty="0">
                        <a:highlight>
                          <a:srgbClr val="FF00FF"/>
                        </a:highlight>
                        <a:latin typeface="Hobo Std" panose="020B0803040709020204" pitchFamily="34" charset="0"/>
                      </a:endParaRPr>
                    </a:p>
                    <a:p>
                      <a:endParaRPr lang="en-GB" sz="800" dirty="0">
                        <a:latin typeface="+mn-lt"/>
                      </a:endParaRPr>
                    </a:p>
                    <a:p>
                      <a:endParaRPr lang="en-GB" sz="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Observation &amp; u</a:t>
                      </a:r>
                      <a:r>
                        <a:rPr lang="en-GB" sz="800" dirty="0">
                          <a:latin typeface="+mn-lt"/>
                        </a:rPr>
                        <a:t>se of a view finder. </a:t>
                      </a:r>
                      <a:r>
                        <a:rPr lang="en-GB" sz="800" b="0" dirty="0">
                          <a:latin typeface="+mn-lt"/>
                        </a:rPr>
                        <a:t> </a:t>
                      </a:r>
                      <a:r>
                        <a:rPr lang="en-GB" sz="800" dirty="0">
                          <a:latin typeface="+mn-lt"/>
                        </a:rPr>
                        <a:t>Positive &amp; negative shape &amp; space.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Drawing for design.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00FFFF"/>
                          </a:highlight>
                          <a:latin typeface="Hobo Std" panose="020B0803040709020204" pitchFamily="34" charset="0"/>
                        </a:rPr>
                        <a:t>Printmaking/ Textiles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Collagraph, etching </a:t>
                      </a:r>
                      <a:r>
                        <a:rPr lang="en-GB" sz="800" b="0" i="1" dirty="0">
                          <a:latin typeface="+mn-lt"/>
                        </a:rPr>
                        <a:t>or</a:t>
                      </a:r>
                      <a:r>
                        <a:rPr lang="en-GB" sz="800" b="0" dirty="0">
                          <a:latin typeface="+mn-lt"/>
                        </a:rPr>
                        <a:t> lino. Use of line, tone &amp; texture. Printing onto different papers or fabric.</a:t>
                      </a:r>
                      <a:endParaRPr lang="en-GB" sz="800" b="0" dirty="0">
                        <a:highlight>
                          <a:srgbClr val="FF00FF"/>
                        </a:highlight>
                        <a:latin typeface="Hobo Std" panose="020B0803040709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Photography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Photo Safari : focus on viewpoint and composition.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 err="1">
                          <a:latin typeface="+mn-lt"/>
                        </a:rPr>
                        <a:t>Chemograms</a:t>
                      </a:r>
                      <a:r>
                        <a:rPr lang="en-GB" sz="800" b="0" dirty="0">
                          <a:latin typeface="+mn-lt"/>
                        </a:rPr>
                        <a:t> : B &amp;W chemicals / experimental photography.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</a:t>
                      </a:r>
                      <a:endParaRPr lang="en-GB" sz="800" b="0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Drawing faces &amp; features –proportion.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Using tracing paper and/or acetate.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Painting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n-lt"/>
                        </a:rPr>
                        <a:t>Colour mixing &amp;  blending – selecting and using  colours inspired by an artist.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Photography &amp; </a:t>
                      </a:r>
                      <a:r>
                        <a:rPr lang="en-GB" sz="800" b="0" dirty="0" err="1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Miixed</a:t>
                      </a:r>
                      <a:r>
                        <a:rPr lang="en-GB" sz="8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 Media </a:t>
                      </a:r>
                      <a:endParaRPr lang="en-GB" sz="800" b="0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‘Future Self’ mixed media portrait including symbols of </a:t>
                      </a:r>
                      <a:r>
                        <a:rPr lang="en-GB" sz="800" b="0" dirty="0" err="1">
                          <a:latin typeface="+mn-lt"/>
                        </a:rPr>
                        <a:t>Photopea</a:t>
                      </a:r>
                      <a:r>
                        <a:rPr lang="en-GB" sz="800" b="0" dirty="0">
                          <a:latin typeface="+mn-lt"/>
                        </a:rPr>
                        <a:t> – digital manipulation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Painting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Creating &amp; using stencils.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Apply painting techniques onto 3D forms.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00FF00"/>
                          </a:highlight>
                          <a:latin typeface="Hobo Std" panose="020B0803040709020204" pitchFamily="34" charset="0"/>
                        </a:rPr>
                        <a:t>Sculpture </a:t>
                      </a:r>
                    </a:p>
                    <a:p>
                      <a:r>
                        <a:rPr lang="en-GB" sz="800" dirty="0">
                          <a:latin typeface="+mn-lt"/>
                        </a:rPr>
                        <a:t>Construction: </a:t>
                      </a:r>
                    </a:p>
                    <a:p>
                      <a:r>
                        <a:rPr lang="en-GB" sz="800" dirty="0">
                          <a:latin typeface="+mn-lt"/>
                        </a:rPr>
                        <a:t>3D letter or word.</a:t>
                      </a:r>
                    </a:p>
                    <a:p>
                      <a:r>
                        <a:rPr lang="en-GB" sz="800" dirty="0">
                          <a:latin typeface="+mn-lt"/>
                        </a:rPr>
                        <a:t>Opportunity for collaboration.</a:t>
                      </a:r>
                    </a:p>
                    <a:p>
                      <a:r>
                        <a:rPr lang="en-GB" sz="800" b="0" dirty="0" err="1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Miixed</a:t>
                      </a:r>
                      <a:r>
                        <a:rPr lang="en-GB" sz="8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 Media </a:t>
                      </a:r>
                      <a:endParaRPr lang="en-GB" sz="800" b="0" dirty="0">
                        <a:highlight>
                          <a:srgbClr val="FF00FF"/>
                        </a:highlight>
                        <a:latin typeface="+mn-lt"/>
                      </a:endParaRPr>
                    </a:p>
                    <a:p>
                      <a:r>
                        <a:rPr lang="en-GB" sz="800" b="0" dirty="0">
                          <a:latin typeface="+mn-lt"/>
                        </a:rPr>
                        <a:t>Collage – use of found images.</a:t>
                      </a:r>
                    </a:p>
                    <a:p>
                      <a:r>
                        <a:rPr lang="en-GB" sz="800" b="0" dirty="0">
                          <a:latin typeface="+mn-lt"/>
                        </a:rPr>
                        <a:t>Combining text &amp; image. Use of layers &amp; texture.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5354908"/>
                  </a:ext>
                </a:extLst>
              </a:tr>
              <a:tr h="8387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Disciplinary Knowledge </a:t>
                      </a:r>
                    </a:p>
                    <a:p>
                      <a:r>
                        <a:rPr lang="en-GB" sz="1000" dirty="0">
                          <a:latin typeface="Hobo Std" panose="020B0803040709020204" pitchFamily="34" charset="0"/>
                        </a:rPr>
                        <a:t>&amp; Critical Thinking Skills</a:t>
                      </a:r>
                    </a:p>
                    <a:p>
                      <a:r>
                        <a:rPr lang="en-GB" sz="9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Literacy &amp; Vocabulary,</a:t>
                      </a:r>
                    </a:p>
                    <a:p>
                      <a:r>
                        <a:rPr lang="en-GB" sz="9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application of key terms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Describe the formal elements. Compare &amp; contrast sources.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Elements of art, Line, tone, colour, pattern, texture, shape, form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800" b="1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Describe the colour &amp; mood of </a:t>
                      </a:r>
                      <a:r>
                        <a:rPr lang="en-GB" sz="800" b="0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 artwork </a:t>
                      </a:r>
                      <a:r>
                        <a:rPr lang="en-GB" sz="800" b="1" i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Elements of art ,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mark making, mood, </a:t>
                      </a:r>
                      <a:r>
                        <a:rPr lang="en-GB" sz="800" b="1" i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expression, Expressionism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Describe art from different cultures and contexts, how are they similar &amp; different.</a:t>
                      </a:r>
                    </a:p>
                    <a:p>
                      <a:r>
                        <a:rPr lang="en-GB" sz="800" b="1" i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Elements of art context  , expression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 the elements &amp; techniques in different artworks.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1" i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Elements of art ,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1" i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Grid, Proportion, Scale, Deconstruction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 the elements &amp; techniques in different artworks. </a:t>
                      </a:r>
                      <a:r>
                        <a:rPr lang="en-GB" sz="800" b="0" dirty="0">
                          <a:latin typeface="+mn-lt"/>
                        </a:rPr>
                        <a:t>Compare art &amp; craft.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Ceramics , Decorative, Functional, Pattern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Analyse the shapes &amp; forms created by famous architects &amp; artists.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Architecture, Linear Perspective, Viewpoint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Create  &amp; annotate a mood board. Identify related careers &amp;techniques. </a:t>
                      </a: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Composition, Inspiration, Combine, Re-invent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Explain the ideas, &amp; symbolism in artworks.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Expression, Symbol , Symbolism, Portrait, Vanitas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Explain </a:t>
                      </a: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ideas, messages &amp; influences. </a:t>
                      </a:r>
                      <a:endParaRPr lang="en-GB" sz="800" b="1" i="1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Collage, Combine, Layer, Juxtaposition, Text.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5031146"/>
                  </a:ext>
                </a:extLst>
              </a:tr>
              <a:tr h="850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Substantive Knowledge </a:t>
                      </a:r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Hinterland Knowledge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Contextual references including : traditional, modern &amp; contemporary sources</a:t>
                      </a:r>
                      <a:endParaRPr lang="en-GB" sz="9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Cave painting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Albrecht Durer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Van Gogh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Georgio</a:t>
                      </a: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800" b="0" i="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Morandi</a:t>
                      </a:r>
                      <a:endParaRPr lang="en-GB" sz="8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Roy Lichtenstein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Lisa Milroy</a:t>
                      </a:r>
                      <a:endParaRPr lang="en-GB" sz="800" b="0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Turner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Kandinsky 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Pablo Picasso 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Yoyoi</a:t>
                      </a: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Kusama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My Dog Sighs (Street Artist)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GB" sz="8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Day of The Dead</a:t>
                      </a:r>
                    </a:p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African </a:t>
                      </a:r>
                      <a:r>
                        <a:rPr lang="en-GB" sz="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Festima</a:t>
                      </a: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masks </a:t>
                      </a:r>
                    </a:p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Pablo Picasso</a:t>
                      </a:r>
                    </a:p>
                    <a:p>
                      <a:r>
                        <a:rPr lang="en-GB" sz="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Pacita</a:t>
                      </a: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Abad</a:t>
                      </a:r>
                    </a:p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GB" sz="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Guerilla</a:t>
                      </a: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Girls</a:t>
                      </a:r>
                    </a:p>
                    <a:p>
                      <a:endParaRPr lang="en-GB" sz="8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Maori  </a:t>
                      </a:r>
                      <a:r>
                        <a:rPr lang="en-GB" sz="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tatooing</a:t>
                      </a:r>
                      <a:endParaRPr lang="en-GB" sz="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 Vinci  (</a:t>
                      </a:r>
                      <a:r>
                        <a:rPr lang="en-GB" sz="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Vituvian</a:t>
                      </a: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Jean </a:t>
                      </a:r>
                      <a:r>
                        <a:rPr lang="en-GB" sz="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Metzinger</a:t>
                      </a:r>
                      <a:endParaRPr lang="en-GB" sz="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Hannah Hoch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Chuck Close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Veerle</a:t>
                      </a: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Symeons</a:t>
                      </a:r>
                      <a:endParaRPr lang="en-GB" sz="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Aztec Pottery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Islamic Art,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William Morris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Clarice Cliff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Grayson Perry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M. Brennand-Wood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Notre Dame/Gothic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Brunelleschi, Gaudi, 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Brutalist buildings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Lyonel</a:t>
                      </a: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Feininger</a:t>
                      </a:r>
                      <a:endParaRPr lang="en-GB" sz="8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Giacommo</a:t>
                      </a: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Costa  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Ian Murphy</a:t>
                      </a:r>
                      <a:endParaRPr lang="en-GB" sz="800" b="0" i="1" dirty="0">
                        <a:solidFill>
                          <a:srgbClr val="7030A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Bauhaus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Man Ray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Lucienne Day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Yves Saint Lauren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Hattie Stewart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Helmo</a:t>
                      </a: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(graphics duo)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Celtic Art, Vanitas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Fridha</a:t>
                      </a: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Kahlo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Glen </a:t>
                      </a:r>
                      <a:r>
                        <a:rPr lang="en-GB" sz="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Ligon</a:t>
                      </a:r>
                      <a:endParaRPr lang="en-GB" sz="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Kehinde Wiley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Singh </a:t>
                      </a: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Twins</a:t>
                      </a:r>
                      <a:endParaRPr lang="en-GB" sz="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Kervin</a:t>
                      </a: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800" b="0" i="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Brisseaux</a:t>
                      </a:r>
                      <a:endParaRPr lang="en-GB" sz="800" b="0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Ancient Graffiti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Manuscripts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Rauschenberg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Robert Indiana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Shephard Fairey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Bob &amp; Roberta Smith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2955720"/>
                  </a:ext>
                </a:extLst>
              </a:tr>
              <a:tr h="510205">
                <a:tc>
                  <a:txBody>
                    <a:bodyPr/>
                    <a:lstStyle/>
                    <a:p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Gatsby </a:t>
                      </a: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Links to careers</a:t>
                      </a:r>
                      <a:endParaRPr lang="en-GB" sz="9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Illustrator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Graphic Designer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Fine Artist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GB" sz="800" b="0" i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latin typeface="+mn-lt"/>
                        </a:rPr>
                        <a:t>Designer/Maker</a:t>
                      </a:r>
                    </a:p>
                    <a:p>
                      <a:r>
                        <a:rPr lang="en-GB" sz="800" b="0" i="0" dirty="0">
                          <a:solidFill>
                            <a:schemeClr val="tx1"/>
                          </a:solidFill>
                          <a:latin typeface="+mn-lt"/>
                        </a:rPr>
                        <a:t>Sculptor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Fine Artist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Graphic Designer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Ceramic Artist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Sculptor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Architect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Industrial designer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Fashion, Textiles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Graphics, Photography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Abobe</a:t>
                      </a: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Creative profile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Fine Artist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Illustrator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‘Future Self’ artwork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latin typeface="+mn-lt"/>
                        </a:rPr>
                        <a:t>Activist, Curator 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latin typeface="+mn-lt"/>
                        </a:rPr>
                        <a:t>Fine Artist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5990988"/>
                  </a:ext>
                </a:extLst>
              </a:tr>
            </a:tbl>
          </a:graphicData>
        </a:graphic>
      </p:graphicFrame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4B80582-F72C-4B32-8A7B-86D65C7D08C4}"/>
              </a:ext>
            </a:extLst>
          </p:cNvPr>
          <p:cNvCxnSpPr/>
          <p:nvPr/>
        </p:nvCxnSpPr>
        <p:spPr>
          <a:xfrm>
            <a:off x="1165556" y="981037"/>
            <a:ext cx="4710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C4B49AE-00C7-49C2-A366-A3A8A8046FD0}"/>
              </a:ext>
            </a:extLst>
          </p:cNvPr>
          <p:cNvCxnSpPr>
            <a:cxnSpLocks/>
          </p:cNvCxnSpPr>
          <p:nvPr/>
        </p:nvCxnSpPr>
        <p:spPr>
          <a:xfrm>
            <a:off x="1591640" y="1437075"/>
            <a:ext cx="0" cy="3649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702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1B974E9B42DF42A6DCCCB579A3E4C6" ma:contentTypeVersion="6" ma:contentTypeDescription="Create a new document." ma:contentTypeScope="" ma:versionID="52a258d1763cccd831a686852d7ddcef">
  <xsd:schema xmlns:xsd="http://www.w3.org/2001/XMLSchema" xmlns:xs="http://www.w3.org/2001/XMLSchema" xmlns:p="http://schemas.microsoft.com/office/2006/metadata/properties" xmlns:ns2="f6dbf1d6-2ce5-40df-9cc9-9bb34b01c2e0" xmlns:ns3="9ad13610-ae9a-4e71-a8d9-9480d9997d77" targetNamespace="http://schemas.microsoft.com/office/2006/metadata/properties" ma:root="true" ma:fieldsID="9fa17866a8f4b6d3f626960390c2734e" ns2:_="" ns3:_="">
    <xsd:import namespace="f6dbf1d6-2ce5-40df-9cc9-9bb34b01c2e0"/>
    <xsd:import namespace="9ad13610-ae9a-4e71-a8d9-9480d9997d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dbf1d6-2ce5-40df-9cc9-9bb34b01c2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3610-ae9a-4e71-a8d9-9480d9997d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AAD9FEE-37A9-4A07-B3FF-AAFA7534262F}"/>
</file>

<file path=customXml/itemProps2.xml><?xml version="1.0" encoding="utf-8"?>
<ds:datastoreItem xmlns:ds="http://schemas.openxmlformats.org/officeDocument/2006/customXml" ds:itemID="{CC61D10A-9CA8-4589-BDA5-B3A4013234FF}"/>
</file>

<file path=customXml/itemProps3.xml><?xml version="1.0" encoding="utf-8"?>
<ds:datastoreItem xmlns:ds="http://schemas.openxmlformats.org/officeDocument/2006/customXml" ds:itemID="{ABF66FF0-5324-4576-8D88-41FDA017DA10}"/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1177</Words>
  <Application>Microsoft Office PowerPoint</Application>
  <PresentationFormat>Widescreen</PresentationFormat>
  <Paragraphs>218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Hobo Std</vt:lpstr>
      <vt:lpstr>Times New Roman</vt:lpstr>
      <vt:lpstr>Office Theme</vt:lpstr>
      <vt:lpstr>ESW Curriculum Map - KS3 Art &amp; Design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ESW Curriculum Map - KS3 Art &amp; Design</dc:title>
  <dc:creator>Natalie RYRIE</dc:creator>
  <cp:lastModifiedBy>Sam EYRE</cp:lastModifiedBy>
  <cp:revision>23</cp:revision>
  <cp:lastPrinted>2022-04-29T12:47:36Z</cp:lastPrinted>
  <dcterms:created xsi:type="dcterms:W3CDTF">2022-04-29T10:27:24Z</dcterms:created>
  <dcterms:modified xsi:type="dcterms:W3CDTF">2022-08-11T05:21:18Z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0x010100D41B974E9B42DF42A6DCCCB579A3E4C6</vt:lpwstr>
  </property>
</Properties>
</file>