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57" r:id="rId5"/>
    <p:sldId id="258" r:id="rId6"/>
    <p:sldId id="259" r:id="rId7"/>
    <p:sldId id="262" r:id="rId8"/>
    <p:sldId id="264" r:id="rId9"/>
    <p:sldId id="265" r:id="rId10"/>
    <p:sldId id="260" r:id="rId11"/>
    <p:sldId id="261" r:id="rId12"/>
    <p:sldId id="273" r:id="rId13"/>
    <p:sldId id="270" r:id="rId14"/>
    <p:sldId id="277" r:id="rId15"/>
    <p:sldId id="276" r:id="rId16"/>
    <p:sldId id="278" r:id="rId17"/>
    <p:sldId id="279" r:id="rId18"/>
  </p:sldIdLst>
  <p:sldSz cx="6119813" cy="43195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DE4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286"/>
    <p:restoredTop sz="94676"/>
  </p:normalViewPr>
  <p:slideViewPr>
    <p:cSldViewPr snapToGrid="0">
      <p:cViewPr varScale="1">
        <p:scale>
          <a:sx n="84" d="100"/>
          <a:sy n="84" d="100"/>
        </p:scale>
        <p:origin x="77" y="6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h Mason" userId="30b30838-0e85-408f-b2ff-b111873598d5" providerId="ADAL" clId="{471843D9-A905-444D-9D65-90C89E2DED7D}"/>
    <pc:docChg chg="undo custSel addSld delSld modSld sldOrd">
      <pc:chgData name="Josh Mason" userId="30b30838-0e85-408f-b2ff-b111873598d5" providerId="ADAL" clId="{471843D9-A905-444D-9D65-90C89E2DED7D}" dt="2026-08-17T09:19:50.050" v="6594" actId="47"/>
      <pc:docMkLst>
        <pc:docMk/>
      </pc:docMkLst>
      <pc:sldChg chg="modSp mod">
        <pc:chgData name="Josh Mason" userId="30b30838-0e85-408f-b2ff-b111873598d5" providerId="ADAL" clId="{471843D9-A905-444D-9D65-90C89E2DED7D}" dt="2026-08-12T14:52:23.078" v="2543" actId="1076"/>
        <pc:sldMkLst>
          <pc:docMk/>
          <pc:sldMk cId="3356791903" sldId="260"/>
        </pc:sldMkLst>
        <pc:graphicFrameChg chg="mod modGraphic">
          <ac:chgData name="Josh Mason" userId="30b30838-0e85-408f-b2ff-b111873598d5" providerId="ADAL" clId="{471843D9-A905-444D-9D65-90C89E2DED7D}" dt="2026-08-12T14:52:23.078" v="2543" actId="1076"/>
          <ac:graphicFrameMkLst>
            <pc:docMk/>
            <pc:sldMk cId="3356791903" sldId="260"/>
            <ac:graphicFrameMk id="5" creationId="{5A182FA8-E1AB-D63D-6ECD-2D907EE595F6}"/>
          </ac:graphicFrameMkLst>
        </pc:graphicFrameChg>
      </pc:sldChg>
      <pc:sldChg chg="modSp mod">
        <pc:chgData name="Josh Mason" userId="30b30838-0e85-408f-b2ff-b111873598d5" providerId="ADAL" clId="{471843D9-A905-444D-9D65-90C89E2DED7D}" dt="2026-08-12T14:36:50.089" v="867" actId="20577"/>
        <pc:sldMkLst>
          <pc:docMk/>
          <pc:sldMk cId="2212214201" sldId="264"/>
        </pc:sldMkLst>
        <pc:graphicFrameChg chg="modGraphic">
          <ac:chgData name="Josh Mason" userId="30b30838-0e85-408f-b2ff-b111873598d5" providerId="ADAL" clId="{471843D9-A905-444D-9D65-90C89E2DED7D}" dt="2026-08-12T14:36:50.089" v="867" actId="20577"/>
          <ac:graphicFrameMkLst>
            <pc:docMk/>
            <pc:sldMk cId="2212214201" sldId="264"/>
            <ac:graphicFrameMk id="5" creationId="{F9BDBC17-CD2E-90F4-A5E7-9D45B87765A4}"/>
          </ac:graphicFrameMkLst>
        </pc:graphicFrameChg>
      </pc:sldChg>
      <pc:sldChg chg="modSp mod ord">
        <pc:chgData name="Josh Mason" userId="30b30838-0e85-408f-b2ff-b111873598d5" providerId="ADAL" clId="{471843D9-A905-444D-9D65-90C89E2DED7D}" dt="2026-08-12T14:47:16.483" v="2000"/>
        <pc:sldMkLst>
          <pc:docMk/>
          <pc:sldMk cId="760599453" sldId="265"/>
        </pc:sldMkLst>
        <pc:graphicFrameChg chg="mod modGraphic">
          <ac:chgData name="Josh Mason" userId="30b30838-0e85-408f-b2ff-b111873598d5" providerId="ADAL" clId="{471843D9-A905-444D-9D65-90C89E2DED7D}" dt="2026-08-12T14:46:43.910" v="1998" actId="20577"/>
          <ac:graphicFrameMkLst>
            <pc:docMk/>
            <pc:sldMk cId="760599453" sldId="265"/>
            <ac:graphicFrameMk id="5" creationId="{2BEE4F89-4408-F00A-3DA8-BFCBC572C119}"/>
          </ac:graphicFrameMkLst>
        </pc:graphicFrameChg>
      </pc:sldChg>
      <pc:sldChg chg="del">
        <pc:chgData name="Josh Mason" userId="30b30838-0e85-408f-b2ff-b111873598d5" providerId="ADAL" clId="{471843D9-A905-444D-9D65-90C89E2DED7D}" dt="2026-08-17T09:19:50.050" v="6594" actId="47"/>
        <pc:sldMkLst>
          <pc:docMk/>
          <pc:sldMk cId="1606010280" sldId="266"/>
        </pc:sldMkLst>
      </pc:sldChg>
      <pc:sldChg chg="modSp mod">
        <pc:chgData name="Josh Mason" userId="30b30838-0e85-408f-b2ff-b111873598d5" providerId="ADAL" clId="{471843D9-A905-444D-9D65-90C89E2DED7D}" dt="2026-08-17T09:11:55.500" v="5072" actId="20577"/>
        <pc:sldMkLst>
          <pc:docMk/>
          <pc:sldMk cId="3120658537" sldId="270"/>
        </pc:sldMkLst>
        <pc:graphicFrameChg chg="modGraphic">
          <ac:chgData name="Josh Mason" userId="30b30838-0e85-408f-b2ff-b111873598d5" providerId="ADAL" clId="{471843D9-A905-444D-9D65-90C89E2DED7D}" dt="2026-08-17T09:11:55.500" v="5072" actId="20577"/>
          <ac:graphicFrameMkLst>
            <pc:docMk/>
            <pc:sldMk cId="3120658537" sldId="270"/>
            <ac:graphicFrameMk id="2" creationId="{F06D8B73-1069-A20D-8F57-8B1AA064904F}"/>
          </ac:graphicFrameMkLst>
        </pc:graphicFrameChg>
      </pc:sldChg>
      <pc:sldChg chg="modSp mod">
        <pc:chgData name="Josh Mason" userId="30b30838-0e85-408f-b2ff-b111873598d5" providerId="ADAL" clId="{471843D9-A905-444D-9D65-90C89E2DED7D}" dt="2026-08-12T15:01:38.348" v="4952" actId="20577"/>
        <pc:sldMkLst>
          <pc:docMk/>
          <pc:sldMk cId="2883864405" sldId="276"/>
        </pc:sldMkLst>
        <pc:graphicFrameChg chg="modGraphic">
          <ac:chgData name="Josh Mason" userId="30b30838-0e85-408f-b2ff-b111873598d5" providerId="ADAL" clId="{471843D9-A905-444D-9D65-90C89E2DED7D}" dt="2026-08-12T15:01:38.348" v="4952" actId="20577"/>
          <ac:graphicFrameMkLst>
            <pc:docMk/>
            <pc:sldMk cId="2883864405" sldId="276"/>
            <ac:graphicFrameMk id="2" creationId="{0C43063D-4996-8F50-39D2-9B3391C83F21}"/>
          </ac:graphicFrameMkLst>
        </pc:graphicFrameChg>
      </pc:sldChg>
      <pc:sldChg chg="modSp mod">
        <pc:chgData name="Josh Mason" userId="30b30838-0e85-408f-b2ff-b111873598d5" providerId="ADAL" clId="{471843D9-A905-444D-9D65-90C89E2DED7D}" dt="2026-08-17T09:13:50.919" v="5479" actId="20577"/>
        <pc:sldMkLst>
          <pc:docMk/>
          <pc:sldMk cId="2920400790" sldId="277"/>
        </pc:sldMkLst>
        <pc:graphicFrameChg chg="modGraphic">
          <ac:chgData name="Josh Mason" userId="30b30838-0e85-408f-b2ff-b111873598d5" providerId="ADAL" clId="{471843D9-A905-444D-9D65-90C89E2DED7D}" dt="2026-08-17T09:13:50.919" v="5479" actId="20577"/>
          <ac:graphicFrameMkLst>
            <pc:docMk/>
            <pc:sldMk cId="2920400790" sldId="277"/>
            <ac:graphicFrameMk id="2" creationId="{3E931EEE-F173-2C9E-A785-A1E6D92FD218}"/>
          </ac:graphicFrameMkLst>
        </pc:graphicFrameChg>
      </pc:sldChg>
      <pc:sldChg chg="modSp add mod">
        <pc:chgData name="Josh Mason" userId="30b30838-0e85-408f-b2ff-b111873598d5" providerId="ADAL" clId="{471843D9-A905-444D-9D65-90C89E2DED7D}" dt="2026-08-17T09:17:35.054" v="6086" actId="20577"/>
        <pc:sldMkLst>
          <pc:docMk/>
          <pc:sldMk cId="2413153337" sldId="278"/>
        </pc:sldMkLst>
        <pc:graphicFrameChg chg="modGraphic">
          <ac:chgData name="Josh Mason" userId="30b30838-0e85-408f-b2ff-b111873598d5" providerId="ADAL" clId="{471843D9-A905-444D-9D65-90C89E2DED7D}" dt="2026-08-17T09:17:35.054" v="6086" actId="20577"/>
          <ac:graphicFrameMkLst>
            <pc:docMk/>
            <pc:sldMk cId="2413153337" sldId="278"/>
            <ac:graphicFrameMk id="2" creationId="{5FABA2DE-B79A-CCEE-F633-5A366407806B}"/>
          </ac:graphicFrameMkLst>
        </pc:graphicFrameChg>
      </pc:sldChg>
      <pc:sldChg chg="modSp add mod">
        <pc:chgData name="Josh Mason" userId="30b30838-0e85-408f-b2ff-b111873598d5" providerId="ADAL" clId="{471843D9-A905-444D-9D65-90C89E2DED7D}" dt="2026-08-17T09:19:44.616" v="6593" actId="20577"/>
        <pc:sldMkLst>
          <pc:docMk/>
          <pc:sldMk cId="2427354577" sldId="279"/>
        </pc:sldMkLst>
        <pc:graphicFrameChg chg="modGraphic">
          <ac:chgData name="Josh Mason" userId="30b30838-0e85-408f-b2ff-b111873598d5" providerId="ADAL" clId="{471843D9-A905-444D-9D65-90C89E2DED7D}" dt="2026-08-17T09:19:44.616" v="6593" actId="20577"/>
          <ac:graphicFrameMkLst>
            <pc:docMk/>
            <pc:sldMk cId="2427354577" sldId="279"/>
            <ac:graphicFrameMk id="2" creationId="{A432C0DB-D5DA-A126-9AA6-7799D14112FC}"/>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8986" y="706933"/>
            <a:ext cx="5201841" cy="1503857"/>
          </a:xfrm>
        </p:spPr>
        <p:txBody>
          <a:bodyPr anchor="b"/>
          <a:lstStyle>
            <a:lvl1pPr algn="ctr">
              <a:defRPr sz="3779"/>
            </a:lvl1pPr>
          </a:lstStyle>
          <a:p>
            <a:r>
              <a:rPr lang="en-GB"/>
              <a:t>Click to edit Master title style</a:t>
            </a:r>
            <a:endParaRPr lang="en-US" dirty="0"/>
          </a:p>
        </p:txBody>
      </p:sp>
      <p:sp>
        <p:nvSpPr>
          <p:cNvPr id="3" name="Subtitle 2"/>
          <p:cNvSpPr>
            <a:spLocks noGrp="1"/>
          </p:cNvSpPr>
          <p:nvPr>
            <p:ph type="subTitle" idx="1"/>
          </p:nvPr>
        </p:nvSpPr>
        <p:spPr>
          <a:xfrm>
            <a:off x="764977" y="2268784"/>
            <a:ext cx="4589860" cy="1042900"/>
          </a:xfrm>
        </p:spPr>
        <p:txBody>
          <a:bodyPr/>
          <a:lstStyle>
            <a:lvl1pPr marL="0" indent="0" algn="ctr">
              <a:buNone/>
              <a:defRPr sz="1512"/>
            </a:lvl1pPr>
            <a:lvl2pPr marL="287990" indent="0" algn="ctr">
              <a:buNone/>
              <a:defRPr sz="1260"/>
            </a:lvl2pPr>
            <a:lvl3pPr marL="575981" indent="0" algn="ctr">
              <a:buNone/>
              <a:defRPr sz="1134"/>
            </a:lvl3pPr>
            <a:lvl4pPr marL="863971" indent="0" algn="ctr">
              <a:buNone/>
              <a:defRPr sz="1008"/>
            </a:lvl4pPr>
            <a:lvl5pPr marL="1151961" indent="0" algn="ctr">
              <a:buNone/>
              <a:defRPr sz="1008"/>
            </a:lvl5pPr>
            <a:lvl6pPr marL="1439951" indent="0" algn="ctr">
              <a:buNone/>
              <a:defRPr sz="1008"/>
            </a:lvl6pPr>
            <a:lvl7pPr marL="1727942" indent="0" algn="ctr">
              <a:buNone/>
              <a:defRPr sz="1008"/>
            </a:lvl7pPr>
            <a:lvl8pPr marL="2015932" indent="0" algn="ctr">
              <a:buNone/>
              <a:defRPr sz="1008"/>
            </a:lvl8pPr>
            <a:lvl9pPr marL="2303922" indent="0" algn="ctr">
              <a:buNone/>
              <a:defRPr sz="1008"/>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403730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012371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379491" y="229978"/>
            <a:ext cx="1319585" cy="366065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20738" y="229978"/>
            <a:ext cx="3882256" cy="366065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482345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3237110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17550" y="1076899"/>
            <a:ext cx="5278339" cy="1796828"/>
          </a:xfrm>
        </p:spPr>
        <p:txBody>
          <a:bodyPr anchor="b"/>
          <a:lstStyle>
            <a:lvl1pPr>
              <a:defRPr sz="3779"/>
            </a:lvl1pPr>
          </a:lstStyle>
          <a:p>
            <a:r>
              <a:rPr lang="en-GB"/>
              <a:t>Click to edit Master title style</a:t>
            </a:r>
            <a:endParaRPr lang="en-US" dirty="0"/>
          </a:p>
        </p:txBody>
      </p:sp>
      <p:sp>
        <p:nvSpPr>
          <p:cNvPr id="3" name="Text Placeholder 2"/>
          <p:cNvSpPr>
            <a:spLocks noGrp="1"/>
          </p:cNvSpPr>
          <p:nvPr>
            <p:ph type="body" idx="1"/>
          </p:nvPr>
        </p:nvSpPr>
        <p:spPr>
          <a:xfrm>
            <a:off x="417550" y="2890725"/>
            <a:ext cx="5278339" cy="944910"/>
          </a:xfrm>
        </p:spPr>
        <p:txBody>
          <a:bodyPr/>
          <a:lstStyle>
            <a:lvl1pPr marL="0" indent="0">
              <a:buNone/>
              <a:defRPr sz="1512">
                <a:solidFill>
                  <a:schemeClr val="tx1">
                    <a:tint val="82000"/>
                  </a:schemeClr>
                </a:solidFill>
              </a:defRPr>
            </a:lvl1pPr>
            <a:lvl2pPr marL="287990" indent="0">
              <a:buNone/>
              <a:defRPr sz="1260">
                <a:solidFill>
                  <a:schemeClr val="tx1">
                    <a:tint val="82000"/>
                  </a:schemeClr>
                </a:solidFill>
              </a:defRPr>
            </a:lvl2pPr>
            <a:lvl3pPr marL="575981" indent="0">
              <a:buNone/>
              <a:defRPr sz="1134">
                <a:solidFill>
                  <a:schemeClr val="tx1">
                    <a:tint val="82000"/>
                  </a:schemeClr>
                </a:solidFill>
              </a:defRPr>
            </a:lvl3pPr>
            <a:lvl4pPr marL="863971" indent="0">
              <a:buNone/>
              <a:defRPr sz="1008">
                <a:solidFill>
                  <a:schemeClr val="tx1">
                    <a:tint val="82000"/>
                  </a:schemeClr>
                </a:solidFill>
              </a:defRPr>
            </a:lvl4pPr>
            <a:lvl5pPr marL="1151961" indent="0">
              <a:buNone/>
              <a:defRPr sz="1008">
                <a:solidFill>
                  <a:schemeClr val="tx1">
                    <a:tint val="82000"/>
                  </a:schemeClr>
                </a:solidFill>
              </a:defRPr>
            </a:lvl5pPr>
            <a:lvl6pPr marL="1439951" indent="0">
              <a:buNone/>
              <a:defRPr sz="1008">
                <a:solidFill>
                  <a:schemeClr val="tx1">
                    <a:tint val="82000"/>
                  </a:schemeClr>
                </a:solidFill>
              </a:defRPr>
            </a:lvl6pPr>
            <a:lvl7pPr marL="1727942" indent="0">
              <a:buNone/>
              <a:defRPr sz="1008">
                <a:solidFill>
                  <a:schemeClr val="tx1">
                    <a:tint val="82000"/>
                  </a:schemeClr>
                </a:solidFill>
              </a:defRPr>
            </a:lvl7pPr>
            <a:lvl8pPr marL="2015932" indent="0">
              <a:buNone/>
              <a:defRPr sz="1008">
                <a:solidFill>
                  <a:schemeClr val="tx1">
                    <a:tint val="82000"/>
                  </a:schemeClr>
                </a:solidFill>
              </a:defRPr>
            </a:lvl8pPr>
            <a:lvl9pPr marL="2303922" indent="0">
              <a:buNone/>
              <a:defRPr sz="1008">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0188584-4114-2146-872C-B3F5720A8DA5}"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646695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420737" y="1149890"/>
            <a:ext cx="2600921" cy="27407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098155" y="1149890"/>
            <a:ext cx="2600921" cy="27407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0188584-4114-2146-872C-B3F5720A8DA5}"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227660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1534" y="229979"/>
            <a:ext cx="5278339" cy="834921"/>
          </a:xfrm>
        </p:spPr>
        <p:txBody>
          <a:bodyPr/>
          <a:lstStyle/>
          <a:p>
            <a:r>
              <a:rPr lang="en-GB"/>
              <a:t>Click to edit Master title style</a:t>
            </a:r>
            <a:endParaRPr lang="en-US" dirty="0"/>
          </a:p>
        </p:txBody>
      </p:sp>
      <p:sp>
        <p:nvSpPr>
          <p:cNvPr id="3" name="Text Placeholder 2"/>
          <p:cNvSpPr>
            <a:spLocks noGrp="1"/>
          </p:cNvSpPr>
          <p:nvPr>
            <p:ph type="body" idx="1"/>
          </p:nvPr>
        </p:nvSpPr>
        <p:spPr>
          <a:xfrm>
            <a:off x="421535" y="1058899"/>
            <a:ext cx="2588967" cy="518950"/>
          </a:xfrm>
        </p:spPr>
        <p:txBody>
          <a:bodyPr anchor="b"/>
          <a:lstStyle>
            <a:lvl1pPr marL="0" indent="0">
              <a:buNone/>
              <a:defRPr sz="1512" b="1"/>
            </a:lvl1pPr>
            <a:lvl2pPr marL="287990" indent="0">
              <a:buNone/>
              <a:defRPr sz="1260" b="1"/>
            </a:lvl2pPr>
            <a:lvl3pPr marL="575981" indent="0">
              <a:buNone/>
              <a:defRPr sz="1134" b="1"/>
            </a:lvl3pPr>
            <a:lvl4pPr marL="863971" indent="0">
              <a:buNone/>
              <a:defRPr sz="1008" b="1"/>
            </a:lvl4pPr>
            <a:lvl5pPr marL="1151961" indent="0">
              <a:buNone/>
              <a:defRPr sz="1008" b="1"/>
            </a:lvl5pPr>
            <a:lvl6pPr marL="1439951" indent="0">
              <a:buNone/>
              <a:defRPr sz="1008" b="1"/>
            </a:lvl6pPr>
            <a:lvl7pPr marL="1727942" indent="0">
              <a:buNone/>
              <a:defRPr sz="1008" b="1"/>
            </a:lvl7pPr>
            <a:lvl8pPr marL="2015932" indent="0">
              <a:buNone/>
              <a:defRPr sz="1008" b="1"/>
            </a:lvl8pPr>
            <a:lvl9pPr marL="2303922" indent="0">
              <a:buNone/>
              <a:defRPr sz="1008" b="1"/>
            </a:lvl9pPr>
          </a:lstStyle>
          <a:p>
            <a:pPr lvl="0"/>
            <a:r>
              <a:rPr lang="en-GB"/>
              <a:t>Click to edit Master text styles</a:t>
            </a:r>
          </a:p>
        </p:txBody>
      </p:sp>
      <p:sp>
        <p:nvSpPr>
          <p:cNvPr id="4" name="Content Placeholder 3"/>
          <p:cNvSpPr>
            <a:spLocks noGrp="1"/>
          </p:cNvSpPr>
          <p:nvPr>
            <p:ph sz="half" idx="2"/>
          </p:nvPr>
        </p:nvSpPr>
        <p:spPr>
          <a:xfrm>
            <a:off x="421535" y="1577849"/>
            <a:ext cx="2588967" cy="23207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098155" y="1058899"/>
            <a:ext cx="2601718" cy="518950"/>
          </a:xfrm>
        </p:spPr>
        <p:txBody>
          <a:bodyPr anchor="b"/>
          <a:lstStyle>
            <a:lvl1pPr marL="0" indent="0">
              <a:buNone/>
              <a:defRPr sz="1512" b="1"/>
            </a:lvl1pPr>
            <a:lvl2pPr marL="287990" indent="0">
              <a:buNone/>
              <a:defRPr sz="1260" b="1"/>
            </a:lvl2pPr>
            <a:lvl3pPr marL="575981" indent="0">
              <a:buNone/>
              <a:defRPr sz="1134" b="1"/>
            </a:lvl3pPr>
            <a:lvl4pPr marL="863971" indent="0">
              <a:buNone/>
              <a:defRPr sz="1008" b="1"/>
            </a:lvl4pPr>
            <a:lvl5pPr marL="1151961" indent="0">
              <a:buNone/>
              <a:defRPr sz="1008" b="1"/>
            </a:lvl5pPr>
            <a:lvl6pPr marL="1439951" indent="0">
              <a:buNone/>
              <a:defRPr sz="1008" b="1"/>
            </a:lvl6pPr>
            <a:lvl7pPr marL="1727942" indent="0">
              <a:buNone/>
              <a:defRPr sz="1008" b="1"/>
            </a:lvl7pPr>
            <a:lvl8pPr marL="2015932" indent="0">
              <a:buNone/>
              <a:defRPr sz="1008" b="1"/>
            </a:lvl8pPr>
            <a:lvl9pPr marL="2303922" indent="0">
              <a:buNone/>
              <a:defRPr sz="1008" b="1"/>
            </a:lvl9pPr>
          </a:lstStyle>
          <a:p>
            <a:pPr lvl="0"/>
            <a:r>
              <a:rPr lang="en-GB"/>
              <a:t>Click to edit Master text styles</a:t>
            </a:r>
          </a:p>
        </p:txBody>
      </p:sp>
      <p:sp>
        <p:nvSpPr>
          <p:cNvPr id="6" name="Content Placeholder 5"/>
          <p:cNvSpPr>
            <a:spLocks noGrp="1"/>
          </p:cNvSpPr>
          <p:nvPr>
            <p:ph sz="quarter" idx="4"/>
          </p:nvPr>
        </p:nvSpPr>
        <p:spPr>
          <a:xfrm>
            <a:off x="3098155" y="1577849"/>
            <a:ext cx="2601718" cy="23207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0188584-4114-2146-872C-B3F5720A8DA5}" type="datetimeFigureOut">
              <a:rPr lang="en-US" smtClean="0"/>
              <a:t>8/17/2026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80908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0188584-4114-2146-872C-B3F5720A8DA5}" type="datetimeFigureOut">
              <a:rPr lang="en-US" smtClean="0"/>
              <a:t>8/17/2026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74040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188584-4114-2146-872C-B3F5720A8DA5}" type="datetimeFigureOut">
              <a:rPr lang="en-US" smtClean="0"/>
              <a:t>8/17/2026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276572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1534" y="287972"/>
            <a:ext cx="1973799" cy="1007904"/>
          </a:xfrm>
        </p:spPr>
        <p:txBody>
          <a:bodyPr anchor="b"/>
          <a:lstStyle>
            <a:lvl1pPr>
              <a:defRPr sz="2016"/>
            </a:lvl1pPr>
          </a:lstStyle>
          <a:p>
            <a:r>
              <a:rPr lang="en-GB"/>
              <a:t>Click to edit Master title style</a:t>
            </a:r>
            <a:endParaRPr lang="en-US" dirty="0"/>
          </a:p>
        </p:txBody>
      </p:sp>
      <p:sp>
        <p:nvSpPr>
          <p:cNvPr id="3" name="Content Placeholder 2"/>
          <p:cNvSpPr>
            <a:spLocks noGrp="1"/>
          </p:cNvSpPr>
          <p:nvPr>
            <p:ph idx="1"/>
          </p:nvPr>
        </p:nvSpPr>
        <p:spPr>
          <a:xfrm>
            <a:off x="2601718" y="621942"/>
            <a:ext cx="3098155" cy="3069707"/>
          </a:xfrm>
        </p:spPr>
        <p:txBody>
          <a:bodyPr/>
          <a:lstStyle>
            <a:lvl1pPr>
              <a:defRPr sz="2016"/>
            </a:lvl1pPr>
            <a:lvl2pPr>
              <a:defRPr sz="1764"/>
            </a:lvl2pPr>
            <a:lvl3pPr>
              <a:defRPr sz="1512"/>
            </a:lvl3pPr>
            <a:lvl4pPr>
              <a:defRPr sz="1260"/>
            </a:lvl4pPr>
            <a:lvl5pPr>
              <a:defRPr sz="1260"/>
            </a:lvl5pPr>
            <a:lvl6pPr>
              <a:defRPr sz="1260"/>
            </a:lvl6pPr>
            <a:lvl7pPr>
              <a:defRPr sz="1260"/>
            </a:lvl7pPr>
            <a:lvl8pPr>
              <a:defRPr sz="1260"/>
            </a:lvl8pPr>
            <a:lvl9pPr>
              <a:defRPr sz="126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21534" y="1295877"/>
            <a:ext cx="1973799" cy="2400771"/>
          </a:xfrm>
        </p:spPr>
        <p:txBody>
          <a:bodyPr/>
          <a:lstStyle>
            <a:lvl1pPr marL="0" indent="0">
              <a:buNone/>
              <a:defRPr sz="1008"/>
            </a:lvl1pPr>
            <a:lvl2pPr marL="287990" indent="0">
              <a:buNone/>
              <a:defRPr sz="882"/>
            </a:lvl2pPr>
            <a:lvl3pPr marL="575981" indent="0">
              <a:buNone/>
              <a:defRPr sz="756"/>
            </a:lvl3pPr>
            <a:lvl4pPr marL="863971" indent="0">
              <a:buNone/>
              <a:defRPr sz="630"/>
            </a:lvl4pPr>
            <a:lvl5pPr marL="1151961" indent="0">
              <a:buNone/>
              <a:defRPr sz="630"/>
            </a:lvl5pPr>
            <a:lvl6pPr marL="1439951" indent="0">
              <a:buNone/>
              <a:defRPr sz="630"/>
            </a:lvl6pPr>
            <a:lvl7pPr marL="1727942" indent="0">
              <a:buNone/>
              <a:defRPr sz="630"/>
            </a:lvl7pPr>
            <a:lvl8pPr marL="2015932" indent="0">
              <a:buNone/>
              <a:defRPr sz="630"/>
            </a:lvl8pPr>
            <a:lvl9pPr marL="2303922" indent="0">
              <a:buNone/>
              <a:defRPr sz="630"/>
            </a:lvl9pPr>
          </a:lstStyle>
          <a:p>
            <a:pPr lvl="0"/>
            <a:r>
              <a:rPr lang="en-GB"/>
              <a:t>Click to edit Master text styles</a:t>
            </a:r>
          </a:p>
        </p:txBody>
      </p:sp>
      <p:sp>
        <p:nvSpPr>
          <p:cNvPr id="5" name="Date Placeholder 4"/>
          <p:cNvSpPr>
            <a:spLocks noGrp="1"/>
          </p:cNvSpPr>
          <p:nvPr>
            <p:ph type="dt" sz="half" idx="10"/>
          </p:nvPr>
        </p:nvSpPr>
        <p:spPr/>
        <p:txBody>
          <a:bodyPr/>
          <a:lstStyle/>
          <a:p>
            <a:fld id="{40188584-4114-2146-872C-B3F5720A8DA5}"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675269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1534" y="287972"/>
            <a:ext cx="1973799" cy="1007904"/>
          </a:xfrm>
        </p:spPr>
        <p:txBody>
          <a:bodyPr anchor="b"/>
          <a:lstStyle>
            <a:lvl1pPr>
              <a:defRPr sz="2016"/>
            </a:lvl1pPr>
          </a:lstStyle>
          <a:p>
            <a:r>
              <a:rPr lang="en-GB"/>
              <a:t>Click to edit Master title style</a:t>
            </a:r>
            <a:endParaRPr lang="en-US" dirty="0"/>
          </a:p>
        </p:txBody>
      </p:sp>
      <p:sp>
        <p:nvSpPr>
          <p:cNvPr id="3" name="Picture Placeholder 2"/>
          <p:cNvSpPr>
            <a:spLocks noGrp="1" noChangeAspect="1"/>
          </p:cNvSpPr>
          <p:nvPr>
            <p:ph type="pic" idx="1"/>
          </p:nvPr>
        </p:nvSpPr>
        <p:spPr>
          <a:xfrm>
            <a:off x="2601718" y="621942"/>
            <a:ext cx="3098155" cy="3069707"/>
          </a:xfrm>
        </p:spPr>
        <p:txBody>
          <a:bodyPr anchor="t"/>
          <a:lstStyle>
            <a:lvl1pPr marL="0" indent="0">
              <a:buNone/>
              <a:defRPr sz="2016"/>
            </a:lvl1pPr>
            <a:lvl2pPr marL="287990" indent="0">
              <a:buNone/>
              <a:defRPr sz="1764"/>
            </a:lvl2pPr>
            <a:lvl3pPr marL="575981" indent="0">
              <a:buNone/>
              <a:defRPr sz="1512"/>
            </a:lvl3pPr>
            <a:lvl4pPr marL="863971" indent="0">
              <a:buNone/>
              <a:defRPr sz="1260"/>
            </a:lvl4pPr>
            <a:lvl5pPr marL="1151961" indent="0">
              <a:buNone/>
              <a:defRPr sz="1260"/>
            </a:lvl5pPr>
            <a:lvl6pPr marL="1439951" indent="0">
              <a:buNone/>
              <a:defRPr sz="1260"/>
            </a:lvl6pPr>
            <a:lvl7pPr marL="1727942" indent="0">
              <a:buNone/>
              <a:defRPr sz="1260"/>
            </a:lvl7pPr>
            <a:lvl8pPr marL="2015932" indent="0">
              <a:buNone/>
              <a:defRPr sz="1260"/>
            </a:lvl8pPr>
            <a:lvl9pPr marL="2303922" indent="0">
              <a:buNone/>
              <a:defRPr sz="1260"/>
            </a:lvl9pPr>
          </a:lstStyle>
          <a:p>
            <a:r>
              <a:rPr lang="en-GB"/>
              <a:t>Click icon to add picture</a:t>
            </a:r>
            <a:endParaRPr lang="en-US" dirty="0"/>
          </a:p>
        </p:txBody>
      </p:sp>
      <p:sp>
        <p:nvSpPr>
          <p:cNvPr id="4" name="Text Placeholder 3"/>
          <p:cNvSpPr>
            <a:spLocks noGrp="1"/>
          </p:cNvSpPr>
          <p:nvPr>
            <p:ph type="body" sz="half" idx="2"/>
          </p:nvPr>
        </p:nvSpPr>
        <p:spPr>
          <a:xfrm>
            <a:off x="421534" y="1295877"/>
            <a:ext cx="1973799" cy="2400771"/>
          </a:xfrm>
        </p:spPr>
        <p:txBody>
          <a:bodyPr/>
          <a:lstStyle>
            <a:lvl1pPr marL="0" indent="0">
              <a:buNone/>
              <a:defRPr sz="1008"/>
            </a:lvl1pPr>
            <a:lvl2pPr marL="287990" indent="0">
              <a:buNone/>
              <a:defRPr sz="882"/>
            </a:lvl2pPr>
            <a:lvl3pPr marL="575981" indent="0">
              <a:buNone/>
              <a:defRPr sz="756"/>
            </a:lvl3pPr>
            <a:lvl4pPr marL="863971" indent="0">
              <a:buNone/>
              <a:defRPr sz="630"/>
            </a:lvl4pPr>
            <a:lvl5pPr marL="1151961" indent="0">
              <a:buNone/>
              <a:defRPr sz="630"/>
            </a:lvl5pPr>
            <a:lvl6pPr marL="1439951" indent="0">
              <a:buNone/>
              <a:defRPr sz="630"/>
            </a:lvl6pPr>
            <a:lvl7pPr marL="1727942" indent="0">
              <a:buNone/>
              <a:defRPr sz="630"/>
            </a:lvl7pPr>
            <a:lvl8pPr marL="2015932" indent="0">
              <a:buNone/>
              <a:defRPr sz="630"/>
            </a:lvl8pPr>
            <a:lvl9pPr marL="2303922" indent="0">
              <a:buNone/>
              <a:defRPr sz="630"/>
            </a:lvl9pPr>
          </a:lstStyle>
          <a:p>
            <a:pPr lvl="0"/>
            <a:r>
              <a:rPr lang="en-GB"/>
              <a:t>Click to edit Master text styles</a:t>
            </a:r>
          </a:p>
        </p:txBody>
      </p:sp>
      <p:sp>
        <p:nvSpPr>
          <p:cNvPr id="5" name="Date Placeholder 4"/>
          <p:cNvSpPr>
            <a:spLocks noGrp="1"/>
          </p:cNvSpPr>
          <p:nvPr>
            <p:ph type="dt" sz="half" idx="10"/>
          </p:nvPr>
        </p:nvSpPr>
        <p:spPr/>
        <p:txBody>
          <a:bodyPr/>
          <a:lstStyle/>
          <a:p>
            <a:fld id="{40188584-4114-2146-872C-B3F5720A8DA5}"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273091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0737" y="229979"/>
            <a:ext cx="5278339" cy="834921"/>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420737" y="1149890"/>
            <a:ext cx="5278339" cy="274073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420737" y="4003619"/>
            <a:ext cx="1376958" cy="229978"/>
          </a:xfrm>
          <a:prstGeom prst="rect">
            <a:avLst/>
          </a:prstGeom>
        </p:spPr>
        <p:txBody>
          <a:bodyPr vert="horz" lIns="91440" tIns="45720" rIns="91440" bIns="45720" rtlCol="0" anchor="ctr"/>
          <a:lstStyle>
            <a:lvl1pPr algn="l">
              <a:defRPr sz="756">
                <a:solidFill>
                  <a:schemeClr val="tx1">
                    <a:tint val="82000"/>
                  </a:schemeClr>
                </a:solidFill>
              </a:defRPr>
            </a:lvl1pPr>
          </a:lstStyle>
          <a:p>
            <a:fld id="{40188584-4114-2146-872C-B3F5720A8DA5}" type="datetimeFigureOut">
              <a:rPr lang="en-US" smtClean="0"/>
              <a:t>8/17/2026</a:t>
            </a:fld>
            <a:endParaRPr lang="en-US"/>
          </a:p>
        </p:txBody>
      </p:sp>
      <p:sp>
        <p:nvSpPr>
          <p:cNvPr id="5" name="Footer Placeholder 4"/>
          <p:cNvSpPr>
            <a:spLocks noGrp="1"/>
          </p:cNvSpPr>
          <p:nvPr>
            <p:ph type="ftr" sz="quarter" idx="3"/>
          </p:nvPr>
        </p:nvSpPr>
        <p:spPr>
          <a:xfrm>
            <a:off x="2027188" y="4003619"/>
            <a:ext cx="2065437" cy="229978"/>
          </a:xfrm>
          <a:prstGeom prst="rect">
            <a:avLst/>
          </a:prstGeom>
        </p:spPr>
        <p:txBody>
          <a:bodyPr vert="horz" lIns="91440" tIns="45720" rIns="91440" bIns="45720" rtlCol="0" anchor="ctr"/>
          <a:lstStyle>
            <a:lvl1pPr algn="ctr">
              <a:defRPr sz="756">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4322118" y="4003619"/>
            <a:ext cx="1376958" cy="229978"/>
          </a:xfrm>
          <a:prstGeom prst="rect">
            <a:avLst/>
          </a:prstGeom>
        </p:spPr>
        <p:txBody>
          <a:bodyPr vert="horz" lIns="91440" tIns="45720" rIns="91440" bIns="45720" rtlCol="0" anchor="ctr"/>
          <a:lstStyle>
            <a:lvl1pPr algn="r">
              <a:defRPr sz="756">
                <a:solidFill>
                  <a:schemeClr val="tx1">
                    <a:tint val="82000"/>
                  </a:schemeClr>
                </a:solidFill>
              </a:defRPr>
            </a:lvl1pPr>
          </a:lstStyle>
          <a:p>
            <a:fld id="{2690A8C1-0D60-A440-BB24-01B9C05B32CA}" type="slidenum">
              <a:rPr lang="en-US" smtClean="0"/>
              <a:t>‹#›</a:t>
            </a:fld>
            <a:endParaRPr lang="en-US"/>
          </a:p>
        </p:txBody>
      </p:sp>
    </p:spTree>
    <p:extLst>
      <p:ext uri="{BB962C8B-B14F-4D97-AF65-F5344CB8AC3E}">
        <p14:creationId xmlns:p14="http://schemas.microsoft.com/office/powerpoint/2010/main" val="35392440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575981" rtl="0" eaLnBrk="1" latinLnBrk="0" hangingPunct="1">
        <a:lnSpc>
          <a:spcPct val="90000"/>
        </a:lnSpc>
        <a:spcBef>
          <a:spcPct val="0"/>
        </a:spcBef>
        <a:buNone/>
        <a:defRPr sz="2772" kern="1200">
          <a:solidFill>
            <a:schemeClr val="tx1"/>
          </a:solidFill>
          <a:latin typeface="+mj-lt"/>
          <a:ea typeface="+mj-ea"/>
          <a:cs typeface="+mj-cs"/>
        </a:defRPr>
      </a:lvl1pPr>
    </p:titleStyle>
    <p:bodyStyle>
      <a:lvl1pPr marL="143995" indent="-143995" algn="l" defTabSz="575981" rtl="0" eaLnBrk="1" latinLnBrk="0" hangingPunct="1">
        <a:lnSpc>
          <a:spcPct val="90000"/>
        </a:lnSpc>
        <a:spcBef>
          <a:spcPts val="630"/>
        </a:spcBef>
        <a:buFont typeface="Arial" panose="020B0604020202020204" pitchFamily="34" charset="0"/>
        <a:buChar char="•"/>
        <a:defRPr sz="1764" kern="1200">
          <a:solidFill>
            <a:schemeClr val="tx1"/>
          </a:solidFill>
          <a:latin typeface="+mn-lt"/>
          <a:ea typeface="+mn-ea"/>
          <a:cs typeface="+mn-cs"/>
        </a:defRPr>
      </a:lvl1pPr>
      <a:lvl2pPr marL="431985" indent="-143995" algn="l" defTabSz="575981" rtl="0" eaLnBrk="1" latinLnBrk="0" hangingPunct="1">
        <a:lnSpc>
          <a:spcPct val="90000"/>
        </a:lnSpc>
        <a:spcBef>
          <a:spcPts val="315"/>
        </a:spcBef>
        <a:buFont typeface="Arial" panose="020B0604020202020204" pitchFamily="34" charset="0"/>
        <a:buChar char="•"/>
        <a:defRPr sz="1512" kern="1200">
          <a:solidFill>
            <a:schemeClr val="tx1"/>
          </a:solidFill>
          <a:latin typeface="+mn-lt"/>
          <a:ea typeface="+mn-ea"/>
          <a:cs typeface="+mn-cs"/>
        </a:defRPr>
      </a:lvl2pPr>
      <a:lvl3pPr marL="719976" indent="-143995" algn="l" defTabSz="575981" rtl="0" eaLnBrk="1" latinLnBrk="0" hangingPunct="1">
        <a:lnSpc>
          <a:spcPct val="90000"/>
        </a:lnSpc>
        <a:spcBef>
          <a:spcPts val="315"/>
        </a:spcBef>
        <a:buFont typeface="Arial" panose="020B0604020202020204" pitchFamily="34" charset="0"/>
        <a:buChar char="•"/>
        <a:defRPr sz="1260" kern="1200">
          <a:solidFill>
            <a:schemeClr val="tx1"/>
          </a:solidFill>
          <a:latin typeface="+mn-lt"/>
          <a:ea typeface="+mn-ea"/>
          <a:cs typeface="+mn-cs"/>
        </a:defRPr>
      </a:lvl3pPr>
      <a:lvl4pPr marL="1007966"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4pPr>
      <a:lvl5pPr marL="1295956"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5pPr>
      <a:lvl6pPr marL="158394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6pPr>
      <a:lvl7pPr marL="187193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7pPr>
      <a:lvl8pPr marL="215992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8pPr>
      <a:lvl9pPr marL="244791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9pPr>
    </p:bodyStyle>
    <p:otherStyle>
      <a:defPPr>
        <a:defRPr lang="en-US"/>
      </a:defPPr>
      <a:lvl1pPr marL="0" algn="l" defTabSz="575981" rtl="0" eaLnBrk="1" latinLnBrk="0" hangingPunct="1">
        <a:defRPr sz="1134" kern="1200">
          <a:solidFill>
            <a:schemeClr val="tx1"/>
          </a:solidFill>
          <a:latin typeface="+mn-lt"/>
          <a:ea typeface="+mn-ea"/>
          <a:cs typeface="+mn-cs"/>
        </a:defRPr>
      </a:lvl1pPr>
      <a:lvl2pPr marL="287990" algn="l" defTabSz="575981" rtl="0" eaLnBrk="1" latinLnBrk="0" hangingPunct="1">
        <a:defRPr sz="1134" kern="1200">
          <a:solidFill>
            <a:schemeClr val="tx1"/>
          </a:solidFill>
          <a:latin typeface="+mn-lt"/>
          <a:ea typeface="+mn-ea"/>
          <a:cs typeface="+mn-cs"/>
        </a:defRPr>
      </a:lvl2pPr>
      <a:lvl3pPr marL="575981" algn="l" defTabSz="575981" rtl="0" eaLnBrk="1" latinLnBrk="0" hangingPunct="1">
        <a:defRPr sz="1134" kern="1200">
          <a:solidFill>
            <a:schemeClr val="tx1"/>
          </a:solidFill>
          <a:latin typeface="+mn-lt"/>
          <a:ea typeface="+mn-ea"/>
          <a:cs typeface="+mn-cs"/>
        </a:defRPr>
      </a:lvl3pPr>
      <a:lvl4pPr marL="863971" algn="l" defTabSz="575981" rtl="0" eaLnBrk="1" latinLnBrk="0" hangingPunct="1">
        <a:defRPr sz="1134" kern="1200">
          <a:solidFill>
            <a:schemeClr val="tx1"/>
          </a:solidFill>
          <a:latin typeface="+mn-lt"/>
          <a:ea typeface="+mn-ea"/>
          <a:cs typeface="+mn-cs"/>
        </a:defRPr>
      </a:lvl4pPr>
      <a:lvl5pPr marL="1151961" algn="l" defTabSz="575981" rtl="0" eaLnBrk="1" latinLnBrk="0" hangingPunct="1">
        <a:defRPr sz="1134" kern="1200">
          <a:solidFill>
            <a:schemeClr val="tx1"/>
          </a:solidFill>
          <a:latin typeface="+mn-lt"/>
          <a:ea typeface="+mn-ea"/>
          <a:cs typeface="+mn-cs"/>
        </a:defRPr>
      </a:lvl5pPr>
      <a:lvl6pPr marL="1439951" algn="l" defTabSz="575981" rtl="0" eaLnBrk="1" latinLnBrk="0" hangingPunct="1">
        <a:defRPr sz="1134" kern="1200">
          <a:solidFill>
            <a:schemeClr val="tx1"/>
          </a:solidFill>
          <a:latin typeface="+mn-lt"/>
          <a:ea typeface="+mn-ea"/>
          <a:cs typeface="+mn-cs"/>
        </a:defRPr>
      </a:lvl6pPr>
      <a:lvl7pPr marL="1727942" algn="l" defTabSz="575981" rtl="0" eaLnBrk="1" latinLnBrk="0" hangingPunct="1">
        <a:defRPr sz="1134" kern="1200">
          <a:solidFill>
            <a:schemeClr val="tx1"/>
          </a:solidFill>
          <a:latin typeface="+mn-lt"/>
          <a:ea typeface="+mn-ea"/>
          <a:cs typeface="+mn-cs"/>
        </a:defRPr>
      </a:lvl7pPr>
      <a:lvl8pPr marL="2015932" algn="l" defTabSz="575981" rtl="0" eaLnBrk="1" latinLnBrk="0" hangingPunct="1">
        <a:defRPr sz="1134" kern="1200">
          <a:solidFill>
            <a:schemeClr val="tx1"/>
          </a:solidFill>
          <a:latin typeface="+mn-lt"/>
          <a:ea typeface="+mn-ea"/>
          <a:cs typeface="+mn-cs"/>
        </a:defRPr>
      </a:lvl8pPr>
      <a:lvl9pPr marL="2303922" algn="l" defTabSz="575981"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gov.uk/government/publications/pe-and-sport-premium-for-primary-schools" TargetMode="External"/><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hyperlink" Target="https://www.gov.uk/government/publications/pe-and-sport-premium-conditions-of-grant-2025-to-2026"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swimming.org/schools/"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www.swimming.org/schools/"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ollage of children playing basketball&#10;&#10;AI-generated content may be incorrect.">
            <a:extLst>
              <a:ext uri="{FF2B5EF4-FFF2-40B4-BE49-F238E27FC236}">
                <a16:creationId xmlns:a16="http://schemas.microsoft.com/office/drawing/2014/main" id="{652499ED-E288-CEDF-2747-6811C7508FA6}"/>
              </a:ext>
            </a:extLst>
          </p:cNvPr>
          <p:cNvPicPr>
            <a:picLocks noChangeAspect="1"/>
          </p:cNvPicPr>
          <p:nvPr/>
        </p:nvPicPr>
        <p:blipFill>
          <a:blip r:embed="rId2"/>
          <a:stretch>
            <a:fillRect/>
          </a:stretch>
        </p:blipFill>
        <p:spPr>
          <a:xfrm>
            <a:off x="4333" y="0"/>
            <a:ext cx="6111146" cy="4319588"/>
          </a:xfrm>
          <a:prstGeom prst="rect">
            <a:avLst/>
          </a:prstGeom>
        </p:spPr>
      </p:pic>
    </p:spTree>
    <p:extLst>
      <p:ext uri="{BB962C8B-B14F-4D97-AF65-F5344CB8AC3E}">
        <p14:creationId xmlns:p14="http://schemas.microsoft.com/office/powerpoint/2010/main" val="1545357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A891C-7B14-166A-A3BA-79F6E8E36AD9}"/>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83FCC5BF-69B1-8281-8BAD-88861BCEBDC1}"/>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1CFA53F3-F0F5-4362-4434-1CA64B94EA7D}"/>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F06D8B73-1069-A20D-8F57-8B1AA064904F}"/>
              </a:ext>
            </a:extLst>
          </p:cNvPr>
          <p:cNvGraphicFramePr>
            <a:graphicFrameLocks noGrp="1"/>
          </p:cNvGraphicFramePr>
          <p:nvPr>
            <p:extLst>
              <p:ext uri="{D42A27DB-BD31-4B8C-83A1-F6EECF244321}">
                <p14:modId xmlns:p14="http://schemas.microsoft.com/office/powerpoint/2010/main" val="2131223245"/>
              </p:ext>
            </p:extLst>
          </p:nvPr>
        </p:nvGraphicFramePr>
        <p:xfrm>
          <a:off x="294842" y="694098"/>
          <a:ext cx="5530128" cy="318516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Develop a lunchtime and breaktime play team. Use the play leaders who have been trained in 2025-26</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Continue to train up and mentor the play leaders from last year. Meet up to get ideas of games and activities that they could run, then supply and equipment that they need. Present them at the front in assembly so that all children know who they are.</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All children have active break time and lunch times. All children have the opportunity to run around and improve their fitness. </a:t>
                      </a:r>
                    </a:p>
                    <a:p>
                      <a:pPr algn="l">
                        <a:lnSpc>
                          <a:spcPct val="100000"/>
                        </a:lnSpc>
                      </a:pPr>
                      <a:r>
                        <a:rPr lang="en-US" sz="600" dirty="0">
                          <a:solidFill>
                            <a:schemeClr val="tx1"/>
                          </a:solidFill>
                          <a:latin typeface="Calibri" panose="020F0502020204030204" pitchFamily="34" charset="0"/>
                          <a:cs typeface="Calibri" panose="020F0502020204030204" pitchFamily="34" charset="0"/>
                        </a:rPr>
                        <a:t>Sports leaders are confident in delivering games for children in a range of year groups.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Break and lunch monitoring</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Pupil voice</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Staff questionnaires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OPAL play feedback</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Equipment cost - £300</a:t>
                      </a:r>
                    </a:p>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3120658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9E3F4-B61C-457A-E840-C9EE07D9A22E}"/>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4EEA956D-2CFF-5B2C-CD1B-06FDF2099C49}"/>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08956E3B-44E3-C739-9807-F5B3AC764123}"/>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3E931EEE-F173-2C9E-A785-A1E6D92FD218}"/>
              </a:ext>
            </a:extLst>
          </p:cNvPr>
          <p:cNvGraphicFramePr>
            <a:graphicFrameLocks noGrp="1"/>
          </p:cNvGraphicFramePr>
          <p:nvPr>
            <p:extLst>
              <p:ext uri="{D42A27DB-BD31-4B8C-83A1-F6EECF244321}">
                <p14:modId xmlns:p14="http://schemas.microsoft.com/office/powerpoint/2010/main" val="86964102"/>
              </p:ext>
            </p:extLst>
          </p:nvPr>
        </p:nvGraphicFramePr>
        <p:xfrm>
          <a:off x="294842" y="694098"/>
          <a:ext cx="5530128" cy="318516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Staff are continually given CPD opportunities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Be in contact with the teachers and local SGO to sign up to CPD when it becomes available</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Discuss CPD opportunities at staff meetings and briefings. Direct year groups to specific CPD</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All staff are confident in teaching their unit and a high level of PE is being taught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Teaching of PE is uniform across year groups as skillsets are improved</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Lesson observations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PE data</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Competition Data</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Pupil interviews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Staff Surveys</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Most CPD is free</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Cost of signing up to the competition </a:t>
                      </a:r>
                      <a:r>
                        <a:rPr lang="en-US" sz="600" dirty="0" err="1">
                          <a:solidFill>
                            <a:schemeClr val="tx1"/>
                          </a:solidFill>
                          <a:latin typeface="Calibri" panose="020F0502020204030204" pitchFamily="34" charset="0"/>
                          <a:cs typeface="Calibri" panose="020F0502020204030204" pitchFamily="34" charset="0"/>
                        </a:rPr>
                        <a:t>organisers</a:t>
                      </a:r>
                      <a:r>
                        <a:rPr lang="en-US" sz="600" dirty="0">
                          <a:solidFill>
                            <a:schemeClr val="tx1"/>
                          </a:solidFill>
                          <a:latin typeface="Calibri" panose="020F0502020204030204" pitchFamily="34" charset="0"/>
                          <a:cs typeface="Calibri" panose="020F0502020204030204" pitchFamily="34" charset="0"/>
                        </a:rPr>
                        <a:t> is £850</a:t>
                      </a:r>
                    </a:p>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2920400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7B963-E288-A594-F73A-77BAB18F906B}"/>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37EF1091-D9E8-F50F-C469-7DA3DEDEB30C}"/>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D9EC24E5-DBE8-47EA-B1DE-D1192E89143D}"/>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0C43063D-4996-8F50-39D2-9B3391C83F21}"/>
              </a:ext>
            </a:extLst>
          </p:cNvPr>
          <p:cNvGraphicFramePr>
            <a:graphicFrameLocks noGrp="1"/>
          </p:cNvGraphicFramePr>
          <p:nvPr>
            <p:extLst>
              <p:ext uri="{D42A27DB-BD31-4B8C-83A1-F6EECF244321}">
                <p14:modId xmlns:p14="http://schemas.microsoft.com/office/powerpoint/2010/main" val="1650607718"/>
              </p:ext>
            </p:extLst>
          </p:nvPr>
        </p:nvGraphicFramePr>
        <p:xfrm>
          <a:off x="294842" y="694098"/>
          <a:ext cx="5530128" cy="318516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To engage less active children, particularly inactive girls, SEN and disadvantaged and offer them after school clubs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SH sports can offer an exciting range of after school clubs</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Use forest school more as a possible after school club venue</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Sign up to more competitions that will help get children into sport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Sign up to the SEN competitions</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Children are more active</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There is a higher participation in competitive sports</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 higher percentage of disadvantaged children are signing up to afterschool sports clubs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Disadvantage data</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a:solidFill>
                            <a:schemeClr val="tx1"/>
                          </a:solidFill>
                          <a:latin typeface="Calibri" panose="020F0502020204030204" pitchFamily="34" charset="0"/>
                          <a:cs typeface="Calibri" panose="020F0502020204030204" pitchFamily="34" charset="0"/>
                        </a:rPr>
                        <a:t>SEN data</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28838644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CFC70-45DC-2A25-837F-E1B38F7E4CEE}"/>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AE7BAA7C-0E0B-1722-C716-A5AD5846D1EA}"/>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AF5F857C-FB9D-C18E-0B80-711886B5F61D}"/>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5FABA2DE-B79A-CCEE-F633-5A366407806B}"/>
              </a:ext>
            </a:extLst>
          </p:cNvPr>
          <p:cNvGraphicFramePr>
            <a:graphicFrameLocks noGrp="1"/>
          </p:cNvGraphicFramePr>
          <p:nvPr>
            <p:extLst>
              <p:ext uri="{D42A27DB-BD31-4B8C-83A1-F6EECF244321}">
                <p14:modId xmlns:p14="http://schemas.microsoft.com/office/powerpoint/2010/main" val="1141222804"/>
              </p:ext>
            </p:extLst>
          </p:nvPr>
        </p:nvGraphicFramePr>
        <p:xfrm>
          <a:off x="294842" y="694098"/>
          <a:ext cx="5530128" cy="318516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0000</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Swimming Boosters and swimming across the school</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Use of 4 weeks of the swimming pool access in June</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Staff meeting for teachers and a separate one for Tas so that the running of swimming is smooth</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Children are more active</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Children make steps to swimming 25m</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Children all </a:t>
                      </a:r>
                      <a:r>
                        <a:rPr lang="en-US" sz="600" dirty="0" err="1">
                          <a:solidFill>
                            <a:schemeClr val="tx1"/>
                          </a:solidFill>
                          <a:latin typeface="Calibri" panose="020F0502020204030204" pitchFamily="34" charset="0"/>
                          <a:cs typeface="Calibri" panose="020F0502020204030204" pitchFamily="34" charset="0"/>
                        </a:rPr>
                        <a:t>uonderstand</a:t>
                      </a:r>
                      <a:r>
                        <a:rPr lang="en-US" sz="600" dirty="0">
                          <a:solidFill>
                            <a:schemeClr val="tx1"/>
                          </a:solidFill>
                          <a:latin typeface="Calibri" panose="020F0502020204030204" pitchFamily="34" charset="0"/>
                          <a:cs typeface="Calibri" panose="020F0502020204030204" pitchFamily="34" charset="0"/>
                        </a:rPr>
                        <a:t> water safety and what to do in an emergency</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Swimming data supplied by swim teachers</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5900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b="1" dirty="0">
                          <a:solidFill>
                            <a:schemeClr val="tx1"/>
                          </a:solidFill>
                          <a:latin typeface="Calibri" panose="020F0502020204030204" pitchFamily="34" charset="0"/>
                          <a:cs typeface="Calibri" panose="020F0502020204030204" pitchFamily="34" charset="0"/>
                        </a:rPr>
                        <a:t>£2000</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b="1" dirty="0">
                          <a:solidFill>
                            <a:schemeClr val="tx1"/>
                          </a:solidFill>
                          <a:latin typeface="Calibri" panose="020F0502020204030204" pitchFamily="34" charset="0"/>
                          <a:cs typeface="Calibri" panose="020F0502020204030204" pitchFamily="34" charset="0"/>
                        </a:rPr>
                        <a:t>Children also pay voluntary donation of £2.50 per lesson (PP and disadvantaged excluded from payments)</a:t>
                      </a: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24131533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F4768-D783-4A93-B16A-F9501CF8A6BE}"/>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7F332B87-4136-98A2-F75F-AC1E5847E812}"/>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B8D4C3A2-B516-0BF3-7B9E-6B3232EB11A3}"/>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A432C0DB-D5DA-A126-9AA6-7799D14112FC}"/>
              </a:ext>
            </a:extLst>
          </p:cNvPr>
          <p:cNvGraphicFramePr>
            <a:graphicFrameLocks noGrp="1"/>
          </p:cNvGraphicFramePr>
          <p:nvPr>
            <p:extLst>
              <p:ext uri="{D42A27DB-BD31-4B8C-83A1-F6EECF244321}">
                <p14:modId xmlns:p14="http://schemas.microsoft.com/office/powerpoint/2010/main" val="2337281681"/>
              </p:ext>
            </p:extLst>
          </p:nvPr>
        </p:nvGraphicFramePr>
        <p:xfrm>
          <a:off x="294842" y="694098"/>
          <a:ext cx="5530128" cy="318516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0000</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Complete PE to be taught as our scheme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Log ins for all staff</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Renewal of subscriptions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CPD and staff meetings run</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New staff introduced to  scheme and expectations</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Increased confidence, knowledge and skill for all staff who are teaching PE and sport</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TMVs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Data monitoring and scrutiny</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Pupil interviews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Competition results</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5900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b="1" dirty="0">
                          <a:solidFill>
                            <a:schemeClr val="tx1"/>
                          </a:solidFill>
                          <a:latin typeface="Calibri" panose="020F0502020204030204" pitchFamily="34" charset="0"/>
                          <a:cs typeface="Calibri" panose="020F0502020204030204" pitchFamily="34" charset="0"/>
                        </a:rPr>
                        <a:t>£250 annual subscription cost</a:t>
                      </a: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2427354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66DBE-18A7-A19C-92D3-CC996F629742}"/>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7CAAD77C-C201-D385-6F94-B57DFA3AC955}"/>
              </a:ext>
            </a:extLst>
          </p:cNvPr>
          <p:cNvPicPr>
            <a:picLocks noChangeAspect="1"/>
          </p:cNvPicPr>
          <p:nvPr/>
        </p:nvPicPr>
        <p:blipFill>
          <a:blip r:embed="rId2"/>
          <a:stretch>
            <a:fillRect/>
          </a:stretch>
        </p:blipFill>
        <p:spPr>
          <a:xfrm>
            <a:off x="0" y="-2948"/>
            <a:ext cx="6154057" cy="4325484"/>
          </a:xfrm>
          <a:prstGeom prst="rect">
            <a:avLst/>
          </a:prstGeom>
        </p:spPr>
      </p:pic>
      <p:sp>
        <p:nvSpPr>
          <p:cNvPr id="2" name="TextBox 1">
            <a:extLst>
              <a:ext uri="{FF2B5EF4-FFF2-40B4-BE49-F238E27FC236}">
                <a16:creationId xmlns:a16="http://schemas.microsoft.com/office/drawing/2014/main" id="{D74AD989-60DA-E3F8-4931-F4AB2DA34FC1}"/>
              </a:ext>
            </a:extLst>
          </p:cNvPr>
          <p:cNvSpPr txBox="1"/>
          <p:nvPr/>
        </p:nvSpPr>
        <p:spPr>
          <a:xfrm>
            <a:off x="241825" y="211597"/>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PE and sport premium monitoring and tracking form</a:t>
            </a:r>
            <a:r>
              <a:rPr lang="en-GB" sz="1200" b="1" dirty="0">
                <a:latin typeface="Calibri" panose="020F0502020204030204" pitchFamily="34" charset="0"/>
                <a:cs typeface="Calibri" panose="020F0502020204030204" pitchFamily="34" charset="0"/>
              </a:rPr>
              <a:t> </a:t>
            </a:r>
            <a:endParaRPr lang="en-US" sz="1200" b="1" dirty="0">
              <a:latin typeface="Calibri" panose="020F0502020204030204" pitchFamily="34" charset="0"/>
              <a:cs typeface="Calibri" panose="020F0502020204030204" pitchFamily="34" charset="0"/>
            </a:endParaRPr>
          </a:p>
        </p:txBody>
      </p:sp>
      <p:sp>
        <p:nvSpPr>
          <p:cNvPr id="6" name="Text Box 2">
            <a:extLst>
              <a:ext uri="{FF2B5EF4-FFF2-40B4-BE49-F238E27FC236}">
                <a16:creationId xmlns:a16="http://schemas.microsoft.com/office/drawing/2014/main" id="{E75BBE26-0E13-8E2A-5BAF-A450B00A85BD}"/>
              </a:ext>
            </a:extLst>
          </p:cNvPr>
          <p:cNvSpPr txBox="1">
            <a:spLocks noChangeArrowheads="1"/>
          </p:cNvSpPr>
          <p:nvPr/>
        </p:nvSpPr>
        <p:spPr bwMode="auto">
          <a:xfrm>
            <a:off x="241825" y="693328"/>
            <a:ext cx="5787500" cy="3424476"/>
          </a:xfrm>
          <a:prstGeom prst="rect">
            <a:avLst/>
          </a:prstGeom>
          <a:solidFill>
            <a:srgbClr val="FFFFFF"/>
          </a:solidFill>
          <a:ln w="9525">
            <a:solidFill>
              <a:schemeClr val="bg1"/>
            </a:solidFill>
            <a:miter lim="800000"/>
            <a:headEnd/>
            <a:tailEnd/>
          </a:ln>
        </p:spPr>
        <p:txBody>
          <a:bodyPr rot="0" vert="horz" wrap="square" lIns="91440" tIns="45720" rIns="91440" bIns="45720" anchor="t" anchorCtr="0">
            <a:noAutofit/>
          </a:bodyPr>
          <a:lstStyle/>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It is intended that this template should be used as preparation for the completion of the statutory DfE PE and sport premium digital expenditure reporting return. You can upload data (including swimming) from this template onto this platform once it becomes accessible.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The template is a working document that you can amend and update during the year.</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Before you decide how you are going to use the funding for this academic year you should reflect and evaluate the impact of your use of you PE and sport premium funding in 2024/25.</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should use your evaluation of last year’s funding to help you decide what to do this academic year, how you will do it, and what impact you expect it to have.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All spending of the funding must conform with the terms outlined in the conditions of grant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The summative digital expenditure reporting from June 2026 will continue to include swimming and water safety information. PE and sport premium funding can be used to provide top-up lessons, where necessary, to ensure pupils meet national curriculum swimming requirements</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To ensure funding is used effectively and based on your school’s needs; guidance and examples of best practice across schools can be found here.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must use the funding to make additional and sustainable improvements to the PE and sport in your school.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must develop and add to the PESSPA activities that your school already offers.</a:t>
            </a:r>
          </a:p>
          <a:p>
            <a:pPr marR="312420">
              <a:lnSpc>
                <a:spcPct val="124000"/>
              </a:lnSpc>
              <a:spcBef>
                <a:spcPts val="5"/>
              </a:spcBef>
              <a:buNone/>
            </a:pPr>
            <a:endParaRPr lang="en-GB" sz="850" dirty="0">
              <a:effectLst/>
              <a:latin typeface="Calibri" panose="020F0502020204030204" pitchFamily="34" charset="0"/>
              <a:ea typeface="Calibri" panose="020F0502020204030204" pitchFamily="34" charset="0"/>
              <a:cs typeface="Calibri" panose="020F0502020204030204" pitchFamily="34" charset="0"/>
            </a:endParaRPr>
          </a:p>
          <a:p>
            <a:pPr marL="73025" marR="312420">
              <a:lnSpc>
                <a:spcPct val="124000"/>
              </a:lnSpc>
              <a:spcBef>
                <a:spcPts val="5"/>
              </a:spcBef>
              <a:buNone/>
            </a:pPr>
            <a:r>
              <a:rPr lang="en-US" sz="850" b="1" dirty="0">
                <a:effectLst/>
                <a:latin typeface="Calibri" panose="020F0502020204030204" pitchFamily="34" charset="0"/>
                <a:ea typeface="Calibri" panose="020F0502020204030204" pitchFamily="34" charset="0"/>
                <a:cs typeface="Calibri" panose="020F0502020204030204" pitchFamily="34" charset="0"/>
              </a:rPr>
              <a:t>Useful Links:</a:t>
            </a:r>
            <a:endParaRPr lang="en-GB" sz="850" b="1" dirty="0">
              <a:latin typeface="Calibri" panose="020F0502020204030204" pitchFamily="34" charset="0"/>
              <a:ea typeface="Calibri" panose="020F0502020204030204" pitchFamily="34" charset="0"/>
              <a:cs typeface="Calibri" panose="020F0502020204030204" pitchFamily="34" charset="0"/>
            </a:endParaRPr>
          </a:p>
          <a:p>
            <a:pPr marL="244475" marR="312420" indent="-171450">
              <a:lnSpc>
                <a:spcPct val="124000"/>
              </a:lnSpc>
              <a:spcBef>
                <a:spcPts val="5"/>
              </a:spcBef>
              <a:buFont typeface="Arial" panose="020B0604020202020204" pitchFamily="34" charset="0"/>
              <a:buChar char="•"/>
            </a:pPr>
            <a:r>
              <a:rPr lang="en-GB" sz="900" dirty="0">
                <a:latin typeface="Calibri" panose="020F0502020204030204" pitchFamily="34" charset="0"/>
                <a:cs typeface="Calibri" panose="020F0502020204030204" pitchFamily="34" charset="0"/>
                <a:hlinkClick r:id="rId3"/>
              </a:rPr>
              <a:t>PE and sport premium for primary schools - GOV.UK</a:t>
            </a:r>
            <a:endParaRPr lang="en-GB" sz="900" dirty="0">
              <a:latin typeface="Calibri" panose="020F0502020204030204" pitchFamily="34" charset="0"/>
              <a:cs typeface="Calibri" panose="020F0502020204030204" pitchFamily="34" charset="0"/>
            </a:endParaRPr>
          </a:p>
          <a:p>
            <a:pPr marL="244475" marR="312420" indent="-171450">
              <a:lnSpc>
                <a:spcPct val="124000"/>
              </a:lnSpc>
              <a:spcBef>
                <a:spcPts val="5"/>
              </a:spcBef>
              <a:buFont typeface="Arial" panose="020B0604020202020204" pitchFamily="34" charset="0"/>
              <a:buChar char="•"/>
            </a:pPr>
            <a:r>
              <a:rPr lang="en-GB" sz="900" dirty="0">
                <a:latin typeface="Calibri" panose="020F0502020204030204" pitchFamily="34" charset="0"/>
                <a:cs typeface="Calibri" panose="020F0502020204030204" pitchFamily="34" charset="0"/>
                <a:hlinkClick r:id="rId4"/>
              </a:rPr>
              <a:t>PE and sport premium: conditions of grant 2025 to 2026 - GOV.UK</a:t>
            </a:r>
            <a:endParaRPr lang="en-GB" sz="85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49483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D0551-469A-DEBD-2409-100B2C306D33}"/>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653D601A-6B9B-B24F-954C-6D0ACC4C5EDD}"/>
              </a:ext>
            </a:extLst>
          </p:cNvPr>
          <p:cNvPicPr>
            <a:picLocks noChangeAspect="1"/>
          </p:cNvPicPr>
          <p:nvPr/>
        </p:nvPicPr>
        <p:blipFill>
          <a:blip r:embed="rId2"/>
          <a:stretch>
            <a:fillRect/>
          </a:stretch>
        </p:blipFill>
        <p:spPr>
          <a:xfrm>
            <a:off x="-16769" y="0"/>
            <a:ext cx="6173264" cy="4322536"/>
          </a:xfrm>
          <a:prstGeom prst="rect">
            <a:avLst/>
          </a:prstGeom>
        </p:spPr>
      </p:pic>
      <p:sp>
        <p:nvSpPr>
          <p:cNvPr id="4" name="TextBox 3">
            <a:extLst>
              <a:ext uri="{FF2B5EF4-FFF2-40B4-BE49-F238E27FC236}">
                <a16:creationId xmlns:a16="http://schemas.microsoft.com/office/drawing/2014/main" id="{DBBFD564-002E-61DE-9DBD-A3D6F53646DD}"/>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sp>
        <p:nvSpPr>
          <p:cNvPr id="6" name="TextBox 5">
            <a:extLst>
              <a:ext uri="{FF2B5EF4-FFF2-40B4-BE49-F238E27FC236}">
                <a16:creationId xmlns:a16="http://schemas.microsoft.com/office/drawing/2014/main" id="{61D9F60F-F13B-1086-50C1-85D73CC0740F}"/>
              </a:ext>
            </a:extLst>
          </p:cNvPr>
          <p:cNvSpPr txBox="1"/>
          <p:nvPr/>
        </p:nvSpPr>
        <p:spPr>
          <a:xfrm>
            <a:off x="241825" y="635438"/>
            <a:ext cx="5684413" cy="893130"/>
          </a:xfrm>
          <a:prstGeom prst="rect">
            <a:avLst/>
          </a:prstGeom>
          <a:noFill/>
        </p:spPr>
        <p:txBody>
          <a:bodyPr wrap="square" rtlCol="0">
            <a:spAutoFit/>
          </a:bodyPr>
          <a:lstStyle/>
          <a:p>
            <a:pPr marL="171450" indent="-171450">
              <a:lnSpc>
                <a:spcPct val="124000"/>
              </a:lnSpc>
              <a:buFont typeface="Arial" panose="020B0604020202020204" pitchFamily="34" charset="0"/>
              <a:buChar char="•"/>
            </a:pPr>
            <a:r>
              <a:rPr lang="en-US" sz="850" dirty="0"/>
              <a:t>Take some time to reflect on your intent, implementation and impact from last academic year to celebrate your wins but to also think about improvements for the year ahead.</a:t>
            </a:r>
          </a:p>
          <a:p>
            <a:pPr marL="171450" indent="-171450">
              <a:lnSpc>
                <a:spcPct val="124000"/>
              </a:lnSpc>
              <a:buFont typeface="Arial" panose="020B0604020202020204" pitchFamily="34" charset="0"/>
              <a:buChar char="•"/>
            </a:pPr>
            <a:r>
              <a:rPr lang="en-US" sz="850" dirty="0"/>
              <a:t>You do not need to complete every box. Just record the information that is key to your school's priorities and areas of focus.</a:t>
            </a:r>
          </a:p>
          <a:p>
            <a:pPr>
              <a:lnSpc>
                <a:spcPct val="124000"/>
              </a:lnSpc>
            </a:pPr>
            <a:r>
              <a:rPr lang="en-US" sz="850" b="1" i="1" dirty="0"/>
              <a:t>Remember</a:t>
            </a:r>
            <a:r>
              <a:rPr lang="en-US" sz="850" i="1" dirty="0"/>
              <a:t> - Be clear about how you focused spending on key groups such as SEND, girls and disadvantaged pupils. </a:t>
            </a:r>
          </a:p>
        </p:txBody>
      </p:sp>
      <p:graphicFrame>
        <p:nvGraphicFramePr>
          <p:cNvPr id="10" name="Table 9">
            <a:extLst>
              <a:ext uri="{FF2B5EF4-FFF2-40B4-BE49-F238E27FC236}">
                <a16:creationId xmlns:a16="http://schemas.microsoft.com/office/drawing/2014/main" id="{065D4AC4-7957-AA62-C1A0-FE4F2CF00CA3}"/>
              </a:ext>
            </a:extLst>
          </p:cNvPr>
          <p:cNvGraphicFramePr>
            <a:graphicFrameLocks noGrp="1"/>
          </p:cNvGraphicFramePr>
          <p:nvPr>
            <p:extLst>
              <p:ext uri="{D42A27DB-BD31-4B8C-83A1-F6EECF244321}">
                <p14:modId xmlns:p14="http://schemas.microsoft.com/office/powerpoint/2010/main" val="4291341008"/>
              </p:ext>
            </p:extLst>
          </p:nvPr>
        </p:nvGraphicFramePr>
        <p:xfrm>
          <a:off x="298297" y="1672070"/>
          <a:ext cx="5530128" cy="2420807"/>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hlinkClick r:id="rId3"/>
                        </a:rPr>
                        <a:t>Swimming and Water Safety</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1. </a:t>
                      </a:r>
                      <a:r>
                        <a:rPr lang="en-US" sz="700" dirty="0">
                          <a:effectLst/>
                          <a:latin typeface="Calibri" panose="020F0502020204030204" pitchFamily="34" charset="0"/>
                          <a:cs typeface="Calibri" panose="020F0502020204030204" pitchFamily="34" charset="0"/>
                        </a:rPr>
                        <a:t>Swim competently, confidently and proficiently over a distance of at least 25 </a:t>
                      </a:r>
                      <a:r>
                        <a:rPr lang="en-US" sz="700" dirty="0" err="1">
                          <a:effectLst/>
                          <a:latin typeface="Calibri" panose="020F0502020204030204" pitchFamily="34" charset="0"/>
                          <a:cs typeface="Calibri" panose="020F0502020204030204" pitchFamily="34" charset="0"/>
                        </a:rPr>
                        <a:t>metres</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Having the swimming pool in school was effective is it gave all children an opportunity to progress onto swimming 25m. We have kept the data that the swimming teachers provided so that next year, more progress can be made.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2. </a:t>
                      </a:r>
                      <a:r>
                        <a:rPr lang="en-US" sz="700" dirty="0">
                          <a:effectLst/>
                          <a:latin typeface="Calibri" panose="020F0502020204030204" pitchFamily="34" charset="0"/>
                          <a:cs typeface="Calibri" panose="020F0502020204030204" pitchFamily="34" charset="0"/>
                        </a:rPr>
                        <a:t>Use a range of strokes effectively (for example, front crawl, backstroke and breaststroke)</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Having the swimming pool in school was effective is it gave all children an opportunity to progress onto swimming 25m. We have kept the data that the swimming teachers provided so that next year, more progress can be made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Extra towels, swimming caps and swimming costumes are required. Early information about goggles also need to be sent out</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3. </a:t>
                      </a:r>
                      <a:r>
                        <a:rPr lang="en-US" sz="700" dirty="0">
                          <a:effectLst/>
                          <a:latin typeface="Calibri" panose="020F0502020204030204" pitchFamily="34" charset="0"/>
                          <a:cs typeface="Calibri" panose="020F0502020204030204" pitchFamily="34" charset="0"/>
                        </a:rPr>
                        <a:t>Perform safe self-rescue in different water-based situations</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We ran several self-rescue checks throughout the 4 weeks of swimming. There were a couple of practical problems such as walk-talkie batteries being low, but overall they were successful</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A meeting with staff needs to be booked in for swimming as some staff were unaware of the safety procedures (not the swimming staff, but the supporting TA’s)</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73458530"/>
                  </a:ext>
                </a:extLst>
              </a:tr>
            </a:tbl>
          </a:graphicData>
        </a:graphic>
      </p:graphicFrame>
    </p:spTree>
    <p:extLst>
      <p:ext uri="{BB962C8B-B14F-4D97-AF65-F5344CB8AC3E}">
        <p14:creationId xmlns:p14="http://schemas.microsoft.com/office/powerpoint/2010/main" val="191243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5B673-A646-6C19-D15A-944B76414D73}"/>
            </a:ext>
          </a:extLst>
        </p:cNvPr>
        <p:cNvGrpSpPr/>
        <p:nvPr/>
      </p:nvGrpSpPr>
      <p:grpSpPr>
        <a:xfrm>
          <a:off x="0" y="0"/>
          <a:ext cx="0" cy="0"/>
          <a:chOff x="0" y="0"/>
          <a:chExt cx="0" cy="0"/>
        </a:xfrm>
      </p:grpSpPr>
      <p:pic>
        <p:nvPicPr>
          <p:cNvPr id="6" name="Picture 5" descr="A screenshot of a computer&#10;&#10;AI-generated content may be incorrect.">
            <a:extLst>
              <a:ext uri="{FF2B5EF4-FFF2-40B4-BE49-F238E27FC236}">
                <a16:creationId xmlns:a16="http://schemas.microsoft.com/office/drawing/2014/main" id="{B56A260E-BF05-0A5C-4E38-14F45B4DA304}"/>
              </a:ext>
            </a:extLst>
          </p:cNvPr>
          <p:cNvPicPr>
            <a:picLocks noChangeAspect="1"/>
          </p:cNvPicPr>
          <p:nvPr/>
        </p:nvPicPr>
        <p:blipFill>
          <a:blip r:embed="rId2"/>
          <a:stretch>
            <a:fillRect/>
          </a:stretch>
        </p:blipFill>
        <p:spPr>
          <a:xfrm>
            <a:off x="-26726" y="0"/>
            <a:ext cx="6173264" cy="4322536"/>
          </a:xfrm>
          <a:prstGeom prst="rect">
            <a:avLst/>
          </a:prstGeom>
        </p:spPr>
      </p:pic>
      <p:sp>
        <p:nvSpPr>
          <p:cNvPr id="4" name="TextBox 3">
            <a:extLst>
              <a:ext uri="{FF2B5EF4-FFF2-40B4-BE49-F238E27FC236}">
                <a16:creationId xmlns:a16="http://schemas.microsoft.com/office/drawing/2014/main" id="{58774285-6350-5F9D-309A-493EA80BAD9B}"/>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graphicFrame>
        <p:nvGraphicFramePr>
          <p:cNvPr id="5" name="Table 4">
            <a:extLst>
              <a:ext uri="{FF2B5EF4-FFF2-40B4-BE49-F238E27FC236}">
                <a16:creationId xmlns:a16="http://schemas.microsoft.com/office/drawing/2014/main" id="{BB7A6755-CF87-7230-570A-7309BBAF653F}"/>
              </a:ext>
            </a:extLst>
          </p:cNvPr>
          <p:cNvGraphicFramePr>
            <a:graphicFrameLocks noGrp="1"/>
          </p:cNvGraphicFramePr>
          <p:nvPr>
            <p:extLst>
              <p:ext uri="{D42A27DB-BD31-4B8C-83A1-F6EECF244321}">
                <p14:modId xmlns:p14="http://schemas.microsoft.com/office/powerpoint/2010/main" val="1508177542"/>
              </p:ext>
            </p:extLst>
          </p:nvPr>
        </p:nvGraphicFramePr>
        <p:xfrm>
          <a:off x="201820" y="631508"/>
          <a:ext cx="5530128" cy="3474720"/>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Key areas as outlined in PE and sport premium guidance</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1. </a:t>
                      </a:r>
                      <a:r>
                        <a:rPr lang="en-US" sz="700" dirty="0">
                          <a:effectLst/>
                          <a:latin typeface="Calibri" panose="020F0502020204030204" pitchFamily="34" charset="0"/>
                          <a:cs typeface="Calibri" panose="020F0502020204030204" pitchFamily="34" charset="0"/>
                        </a:rPr>
                        <a:t>Increasing confidence, knowledge and skills of all staff in teaching PE and sporting activities prioritising CPD and training where needed</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Lots of CPD was offered out. New units were introduced, such as squash and tennis. They were highly successful and coaches were provided to help run them. These coaches will eventually be removed so that teachers can run the units themselves. Staff felt confident and ready to teach their units.</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Some staff did not sign up to CPD offered, despite not being as confident at teaching PE.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2. </a:t>
                      </a:r>
                      <a:r>
                        <a:rPr lang="en-US" sz="700" dirty="0">
                          <a:effectLst/>
                          <a:latin typeface="Calibri" panose="020F0502020204030204" pitchFamily="34" charset="0"/>
                          <a:cs typeface="Calibri" panose="020F0502020204030204" pitchFamily="34" charset="0"/>
                        </a:rPr>
                        <a:t>Increasing engagement of all pupils in regular physical activity and sporting activities</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The new units got children very excited. The impact was that many children signed up to the tennis and squash club outside of school. Bringing in SH sports allowed us to target pupils who were less active, and got them moving. A big push on the daily mile also helped children move closer to that 60mins per day of exercise</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The daily mile needs pushing regularly so that children continue to get excited about the challenge.</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bl>
          </a:graphicData>
        </a:graphic>
      </p:graphicFrame>
    </p:spTree>
    <p:extLst>
      <p:ext uri="{BB962C8B-B14F-4D97-AF65-F5344CB8AC3E}">
        <p14:creationId xmlns:p14="http://schemas.microsoft.com/office/powerpoint/2010/main" val="2755977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53B42-8C81-4DE7-625E-17DE05AD0C22}"/>
            </a:ext>
          </a:extLst>
        </p:cNvPr>
        <p:cNvGrpSpPr/>
        <p:nvPr/>
      </p:nvGrpSpPr>
      <p:grpSpPr>
        <a:xfrm>
          <a:off x="0" y="0"/>
          <a:ext cx="0" cy="0"/>
          <a:chOff x="0" y="0"/>
          <a:chExt cx="0" cy="0"/>
        </a:xfrm>
      </p:grpSpPr>
      <p:pic>
        <p:nvPicPr>
          <p:cNvPr id="6" name="Picture 5" descr="A screenshot of a computer&#10;&#10;AI-generated content may be incorrect.">
            <a:extLst>
              <a:ext uri="{FF2B5EF4-FFF2-40B4-BE49-F238E27FC236}">
                <a16:creationId xmlns:a16="http://schemas.microsoft.com/office/drawing/2014/main" id="{3AC1E9C2-1C91-6BAC-5047-CE0493D42E70}"/>
              </a:ext>
            </a:extLst>
          </p:cNvPr>
          <p:cNvPicPr>
            <a:picLocks noChangeAspect="1"/>
          </p:cNvPicPr>
          <p:nvPr/>
        </p:nvPicPr>
        <p:blipFill>
          <a:blip r:embed="rId2"/>
          <a:stretch>
            <a:fillRect/>
          </a:stretch>
        </p:blipFill>
        <p:spPr>
          <a:xfrm>
            <a:off x="-16769" y="0"/>
            <a:ext cx="6173264" cy="4322536"/>
          </a:xfrm>
          <a:prstGeom prst="rect">
            <a:avLst/>
          </a:prstGeom>
        </p:spPr>
      </p:pic>
      <p:sp>
        <p:nvSpPr>
          <p:cNvPr id="4" name="TextBox 3">
            <a:extLst>
              <a:ext uri="{FF2B5EF4-FFF2-40B4-BE49-F238E27FC236}">
                <a16:creationId xmlns:a16="http://schemas.microsoft.com/office/drawing/2014/main" id="{6E532BB3-3E8C-8C2B-D49F-407DAA50D1D2}"/>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graphicFrame>
        <p:nvGraphicFramePr>
          <p:cNvPr id="5" name="Table 4">
            <a:extLst>
              <a:ext uri="{FF2B5EF4-FFF2-40B4-BE49-F238E27FC236}">
                <a16:creationId xmlns:a16="http://schemas.microsoft.com/office/drawing/2014/main" id="{F9BDBC17-CD2E-90F4-A5E7-9D45B87765A4}"/>
              </a:ext>
            </a:extLst>
          </p:cNvPr>
          <p:cNvGraphicFramePr>
            <a:graphicFrameLocks noGrp="1"/>
          </p:cNvGraphicFramePr>
          <p:nvPr>
            <p:extLst>
              <p:ext uri="{D42A27DB-BD31-4B8C-83A1-F6EECF244321}">
                <p14:modId xmlns:p14="http://schemas.microsoft.com/office/powerpoint/2010/main" val="1291603753"/>
              </p:ext>
            </p:extLst>
          </p:nvPr>
        </p:nvGraphicFramePr>
        <p:xfrm>
          <a:off x="304799" y="633397"/>
          <a:ext cx="5530128" cy="3459480"/>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Key areas as outlined in PE and sport premium guidance</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3. </a:t>
                      </a:r>
                      <a:r>
                        <a:rPr lang="en-US" sz="700" b="0" dirty="0">
                          <a:effectLst/>
                          <a:latin typeface="Calibri" panose="020F0502020204030204" pitchFamily="34" charset="0"/>
                          <a:cs typeface="Calibri" panose="020F0502020204030204" pitchFamily="34" charset="0"/>
                        </a:rPr>
                        <a:t>Raising the profile of PE and sport across the school, to support whole school improvement</a:t>
                      </a:r>
                      <a:endParaRPr lang="en-US" sz="700" b="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The school has been very successful in the competitions that we attend, especially cross country. Promoting this has meant that children have done extra exercise to help prepare them </a:t>
                      </a:r>
                      <a:r>
                        <a:rPr lang="en-US" sz="700" dirty="0" err="1">
                          <a:latin typeface="Calibri" panose="020F0502020204030204" pitchFamily="34" charset="0"/>
                          <a:cs typeface="Calibri" panose="020F0502020204030204" pitchFamily="34" charset="0"/>
                        </a:rPr>
                        <a:t>fo</a:t>
                      </a:r>
                      <a:r>
                        <a:rPr lang="en-US" sz="700" dirty="0">
                          <a:latin typeface="Calibri" panose="020F0502020204030204" pitchFamily="34" charset="0"/>
                          <a:cs typeface="Calibri" panose="020F0502020204030204" pitchFamily="34" charset="0"/>
                        </a:rPr>
                        <a:t> the events.</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We need to feedback to the school in assemblies about how brilliantly the children have done. Sometimes this slipped from the schedule.</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4. </a:t>
                      </a:r>
                      <a:r>
                        <a:rPr lang="en-US" sz="700" dirty="0">
                          <a:effectLst/>
                          <a:latin typeface="Calibri" panose="020F0502020204030204" pitchFamily="34" charset="0"/>
                          <a:cs typeface="Calibri" panose="020F0502020204030204" pitchFamily="34" charset="0"/>
                        </a:rPr>
                        <a:t>Offer a broader and more equal experience of a range of sports and physical activities to all pupils and ensure equal access to sport for boys and girls</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We signed up to all competitions offered to us. Many of these were ‘inspire’ events that aimed at bringing children into sport who might not have initially chosen it. This means that throughout the year, a huge percentage of children had the opportunity to represent the school. We won a trophy for equal access to sport across the school for all the events we run.</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Add text here</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5. </a:t>
                      </a:r>
                      <a:r>
                        <a:rPr lang="en-US" sz="700" dirty="0">
                          <a:effectLst/>
                          <a:latin typeface="Calibri" panose="020F0502020204030204" pitchFamily="34" charset="0"/>
                          <a:cs typeface="Calibri" panose="020F0502020204030204" pitchFamily="34" charset="0"/>
                        </a:rPr>
                        <a:t>Increasing participation in competitive sport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The more competitions we join, the greater range of participation we get in sport. We are not choosing all the same children for different competitions. SH sports has given children the opportunity to try a vast range of sports.</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CPD for staff needs to carry on so that children are given a chance to play competitive sport in lessons.</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bl>
          </a:graphicData>
        </a:graphic>
      </p:graphicFrame>
    </p:spTree>
    <p:extLst>
      <p:ext uri="{BB962C8B-B14F-4D97-AF65-F5344CB8AC3E}">
        <p14:creationId xmlns:p14="http://schemas.microsoft.com/office/powerpoint/2010/main" val="2212214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BAF56-3D8C-5C56-EC65-F09DDE0E9A3E}"/>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78FECD63-296E-DB2D-1218-4F9CDBBED92E}"/>
              </a:ext>
            </a:extLst>
          </p:cNvPr>
          <p:cNvPicPr>
            <a:picLocks noChangeAspect="1"/>
          </p:cNvPicPr>
          <p:nvPr/>
        </p:nvPicPr>
        <p:blipFill>
          <a:blip r:embed="rId2"/>
          <a:stretch>
            <a:fillRect/>
          </a:stretch>
        </p:blipFill>
        <p:spPr>
          <a:xfrm>
            <a:off x="-37709" y="0"/>
            <a:ext cx="6201184" cy="4322536"/>
          </a:xfrm>
          <a:prstGeom prst="rect">
            <a:avLst/>
          </a:prstGeom>
        </p:spPr>
      </p:pic>
      <p:sp>
        <p:nvSpPr>
          <p:cNvPr id="4" name="TextBox 3">
            <a:extLst>
              <a:ext uri="{FF2B5EF4-FFF2-40B4-BE49-F238E27FC236}">
                <a16:creationId xmlns:a16="http://schemas.microsoft.com/office/drawing/2014/main" id="{60A9C37A-3E57-4DDF-9242-6A80A0981789}"/>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graphicFrame>
        <p:nvGraphicFramePr>
          <p:cNvPr id="5" name="Table 4">
            <a:extLst>
              <a:ext uri="{FF2B5EF4-FFF2-40B4-BE49-F238E27FC236}">
                <a16:creationId xmlns:a16="http://schemas.microsoft.com/office/drawing/2014/main" id="{2BEE4F89-4408-F00A-3DA8-BFCBC572C119}"/>
              </a:ext>
            </a:extLst>
          </p:cNvPr>
          <p:cNvGraphicFramePr>
            <a:graphicFrameLocks noGrp="1"/>
          </p:cNvGraphicFramePr>
          <p:nvPr>
            <p:extLst>
              <p:ext uri="{D42A27DB-BD31-4B8C-83A1-F6EECF244321}">
                <p14:modId xmlns:p14="http://schemas.microsoft.com/office/powerpoint/2010/main" val="480686203"/>
              </p:ext>
            </p:extLst>
          </p:nvPr>
        </p:nvGraphicFramePr>
        <p:xfrm>
          <a:off x="197588" y="684701"/>
          <a:ext cx="5724635" cy="3444400"/>
        </p:xfrm>
        <a:graphic>
          <a:graphicData uri="http://schemas.openxmlformats.org/drawingml/2006/table">
            <a:tbl>
              <a:tblPr firstRow="1" bandRow="1">
                <a:tableStyleId>{5C22544A-7EE6-4342-B048-85BDC9FD1C3A}</a:tableStyleId>
              </a:tblPr>
              <a:tblGrid>
                <a:gridCol w="1335584">
                  <a:extLst>
                    <a:ext uri="{9D8B030D-6E8A-4147-A177-3AD203B41FA5}">
                      <a16:colId xmlns:a16="http://schemas.microsoft.com/office/drawing/2014/main" val="1397519339"/>
                    </a:ext>
                  </a:extLst>
                </a:gridCol>
                <a:gridCol w="1568297">
                  <a:extLst>
                    <a:ext uri="{9D8B030D-6E8A-4147-A177-3AD203B41FA5}">
                      <a16:colId xmlns:a16="http://schemas.microsoft.com/office/drawing/2014/main" val="279180329"/>
                    </a:ext>
                  </a:extLst>
                </a:gridCol>
                <a:gridCol w="1410377">
                  <a:extLst>
                    <a:ext uri="{9D8B030D-6E8A-4147-A177-3AD203B41FA5}">
                      <a16:colId xmlns:a16="http://schemas.microsoft.com/office/drawing/2014/main" val="1419483341"/>
                    </a:ext>
                  </a:extLst>
                </a:gridCol>
                <a:gridCol w="1410377">
                  <a:extLst>
                    <a:ext uri="{9D8B030D-6E8A-4147-A177-3AD203B41FA5}">
                      <a16:colId xmlns:a16="http://schemas.microsoft.com/office/drawing/2014/main" val="1532179531"/>
                    </a:ext>
                  </a:extLst>
                </a:gridCol>
              </a:tblGrid>
              <a:tr h="256191">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Aim</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Why?</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Key Area</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621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introduce the daily mile as a competitive race across the school</a:t>
                      </a: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increase the active minutes of all children</a:t>
                      </a:r>
                    </a:p>
                    <a:p>
                      <a:pPr algn="l">
                        <a:lnSpc>
                          <a:spcPct val="100000"/>
                        </a:lnSpc>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nSpc>
                          <a:spcPct val="124000"/>
                        </a:lnSpc>
                      </a:pPr>
                      <a:r>
                        <a:rPr lang="en-US" sz="600" i="1" dirty="0">
                          <a:latin typeface="Calibri" panose="020F0502020204030204" pitchFamily="34" charset="0"/>
                          <a:cs typeface="Calibri" panose="020F0502020204030204" pitchFamily="34" charset="0"/>
                        </a:rPr>
                        <a:t>2. Increasing engagement of all pupils in regular physical activity and sporting activities</a:t>
                      </a:r>
                    </a:p>
                    <a:p>
                      <a:pPr algn="l">
                        <a:lnSpc>
                          <a:spcPct val="100000"/>
                        </a:lnSpc>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Daily mile tracker (</a:t>
                      </a:r>
                      <a:r>
                        <a:rPr lang="en-US" sz="600" dirty="0" err="1">
                          <a:latin typeface="Calibri" panose="020F0502020204030204" pitchFamily="34" charset="0"/>
                          <a:cs typeface="Calibri" panose="020F0502020204030204" pitchFamily="34" charset="0"/>
                        </a:rPr>
                        <a:t>ipad</a:t>
                      </a:r>
                      <a:r>
                        <a:rPr lang="en-US" sz="600" dirty="0">
                          <a:latin typeface="Calibri" panose="020F0502020204030204" pitchFamily="34" charset="0"/>
                          <a:cs typeface="Calibri" panose="020F0502020204030204" pitchFamily="34" charset="0"/>
                        </a:rPr>
                        <a:t> and </a:t>
                      </a:r>
                      <a:r>
                        <a:rPr lang="en-US" sz="600" dirty="0" err="1">
                          <a:latin typeface="Calibri" panose="020F0502020204030204" pitchFamily="34" charset="0"/>
                          <a:cs typeface="Calibri" panose="020F0502020204030204" pitchFamily="34" charset="0"/>
                        </a:rPr>
                        <a:t>qr</a:t>
                      </a:r>
                      <a:r>
                        <a:rPr lang="en-US" sz="600" dirty="0">
                          <a:latin typeface="Calibri" panose="020F0502020204030204" pitchFamily="34" charset="0"/>
                          <a:cs typeface="Calibri" panose="020F0502020204030204" pitchFamily="34" charset="0"/>
                        </a:rPr>
                        <a:t> codes per class)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A data spreadsheet to collect this on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621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form a link with the local tennis club and squash club and send year groups to have PE units there</a:t>
                      </a: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600" dirty="0">
                          <a:latin typeface="Calibri" panose="020F0502020204030204" pitchFamily="34" charset="0"/>
                          <a:cs typeface="Calibri" panose="020F0502020204030204" pitchFamily="34" charset="0"/>
                        </a:rPr>
                        <a:t>So children can have a link to a local club</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600" dirty="0">
                          <a:latin typeface="Calibri" panose="020F0502020204030204" pitchFamily="34" charset="0"/>
                          <a:cs typeface="Calibri" panose="020F0502020204030204" pitchFamily="34" charset="0"/>
                        </a:rPr>
                        <a:t>Children can experience playing sport in the real sport environment</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600" dirty="0">
                          <a:latin typeface="Calibri" panose="020F0502020204030204" pitchFamily="34" charset="0"/>
                          <a:cs typeface="Calibri" panose="020F0502020204030204" pitchFamily="34" charset="0"/>
                        </a:rPr>
                        <a:t>Staff can have CPD from the tennis and squash coaches</a:t>
                      </a:r>
                    </a:p>
                    <a:p>
                      <a:pPr marL="171450" marR="0" lvl="0" indent="-171450" algn="l" defTabSz="575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600" dirty="0">
                          <a:latin typeface="Calibri" panose="020F0502020204030204" pitchFamily="34" charset="0"/>
                          <a:cs typeface="Calibri" panose="020F0502020204030204" pitchFamily="34" charset="0"/>
                        </a:rPr>
                        <a:t>To increase participation by getting children excited about sport!</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nSpc>
                          <a:spcPct val="124000"/>
                        </a:lnSpc>
                      </a:pPr>
                      <a:r>
                        <a:rPr lang="en-US" sz="600" i="1" dirty="0">
                          <a:latin typeface="Calibri" panose="020F0502020204030204" pitchFamily="34" charset="0"/>
                          <a:cs typeface="Calibri" panose="020F0502020204030204" pitchFamily="34" charset="0"/>
                        </a:rPr>
                        <a:t>1. Increasing confidence, knowledge and skills of all staff in teaching PE and sporting activities </a:t>
                      </a:r>
                      <a:r>
                        <a:rPr lang="en-US" sz="600" i="1" dirty="0" err="1">
                          <a:latin typeface="Calibri" panose="020F0502020204030204" pitchFamily="34" charset="0"/>
                          <a:cs typeface="Calibri" panose="020F0502020204030204" pitchFamily="34" charset="0"/>
                        </a:rPr>
                        <a:t>prioritising</a:t>
                      </a:r>
                      <a:r>
                        <a:rPr lang="en-US" sz="600" i="1" dirty="0">
                          <a:latin typeface="Calibri" panose="020F0502020204030204" pitchFamily="34" charset="0"/>
                          <a:cs typeface="Calibri" panose="020F0502020204030204" pitchFamily="34" charset="0"/>
                        </a:rPr>
                        <a:t> CPD and training where needed.</a:t>
                      </a:r>
                    </a:p>
                    <a:p>
                      <a:pPr>
                        <a:lnSpc>
                          <a:spcPct val="124000"/>
                        </a:lnSpc>
                      </a:pPr>
                      <a:r>
                        <a:rPr lang="en-US" sz="600" i="1" dirty="0">
                          <a:latin typeface="Calibri" panose="020F0502020204030204" pitchFamily="34" charset="0"/>
                          <a:cs typeface="Calibri" panose="020F0502020204030204" pitchFamily="34" charset="0"/>
                        </a:rPr>
                        <a:t>2. Increasing engagement of all pupils in regular physical activity and sporting activities</a:t>
                      </a:r>
                    </a:p>
                    <a:p>
                      <a:pPr>
                        <a:lnSpc>
                          <a:spcPct val="124000"/>
                        </a:lnSpc>
                      </a:pPr>
                      <a:r>
                        <a:rPr lang="en-US" sz="600" i="1" dirty="0">
                          <a:latin typeface="Calibri" panose="020F0502020204030204" pitchFamily="34" charset="0"/>
                          <a:cs typeface="Calibri" panose="020F0502020204030204" pitchFamily="34" charset="0"/>
                        </a:rPr>
                        <a:t>4. Offer a broader and more equal experience of a range of sports and physical activities to all pupils and ensure equal access to sport for boys  and girls</a:t>
                      </a:r>
                    </a:p>
                    <a:p>
                      <a:pPr>
                        <a:lnSpc>
                          <a:spcPct val="124000"/>
                        </a:lnSpc>
                      </a:pPr>
                      <a:r>
                        <a:rPr lang="en-US" sz="600" i="1" dirty="0">
                          <a:latin typeface="Calibri" panose="020F0502020204030204" pitchFamily="34" charset="0"/>
                          <a:cs typeface="Calibri" panose="020F0502020204030204" pitchFamily="34" charset="0"/>
                        </a:rPr>
                        <a:t>5. Increasing participation in competitive sport</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Photographic evidence of children playing sport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Registers</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Contact from the coaches and hiring in taster sessions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20514327"/>
                  </a:ext>
                </a:extLst>
              </a:tr>
              <a:tr h="621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use OPAL play to help engage less active children</a:t>
                      </a: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OPAL play gives them opportunity to play rather than sitting down.</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Increase active minutes for SEN, inactive girls and disadvantage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nSpc>
                          <a:spcPct val="124000"/>
                        </a:lnSpc>
                      </a:pPr>
                      <a:r>
                        <a:rPr lang="en-US" sz="600" i="1" dirty="0">
                          <a:latin typeface="Calibri" panose="020F0502020204030204" pitchFamily="34" charset="0"/>
                          <a:cs typeface="Calibri" panose="020F0502020204030204" pitchFamily="34" charset="0"/>
                        </a:rPr>
                        <a:t>4. Offer a broader and more equal experience of a range of sports and physical activities to all pupils and ensure equal access to sport for boys  and girls</a:t>
                      </a:r>
                    </a:p>
                    <a:p>
                      <a:pPr>
                        <a:lnSpc>
                          <a:spcPct val="124000"/>
                        </a:lnSpc>
                      </a:pPr>
                      <a:r>
                        <a:rPr lang="en-US" sz="600" i="1" dirty="0">
                          <a:latin typeface="Calibri" panose="020F0502020204030204" pitchFamily="34" charset="0"/>
                          <a:cs typeface="Calibri" panose="020F0502020204030204" pitchFamily="34" charset="0"/>
                        </a:rPr>
                        <a:t>5. Increasing participation in competitive sport</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OPAL certificates and graded levels (get to platinum by the end of the year)</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760599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D434C-40D3-B593-20E1-7F77321E8D22}"/>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E026D05E-2A4F-B56B-D369-7D73D5C3E07D}"/>
              </a:ext>
            </a:extLst>
          </p:cNvPr>
          <p:cNvPicPr>
            <a:picLocks noChangeAspect="1"/>
          </p:cNvPicPr>
          <p:nvPr/>
        </p:nvPicPr>
        <p:blipFill>
          <a:blip r:embed="rId2"/>
          <a:stretch>
            <a:fillRect/>
          </a:stretch>
        </p:blipFill>
        <p:spPr>
          <a:xfrm>
            <a:off x="-2809" y="0"/>
            <a:ext cx="6166284" cy="4322536"/>
          </a:xfrm>
          <a:prstGeom prst="rect">
            <a:avLst/>
          </a:prstGeom>
        </p:spPr>
      </p:pic>
      <p:sp>
        <p:nvSpPr>
          <p:cNvPr id="4" name="TextBox 3">
            <a:extLst>
              <a:ext uri="{FF2B5EF4-FFF2-40B4-BE49-F238E27FC236}">
                <a16:creationId xmlns:a16="http://schemas.microsoft.com/office/drawing/2014/main" id="{5068A47E-05FA-E59E-E6B8-458180D7CF21}"/>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Aims for the next academic year (2025/2026)</a:t>
            </a:r>
          </a:p>
        </p:txBody>
      </p:sp>
      <p:sp>
        <p:nvSpPr>
          <p:cNvPr id="2" name="TextBox 1">
            <a:extLst>
              <a:ext uri="{FF2B5EF4-FFF2-40B4-BE49-F238E27FC236}">
                <a16:creationId xmlns:a16="http://schemas.microsoft.com/office/drawing/2014/main" id="{DF6A6CD2-88E8-9610-81B4-3451EA6069CB}"/>
              </a:ext>
            </a:extLst>
          </p:cNvPr>
          <p:cNvSpPr txBox="1"/>
          <p:nvPr/>
        </p:nvSpPr>
        <p:spPr>
          <a:xfrm>
            <a:off x="241825" y="607518"/>
            <a:ext cx="5684413" cy="1561646"/>
          </a:xfrm>
          <a:prstGeom prst="rect">
            <a:avLst/>
          </a:prstGeom>
          <a:noFill/>
        </p:spPr>
        <p:txBody>
          <a:bodyPr wrap="square" rtlCol="0">
            <a:spAutoFit/>
          </a:bodyPr>
          <a:lstStyle/>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Using your whole school priorities, school development plan and previous PE, school sport and physical activity data, set out your aims for the year ahead. </a:t>
            </a: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Think about specific areas of need such as </a:t>
            </a:r>
            <a:r>
              <a:rPr lang="en-US" sz="850" b="1" dirty="0">
                <a:latin typeface="Calibri" panose="020F0502020204030204" pitchFamily="34" charset="0"/>
                <a:cs typeface="Calibri" panose="020F0502020204030204" pitchFamily="34" charset="0"/>
              </a:rPr>
              <a:t>inactive girls, SEND and disadvantaged pupils</a:t>
            </a: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Remember to also input your swimming data and reflections in the table located at the bottom of this page.</a:t>
            </a: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Consider which of the 5 key areas improvements will be focusing on:</a:t>
            </a:r>
          </a:p>
          <a:p>
            <a:pPr>
              <a:lnSpc>
                <a:spcPct val="124000"/>
              </a:lnSpc>
            </a:pPr>
            <a:r>
              <a:rPr lang="en-US" sz="700" i="1" dirty="0">
                <a:latin typeface="Calibri" panose="020F0502020204030204" pitchFamily="34" charset="0"/>
                <a:cs typeface="Calibri" panose="020F0502020204030204" pitchFamily="34" charset="0"/>
              </a:rPr>
              <a:t>1. Increasing confidence, knowledge and skills of all staff in teaching PE and sporting activities </a:t>
            </a:r>
            <a:r>
              <a:rPr lang="en-US" sz="700" i="1" dirty="0" err="1">
                <a:latin typeface="Calibri" panose="020F0502020204030204" pitchFamily="34" charset="0"/>
                <a:cs typeface="Calibri" panose="020F0502020204030204" pitchFamily="34" charset="0"/>
              </a:rPr>
              <a:t>prioritising</a:t>
            </a:r>
            <a:r>
              <a:rPr lang="en-US" sz="700" i="1" dirty="0">
                <a:latin typeface="Calibri" panose="020F0502020204030204" pitchFamily="34" charset="0"/>
                <a:cs typeface="Calibri" panose="020F0502020204030204" pitchFamily="34" charset="0"/>
              </a:rPr>
              <a:t> CPD and training where needed.</a:t>
            </a:r>
          </a:p>
          <a:p>
            <a:pPr>
              <a:lnSpc>
                <a:spcPct val="124000"/>
              </a:lnSpc>
            </a:pPr>
            <a:r>
              <a:rPr lang="en-US" sz="700" i="1" dirty="0">
                <a:latin typeface="Calibri" panose="020F0502020204030204" pitchFamily="34" charset="0"/>
                <a:cs typeface="Calibri" panose="020F0502020204030204" pitchFamily="34" charset="0"/>
              </a:rPr>
              <a:t>2. Increasing engagement of all pupils in regular physical activity and sporting activities</a:t>
            </a:r>
          </a:p>
          <a:p>
            <a:pPr>
              <a:lnSpc>
                <a:spcPct val="124000"/>
              </a:lnSpc>
            </a:pPr>
            <a:r>
              <a:rPr lang="en-US" sz="700" i="1" dirty="0">
                <a:latin typeface="Calibri" panose="020F0502020204030204" pitchFamily="34" charset="0"/>
                <a:cs typeface="Calibri" panose="020F0502020204030204" pitchFamily="34" charset="0"/>
              </a:rPr>
              <a:t>3. Raising the profile of PE and sport across the school, to support whole school improvement</a:t>
            </a:r>
          </a:p>
          <a:p>
            <a:pPr>
              <a:lnSpc>
                <a:spcPct val="124000"/>
              </a:lnSpc>
            </a:pPr>
            <a:r>
              <a:rPr lang="en-US" sz="700" i="1" dirty="0">
                <a:latin typeface="Calibri" panose="020F0502020204030204" pitchFamily="34" charset="0"/>
                <a:cs typeface="Calibri" panose="020F0502020204030204" pitchFamily="34" charset="0"/>
              </a:rPr>
              <a:t>4. Offer a broader and more equal experience of a range of sports and physical activities to all pupils and ensure equal access to sport for boys  and girls</a:t>
            </a:r>
          </a:p>
          <a:p>
            <a:pPr>
              <a:lnSpc>
                <a:spcPct val="124000"/>
              </a:lnSpc>
            </a:pPr>
            <a:r>
              <a:rPr lang="en-US" sz="700" i="1" dirty="0">
                <a:latin typeface="Calibri" panose="020F0502020204030204" pitchFamily="34" charset="0"/>
                <a:cs typeface="Calibri" panose="020F0502020204030204" pitchFamily="34" charset="0"/>
              </a:rPr>
              <a:t>5. Increasing participation in competitive sport</a:t>
            </a:r>
          </a:p>
        </p:txBody>
      </p:sp>
      <p:graphicFrame>
        <p:nvGraphicFramePr>
          <p:cNvPr id="5" name="Table 4">
            <a:extLst>
              <a:ext uri="{FF2B5EF4-FFF2-40B4-BE49-F238E27FC236}">
                <a16:creationId xmlns:a16="http://schemas.microsoft.com/office/drawing/2014/main" id="{5A182FA8-E1AB-D63D-6ECD-2D907EE595F6}"/>
              </a:ext>
            </a:extLst>
          </p:cNvPr>
          <p:cNvGraphicFramePr>
            <a:graphicFrameLocks noGrp="1"/>
          </p:cNvGraphicFramePr>
          <p:nvPr>
            <p:extLst>
              <p:ext uri="{D42A27DB-BD31-4B8C-83A1-F6EECF244321}">
                <p14:modId xmlns:p14="http://schemas.microsoft.com/office/powerpoint/2010/main" val="1875170084"/>
              </p:ext>
            </p:extLst>
          </p:nvPr>
        </p:nvGraphicFramePr>
        <p:xfrm>
          <a:off x="315269" y="2195466"/>
          <a:ext cx="5530128" cy="2100767"/>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hlinkClick r:id="rId3"/>
                        </a:rPr>
                        <a:t>Swimming and Water Safety</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1. </a:t>
                      </a:r>
                      <a:r>
                        <a:rPr lang="en-US" sz="700" dirty="0">
                          <a:effectLst/>
                          <a:latin typeface="Calibri" panose="020F0502020204030204" pitchFamily="34" charset="0"/>
                          <a:cs typeface="Calibri" panose="020F0502020204030204" pitchFamily="34" charset="0"/>
                        </a:rPr>
                        <a:t>Swim competently, confidently and proficiently over a distance of at least 25 </a:t>
                      </a:r>
                      <a:r>
                        <a:rPr lang="en-US" sz="700" dirty="0" err="1">
                          <a:effectLst/>
                          <a:latin typeface="Calibri" panose="020F0502020204030204" pitchFamily="34" charset="0"/>
                          <a:cs typeface="Calibri" panose="020F0502020204030204" pitchFamily="34" charset="0"/>
                        </a:rPr>
                        <a:t>metres</a:t>
                      </a: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700" dirty="0">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86%</a:t>
                      </a:r>
                    </a:p>
                    <a:p>
                      <a:endParaRPr lang="en-US" sz="700" dirty="0">
                        <a:latin typeface="Calibri" panose="020F0502020204030204" pitchFamily="34" charset="0"/>
                        <a:cs typeface="Calibri" panose="020F0502020204030204" pitchFamily="34" charset="0"/>
                      </a:endParaRPr>
                    </a:p>
                    <a:p>
                      <a:r>
                        <a:rPr lang="en-US" sz="700" dirty="0">
                          <a:latin typeface="Calibri" panose="020F0502020204030204" pitchFamily="34" charset="0"/>
                          <a:cs typeface="Calibri" panose="020F0502020204030204" pitchFamily="34" charset="0"/>
                        </a:rPr>
                        <a:t>Use of swimming pool in school had a huge impact. Year 6 had the most lessons out of all students. Evidence given by swimming instructors.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2. </a:t>
                      </a:r>
                      <a:r>
                        <a:rPr lang="en-US" sz="700" dirty="0">
                          <a:effectLst/>
                          <a:latin typeface="Calibri" panose="020F0502020204030204" pitchFamily="34" charset="0"/>
                          <a:cs typeface="Calibri" panose="020F0502020204030204" pitchFamily="34" charset="0"/>
                        </a:rPr>
                        <a:t>Use a range of strokes effectively (for example, front crawl, backstroke and breaststroke)</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700" dirty="0">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72%</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Professionally trained swimming instructors meant that the student received the highest level of teaching. Evidence given by swimming instructors.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3. </a:t>
                      </a:r>
                      <a:r>
                        <a:rPr lang="en-US" sz="700" dirty="0">
                          <a:effectLst/>
                          <a:latin typeface="Calibri" panose="020F0502020204030204" pitchFamily="34" charset="0"/>
                          <a:cs typeface="Calibri" panose="020F0502020204030204" pitchFamily="34" charset="0"/>
                        </a:rPr>
                        <a:t>Perform safe self-rescue in different water-based situations</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95%</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Use of swimming pool in school had a huge impact. Year 6 had the most lessons out of all students.. Evidence given by swimming instructors.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Only students that did not achieve this were children with a higher level of SEN support.</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73458530"/>
                  </a:ext>
                </a:extLst>
              </a:tr>
            </a:tbl>
          </a:graphicData>
        </a:graphic>
      </p:graphicFrame>
    </p:spTree>
    <p:extLst>
      <p:ext uri="{BB962C8B-B14F-4D97-AF65-F5344CB8AC3E}">
        <p14:creationId xmlns:p14="http://schemas.microsoft.com/office/powerpoint/2010/main" val="3356791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76EB2-453F-EBD4-CAEA-C1385F926FE9}"/>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B16F9FF0-9213-3BFF-5463-418DC945D99B}"/>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04783345-C545-CED1-568E-A1725BB54AFE}"/>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Plan, monitor and evaluate (2025/2026)</a:t>
            </a:r>
          </a:p>
        </p:txBody>
      </p:sp>
      <p:sp>
        <p:nvSpPr>
          <p:cNvPr id="2" name="TextBox 1">
            <a:extLst>
              <a:ext uri="{FF2B5EF4-FFF2-40B4-BE49-F238E27FC236}">
                <a16:creationId xmlns:a16="http://schemas.microsoft.com/office/drawing/2014/main" id="{282A97B3-2922-B00E-5223-36C9D9090A0A}"/>
              </a:ext>
            </a:extLst>
          </p:cNvPr>
          <p:cNvSpPr txBox="1"/>
          <p:nvPr/>
        </p:nvSpPr>
        <p:spPr>
          <a:xfrm>
            <a:off x="241825" y="621478"/>
            <a:ext cx="5684413" cy="1657057"/>
          </a:xfrm>
          <a:prstGeom prst="rect">
            <a:avLst/>
          </a:prstGeom>
          <a:noFill/>
        </p:spPr>
        <p:txBody>
          <a:bodyPr wrap="square" rtlCol="0">
            <a:spAutoFit/>
          </a:bodyPr>
          <a:lstStyle/>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Please aim to use this as a live working document through the year. </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Keep returning to this to evidence adaptations and progress made through the PESSPA opportunities you provide.</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There is no set number of objectives you must have. </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Make as many or as few as you see fit that will support your aims for the year ahead. </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Consider which of the 5 key areas improvements will be focusing on: </a:t>
            </a:r>
          </a:p>
          <a:p>
            <a:pPr>
              <a:lnSpc>
                <a:spcPct val="124000"/>
              </a:lnSpc>
            </a:pPr>
            <a:endParaRPr lang="en-US" sz="500" dirty="0">
              <a:latin typeface="Calibri" panose="020F0502020204030204" pitchFamily="34" charset="0"/>
              <a:cs typeface="Calibri" panose="020F0502020204030204" pitchFamily="34" charset="0"/>
            </a:endParaRPr>
          </a:p>
          <a:p>
            <a:pPr>
              <a:lnSpc>
                <a:spcPct val="124000"/>
              </a:lnSpc>
            </a:pPr>
            <a:r>
              <a:rPr lang="en-US" sz="700" i="1" dirty="0">
                <a:latin typeface="Calibri" panose="020F0502020204030204" pitchFamily="34" charset="0"/>
                <a:cs typeface="Calibri" panose="020F0502020204030204" pitchFamily="34" charset="0"/>
              </a:rPr>
              <a:t>1. Increasing confidence, knowledge and skills of all staff in teaching PE and sporting activities prioritising CPD and training where needed.</a:t>
            </a:r>
          </a:p>
          <a:p>
            <a:pPr>
              <a:lnSpc>
                <a:spcPct val="124000"/>
              </a:lnSpc>
            </a:pPr>
            <a:r>
              <a:rPr lang="en-US" sz="700" i="1" dirty="0">
                <a:latin typeface="Calibri" panose="020F0502020204030204" pitchFamily="34" charset="0"/>
                <a:cs typeface="Calibri" panose="020F0502020204030204" pitchFamily="34" charset="0"/>
              </a:rPr>
              <a:t>2. Increasing engagement of all pupils in regular physical activity and sporting activities</a:t>
            </a:r>
          </a:p>
          <a:p>
            <a:pPr>
              <a:lnSpc>
                <a:spcPct val="124000"/>
              </a:lnSpc>
            </a:pPr>
            <a:r>
              <a:rPr lang="en-US" sz="700" i="1" dirty="0">
                <a:latin typeface="Calibri" panose="020F0502020204030204" pitchFamily="34" charset="0"/>
                <a:cs typeface="Calibri" panose="020F0502020204030204" pitchFamily="34" charset="0"/>
              </a:rPr>
              <a:t>3. Raising the profile of PE and sport across the school, to support whole school improvement</a:t>
            </a:r>
          </a:p>
          <a:p>
            <a:pPr>
              <a:lnSpc>
                <a:spcPct val="124000"/>
              </a:lnSpc>
            </a:pPr>
            <a:r>
              <a:rPr lang="en-US" sz="700" i="1" dirty="0">
                <a:latin typeface="Calibri" panose="020F0502020204030204" pitchFamily="34" charset="0"/>
                <a:cs typeface="Calibri" panose="020F0502020204030204" pitchFamily="34" charset="0"/>
              </a:rPr>
              <a:t>4. Offer a broader and more equal experience of a range of sports and physical activities to all pupils and ensure equal access to sport for boys and girls</a:t>
            </a:r>
          </a:p>
          <a:p>
            <a:pPr>
              <a:lnSpc>
                <a:spcPct val="124000"/>
              </a:lnSpc>
            </a:pPr>
            <a:r>
              <a:rPr lang="en-US" sz="700" i="1" dirty="0">
                <a:latin typeface="Calibri" panose="020F0502020204030204" pitchFamily="34" charset="0"/>
                <a:cs typeface="Calibri" panose="020F0502020204030204" pitchFamily="34" charset="0"/>
              </a:rPr>
              <a:t>5. Increasing participation in competitive sport</a:t>
            </a:r>
          </a:p>
        </p:txBody>
      </p:sp>
    </p:spTree>
    <p:extLst>
      <p:ext uri="{BB962C8B-B14F-4D97-AF65-F5344CB8AC3E}">
        <p14:creationId xmlns:p14="http://schemas.microsoft.com/office/powerpoint/2010/main" val="3285007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97B36-0064-E168-7038-3FC8704FBAB7}"/>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B2969350-C89D-DCEF-42F1-FBCB2DDD41B0}"/>
              </a:ext>
            </a:extLst>
          </p:cNvPr>
          <p:cNvPicPr>
            <a:picLocks noChangeAspect="1"/>
          </p:cNvPicPr>
          <p:nvPr/>
        </p:nvPicPr>
        <p:blipFill>
          <a:blip r:embed="rId2"/>
          <a:stretch>
            <a:fillRect/>
          </a:stretch>
        </p:blipFill>
        <p:spPr>
          <a:xfrm>
            <a:off x="-16769" y="0"/>
            <a:ext cx="6166284" cy="4322536"/>
          </a:xfrm>
          <a:prstGeom prst="rect">
            <a:avLst/>
          </a:prstGeom>
        </p:spPr>
      </p:pic>
      <p:graphicFrame>
        <p:nvGraphicFramePr>
          <p:cNvPr id="2" name="Table 1">
            <a:extLst>
              <a:ext uri="{FF2B5EF4-FFF2-40B4-BE49-F238E27FC236}">
                <a16:creationId xmlns:a16="http://schemas.microsoft.com/office/drawing/2014/main" id="{225C9E27-D120-FB0E-EDFD-E98BBC05173C}"/>
              </a:ext>
            </a:extLst>
          </p:cNvPr>
          <p:cNvGraphicFramePr>
            <a:graphicFrameLocks noGrp="1"/>
          </p:cNvGraphicFramePr>
          <p:nvPr>
            <p:extLst>
              <p:ext uri="{D42A27DB-BD31-4B8C-83A1-F6EECF244321}">
                <p14:modId xmlns:p14="http://schemas.microsoft.com/office/powerpoint/2010/main" val="3531612602"/>
              </p:ext>
            </p:extLst>
          </p:nvPr>
        </p:nvGraphicFramePr>
        <p:xfrm>
          <a:off x="294842" y="839137"/>
          <a:ext cx="5530128" cy="325374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74420">
                  <a:extLst>
                    <a:ext uri="{9D8B030D-6E8A-4147-A177-3AD203B41FA5}">
                      <a16:colId xmlns:a16="http://schemas.microsoft.com/office/drawing/2014/main" val="3874769663"/>
                    </a:ext>
                  </a:extLst>
                </a:gridCol>
                <a:gridCol w="1432560">
                  <a:extLst>
                    <a:ext uri="{9D8B030D-6E8A-4147-A177-3AD203B41FA5}">
                      <a16:colId xmlns:a16="http://schemas.microsoft.com/office/drawing/2014/main" val="279180329"/>
                    </a:ext>
                  </a:extLst>
                </a:gridCol>
                <a:gridCol w="1501140">
                  <a:extLst>
                    <a:ext uri="{9D8B030D-6E8A-4147-A177-3AD203B41FA5}">
                      <a16:colId xmlns:a16="http://schemas.microsoft.com/office/drawing/2014/main" val="1419483341"/>
                    </a:ext>
                  </a:extLst>
                </a:gridCol>
                <a:gridCol w="102437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Develop lunchtime play provision to increase activity for least active groups.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Develop pupil leadership (training </a:t>
                      </a:r>
                      <a:r>
                        <a:rPr lang="en-US" sz="600" dirty="0" err="1">
                          <a:solidFill>
                            <a:schemeClr val="tx1"/>
                          </a:solidFill>
                          <a:latin typeface="Calibri" panose="020F0502020204030204" pitchFamily="34" charset="0"/>
                          <a:cs typeface="Calibri" panose="020F0502020204030204" pitchFamily="34" charset="0"/>
                        </a:rPr>
                        <a:t>programme</a:t>
                      </a:r>
                      <a:r>
                        <a:rPr lang="en-US" sz="600" dirty="0">
                          <a:solidFill>
                            <a:schemeClr val="tx1"/>
                          </a:solidFill>
                          <a:latin typeface="Calibri" panose="020F0502020204030204" pitchFamily="34" charset="0"/>
                          <a:cs typeface="Calibri" panose="020F0502020204030204" pitchFamily="34" charset="0"/>
                        </a:rPr>
                        <a:t>), Midday supervisor training, Staff CDP to develop their understanding of games and play, Range of equipment, Youth voice activities to understand pupils wants and needs Outdoor play provision such as OPAL</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 confident and competent group of activity leaders that take initiative and create a more active and inclusive playground for all pupils. Midday supervisors and all staff leading a range of physical activities and joining in with movement daily to role model. A happier, more active playground that meets the needs of all pupils especially SEND and girls.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50" dirty="0">
                          <a:solidFill>
                            <a:schemeClr val="tx1"/>
                          </a:solidFill>
                          <a:latin typeface="Calibri" panose="020F0502020204030204" pitchFamily="34" charset="0"/>
                          <a:cs typeface="Calibri" panose="020F0502020204030204" pitchFamily="34" charset="0"/>
                        </a:rPr>
                        <a:t>Youth voice data through half-termly surveys and interviews/group discussions with a variety of pupils (leaders, children participating and those that are less active at break times). Conduct regular observations of the playground to gauge activity levels of the least active children. Staff voice and feedback.</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Activity leaders are leading a broad range of activities and actively seeking children that are not engaged in physical activity during lunch times. Midday supervisors have grown in confidence and far more active and engaged in games with the children. Lunch times are more active with children having fun. Activity options have been tailored to suit the needs of SEND pupils through considerate choices of equipment and the types of games played. Girls are proving to be the hardest group to engage as some are still choosing not to be active.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Continued training for activity leaders and bringing new leaders into the group to bring new ideas and expertise. More leaders will also mean more activities are able to be delivered. Continued training with midday supervisors. Establish lead midday supervisors to empower them and give them ownership. Continue to listen to SEND pupils and tailor activities to their needs and wants. Focus priorities on engaging girls. Work with least active girls to create activities that are meaningful and enjoyable for them. Do they want to be activity leaders for younger children to give them purpose and confidence?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100 out of 100 activity leaders want to carry on with this role next year. 30 more children have enquired to joining the team. Meetings and the end of year survey have shown all leaders feel positive and enjoy making a difference for others. Interviews by random selection were conducted and 92% of pupils were either 'happy' or 'very happy' with the activities on offer at lunch time. End of year physical activity survey findings such as: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 Am I involved with games at lunch       time - 89% Yes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 Do I enjoy lunch time? 97% Yes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 Have I joined in with a game with the activity leaders? 100% Yes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Physical Resources - £1000</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5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CPD for staff - £500</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5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OPAL - £8000</a:t>
                      </a: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
        <p:nvSpPr>
          <p:cNvPr id="5" name="TextBox 4">
            <a:extLst>
              <a:ext uri="{FF2B5EF4-FFF2-40B4-BE49-F238E27FC236}">
                <a16:creationId xmlns:a16="http://schemas.microsoft.com/office/drawing/2014/main" id="{7C0CE318-2120-E324-9292-5A86D8597144}"/>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Plan, monitor and evaluate (2025/2026)</a:t>
            </a:r>
          </a:p>
        </p:txBody>
      </p:sp>
      <p:sp>
        <p:nvSpPr>
          <p:cNvPr id="6" name="TextBox 5">
            <a:extLst>
              <a:ext uri="{FF2B5EF4-FFF2-40B4-BE49-F238E27FC236}">
                <a16:creationId xmlns:a16="http://schemas.microsoft.com/office/drawing/2014/main" id="{06D3BCB3-9898-8FE9-7C31-95AA52B74F02}"/>
              </a:ext>
            </a:extLst>
          </p:cNvPr>
          <p:cNvSpPr txBox="1"/>
          <p:nvPr/>
        </p:nvSpPr>
        <p:spPr>
          <a:xfrm>
            <a:off x="241826" y="599839"/>
            <a:ext cx="3255432" cy="215444"/>
          </a:xfrm>
          <a:prstGeom prst="rect">
            <a:avLst/>
          </a:prstGeom>
          <a:noFill/>
        </p:spPr>
        <p:txBody>
          <a:bodyPr wrap="square" rtlCol="0">
            <a:spAutoFit/>
          </a:bodyPr>
          <a:lstStyle/>
          <a:p>
            <a:r>
              <a:rPr lang="en-US" sz="800" b="1" dirty="0">
                <a:solidFill>
                  <a:srgbClr val="FF0000"/>
                </a:solidFill>
                <a:latin typeface="Calibri" panose="020F0502020204030204" pitchFamily="34" charset="0"/>
                <a:cs typeface="Calibri" panose="020F0502020204030204" pitchFamily="34" charset="0"/>
              </a:rPr>
              <a:t>Example objective shown below is for reference purposes only:</a:t>
            </a:r>
          </a:p>
        </p:txBody>
      </p:sp>
    </p:spTree>
    <p:extLst>
      <p:ext uri="{BB962C8B-B14F-4D97-AF65-F5344CB8AC3E}">
        <p14:creationId xmlns:p14="http://schemas.microsoft.com/office/powerpoint/2010/main" val="207046611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Order0 xmlns="1dd9d729-07fc-44f9-a1c4-c2a5e4a4b8f3" xsi:nil="true"/>
    <lcf76f155ced4ddcb4097134ff3c332f xmlns="1dd9d729-07fc-44f9-a1c4-c2a5e4a4b8f3">
      <Terms xmlns="http://schemas.microsoft.com/office/infopath/2007/PartnerControls"/>
    </lcf76f155ced4ddcb4097134ff3c332f>
    <TaxCatchAll xmlns="f18fb8da-4a74-4d6b-b816-b25b32a597d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764559F16CA81458761C49F61F25AD8" ma:contentTypeVersion="17" ma:contentTypeDescription="Create a new document." ma:contentTypeScope="" ma:versionID="81093388431c31a1173ccfd3a5f177d8">
  <xsd:schema xmlns:xsd="http://www.w3.org/2001/XMLSchema" xmlns:xs="http://www.w3.org/2001/XMLSchema" xmlns:p="http://schemas.microsoft.com/office/2006/metadata/properties" xmlns:ns2="1dd9d729-07fc-44f9-a1c4-c2a5e4a4b8f3" xmlns:ns3="f18fb8da-4a74-4d6b-b816-b25b32a597d7" targetNamespace="http://schemas.microsoft.com/office/2006/metadata/properties" ma:root="true" ma:fieldsID="af94888479f85179176b520dee350a53" ns2:_="" ns3:_="">
    <xsd:import namespace="1dd9d729-07fc-44f9-a1c4-c2a5e4a4b8f3"/>
    <xsd:import namespace="f18fb8da-4a74-4d6b-b816-b25b32a597d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Locatio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3:SharedWithUsers" minOccurs="0"/>
                <xsd:element ref="ns3:SharedWithDetails" minOccurs="0"/>
                <xsd:element ref="ns2:MediaServiceObjectDetectorVersions" minOccurs="0"/>
                <xsd:element ref="ns2:MediaServiceSearchProperties" minOccurs="0"/>
                <xsd:element ref="ns2:Order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d9d729-07fc-44f9-a1c4-c2a5e4a4b8f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Location" ma:index="12" nillable="true" ma:displayName="Location" ma:indexed="true"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c77a1aaf-c6f4-413b-bca4-48ec6e19b2ca"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Order0" ma:index="23" nillable="true" ma:displayName="Order" ma:format="Dropdown" ma:internalName="Order0">
      <xsd:simpleType>
        <xsd:union memberTypes="dms:Text">
          <xsd:simpleType>
            <xsd:restriction base="dms:Choice">
              <xsd:enumeration value="Choice 1"/>
              <xsd:enumeration value="Choice 2"/>
              <xsd:enumeration value="Choice 3"/>
            </xsd:restriction>
          </xsd:simpleType>
        </xsd:un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18fb8da-4a74-4d6b-b816-b25b32a597d7"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dd66f105-0f68-4afc-9781-41bae4384180}" ma:internalName="TaxCatchAll" ma:showField="CatchAllData" ma:web="f18fb8da-4a74-4d6b-b816-b25b32a597d7">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D28516D-A38A-417E-82EB-831B037CED76}">
  <ds:schemaRefs>
    <ds:schemaRef ds:uri="http://schemas.microsoft.com/office/2006/metadata/properties"/>
    <ds:schemaRef ds:uri="http://schemas.microsoft.com/office/infopath/2007/PartnerControls"/>
    <ds:schemaRef ds:uri="1dd9d729-07fc-44f9-a1c4-c2a5e4a4b8f3"/>
    <ds:schemaRef ds:uri="f18fb8da-4a74-4d6b-b816-b25b32a597d7"/>
  </ds:schemaRefs>
</ds:datastoreItem>
</file>

<file path=customXml/itemProps2.xml><?xml version="1.0" encoding="utf-8"?>
<ds:datastoreItem xmlns:ds="http://schemas.openxmlformats.org/officeDocument/2006/customXml" ds:itemID="{6D7164EC-D2A5-438B-B4A6-A46373A182F7}">
  <ds:schemaRefs>
    <ds:schemaRef ds:uri="http://schemas.microsoft.com/sharepoint/v3/contenttype/forms"/>
  </ds:schemaRefs>
</ds:datastoreItem>
</file>

<file path=customXml/itemProps3.xml><?xml version="1.0" encoding="utf-8"?>
<ds:datastoreItem xmlns:ds="http://schemas.openxmlformats.org/officeDocument/2006/customXml" ds:itemID="{C9D86507-8EE2-4D9A-AA28-3828A672AF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d9d729-07fc-44f9-a1c4-c2a5e4a4b8f3"/>
    <ds:schemaRef ds:uri="f18fb8da-4a74-4d6b-b816-b25b32a597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174</TotalTime>
  <Words>3308</Words>
  <Application>Microsoft Office PowerPoint</Application>
  <PresentationFormat>Custom</PresentationFormat>
  <Paragraphs>401</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Rock</dc:creator>
  <cp:lastModifiedBy>Josh Mason</cp:lastModifiedBy>
  <cp:revision>15</cp:revision>
  <dcterms:created xsi:type="dcterms:W3CDTF">2025-10-08T18:09:30Z</dcterms:created>
  <dcterms:modified xsi:type="dcterms:W3CDTF">2026-08-17T09:19:55Z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0x010100C764559F16CA81458761C49F61F25AD8</vt:lpwstr>
  </property>
</Properties>
</file>