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3" r:id="rId4"/>
    <p:sldId id="257" r:id="rId5"/>
    <p:sldId id="260" r:id="rId6"/>
    <p:sldId id="261" r:id="rId7"/>
    <p:sldId id="259"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12/10/2020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12/10/2020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12/10/2020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smtClean="0"/>
              <a:t>Bridgelea</a:t>
            </a:r>
            <a:r>
              <a:rPr lang="en-GB" dirty="0" smtClean="0"/>
              <a:t> primary school gold evidence </a:t>
            </a:r>
            <a:endParaRPr lang="en-GB" dirty="0"/>
          </a:p>
        </p:txBody>
      </p:sp>
      <p:sp>
        <p:nvSpPr>
          <p:cNvPr id="3" name="Subtitle 2"/>
          <p:cNvSpPr>
            <a:spLocks noGrp="1"/>
          </p:cNvSpPr>
          <p:nvPr>
            <p:ph type="subTitle" idx="1"/>
          </p:nvPr>
        </p:nvSpPr>
        <p:spPr/>
        <p:txBody>
          <a:bodyPr/>
          <a:lstStyle/>
          <a:p>
            <a:r>
              <a:rPr lang="en-GB" dirty="0" smtClean="0"/>
              <a:t>Strand A </a:t>
            </a:r>
            <a:endParaRPr lang="en-GB" dirty="0"/>
          </a:p>
        </p:txBody>
      </p:sp>
    </p:spTree>
    <p:extLst>
      <p:ext uri="{BB962C8B-B14F-4D97-AF65-F5344CB8AC3E}">
        <p14:creationId xmlns:p14="http://schemas.microsoft.com/office/powerpoint/2010/main" val="358280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a:t/>
            </a:r>
            <a:br>
              <a:rPr lang="en-GB" b="1" dirty="0"/>
            </a:br>
            <a:r>
              <a:rPr lang="en-GB" b="1" dirty="0" smtClean="0">
                <a:solidFill>
                  <a:schemeClr val="accent2"/>
                </a:solidFill>
              </a:rPr>
              <a:t>Strand </a:t>
            </a:r>
            <a:r>
              <a:rPr lang="en-GB" b="1" dirty="0">
                <a:solidFill>
                  <a:schemeClr val="accent2"/>
                </a:solidFill>
              </a:rPr>
              <a:t>a: Teaching and learning about </a:t>
            </a:r>
            <a:r>
              <a:rPr lang="en-GB" b="1" dirty="0" smtClean="0">
                <a:solidFill>
                  <a:schemeClr val="accent2"/>
                </a:solidFill>
              </a:rPr>
              <a:t>rights evidence for outcome 1 </a:t>
            </a:r>
            <a:r>
              <a:rPr lang="en-GB" b="1" dirty="0"/>
              <a:t/>
            </a:r>
            <a:br>
              <a:rPr lang="en-GB" b="1" dirty="0"/>
            </a:br>
            <a:endParaRPr lang="en-GB" dirty="0"/>
          </a:p>
        </p:txBody>
      </p:sp>
      <p:sp>
        <p:nvSpPr>
          <p:cNvPr id="3" name="Content Placeholder 2"/>
          <p:cNvSpPr>
            <a:spLocks noGrp="1"/>
          </p:cNvSpPr>
          <p:nvPr>
            <p:ph idx="1"/>
          </p:nvPr>
        </p:nvSpPr>
        <p:spPr>
          <a:xfrm>
            <a:off x="1024127" y="2084832"/>
            <a:ext cx="9720073" cy="4368219"/>
          </a:xfrm>
        </p:spPr>
        <p:txBody>
          <a:bodyPr>
            <a:normAutofit fontScale="77500" lnSpcReduction="20000"/>
          </a:bodyPr>
          <a:lstStyle/>
          <a:p>
            <a:r>
              <a:rPr lang="en-GB" b="1" dirty="0"/>
              <a:t>Most children and young people are familiar with a wide range of Articles of the CRC. </a:t>
            </a:r>
          </a:p>
          <a:p>
            <a:r>
              <a:rPr lang="en-GB" dirty="0" smtClean="0"/>
              <a:t>Children are taught about a wide range of Articles. </a:t>
            </a:r>
          </a:p>
          <a:p>
            <a:pPr>
              <a:buFont typeface="Arial" panose="020B0604020202020204" pitchFamily="34" charset="0"/>
              <a:buChar char="•"/>
            </a:pPr>
            <a:r>
              <a:rPr lang="en-GB" dirty="0" smtClean="0"/>
              <a:t>We teach 10 key Articles explicitly (see additional </a:t>
            </a:r>
            <a:r>
              <a:rPr lang="en-GB" dirty="0" err="1" smtClean="0"/>
              <a:t>powerpoint</a:t>
            </a:r>
            <a:r>
              <a:rPr lang="en-GB" dirty="0" smtClean="0"/>
              <a:t>) </a:t>
            </a:r>
          </a:p>
          <a:p>
            <a:pPr>
              <a:buFont typeface="Wingdings" panose="05000000000000000000" pitchFamily="2" charset="2"/>
              <a:buChar char="§"/>
            </a:pPr>
            <a:r>
              <a:rPr lang="en-GB" dirty="0" smtClean="0"/>
              <a:t>We teach the wider Articles cross curricular where appropriate. (see curriculum overview) </a:t>
            </a:r>
          </a:p>
          <a:p>
            <a:pPr>
              <a:buFont typeface="Wingdings" panose="05000000000000000000" pitchFamily="2" charset="2"/>
              <a:buChar char="§"/>
            </a:pPr>
            <a:r>
              <a:rPr lang="en-GB" dirty="0" smtClean="0"/>
              <a:t>We teach assemblies linked to Rights weekly (see the calendars for each week) </a:t>
            </a:r>
          </a:p>
          <a:p>
            <a:pPr>
              <a:buFont typeface="Wingdings" panose="05000000000000000000" pitchFamily="2" charset="2"/>
              <a:buChar char="§"/>
            </a:pPr>
            <a:r>
              <a:rPr lang="en-GB" dirty="0" smtClean="0"/>
              <a:t>Surveys and learning walks captured an improvement in the amount of Articles the children are aware of. </a:t>
            </a:r>
          </a:p>
          <a:p>
            <a:pPr>
              <a:buFont typeface="Wingdings" panose="05000000000000000000" pitchFamily="2" charset="2"/>
              <a:buChar char="§"/>
            </a:pPr>
            <a:endParaRPr lang="en-GB" dirty="0" smtClean="0"/>
          </a:p>
          <a:p>
            <a:endParaRPr lang="en-GB" dirty="0"/>
          </a:p>
          <a:p>
            <a:endParaRPr lang="en-GB" dirty="0" smtClean="0"/>
          </a:p>
          <a:p>
            <a:endParaRPr lang="en-GB" dirty="0"/>
          </a:p>
          <a:p>
            <a:endParaRPr lang="en-GB" dirty="0" smtClean="0"/>
          </a:p>
          <a:p>
            <a:r>
              <a:rPr lang="en-GB" dirty="0"/>
              <a:t> </a:t>
            </a:r>
            <a:r>
              <a:rPr lang="en-GB" dirty="0" smtClean="0"/>
              <a:t>                                                                                     </a:t>
            </a:r>
            <a:endParaRPr lang="en-GB" dirty="0"/>
          </a:p>
        </p:txBody>
      </p:sp>
    </p:spTree>
    <p:extLst>
      <p:ext uri="{BB962C8B-B14F-4D97-AF65-F5344CB8AC3E}">
        <p14:creationId xmlns:p14="http://schemas.microsoft.com/office/powerpoint/2010/main" val="4009234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a:t/>
            </a:r>
            <a:br>
              <a:rPr lang="en-GB" b="1" dirty="0"/>
            </a:br>
            <a:r>
              <a:rPr lang="en-GB" b="1" dirty="0" smtClean="0">
                <a:solidFill>
                  <a:schemeClr val="accent2"/>
                </a:solidFill>
              </a:rPr>
              <a:t>Strand </a:t>
            </a:r>
            <a:r>
              <a:rPr lang="en-GB" b="1" dirty="0">
                <a:solidFill>
                  <a:schemeClr val="accent2"/>
                </a:solidFill>
              </a:rPr>
              <a:t>a: Teaching and learning about </a:t>
            </a:r>
            <a:r>
              <a:rPr lang="en-GB" b="1" dirty="0" smtClean="0">
                <a:solidFill>
                  <a:schemeClr val="accent2"/>
                </a:solidFill>
              </a:rPr>
              <a:t>rights evidence for outcome 1 </a:t>
            </a:r>
            <a:r>
              <a:rPr lang="en-GB" b="1" dirty="0"/>
              <a:t/>
            </a:r>
            <a:br>
              <a:rPr lang="en-GB" b="1" dirty="0"/>
            </a:br>
            <a:endParaRPr lang="en-GB" dirty="0"/>
          </a:p>
        </p:txBody>
      </p:sp>
      <p:sp>
        <p:nvSpPr>
          <p:cNvPr id="3" name="Content Placeholder 2"/>
          <p:cNvSpPr>
            <a:spLocks noGrp="1"/>
          </p:cNvSpPr>
          <p:nvPr>
            <p:ph idx="1"/>
          </p:nvPr>
        </p:nvSpPr>
        <p:spPr>
          <a:xfrm>
            <a:off x="1024127" y="2084832"/>
            <a:ext cx="9720073" cy="4368219"/>
          </a:xfrm>
        </p:spPr>
        <p:txBody>
          <a:bodyPr>
            <a:normAutofit/>
          </a:bodyPr>
          <a:lstStyle/>
          <a:p>
            <a:r>
              <a:rPr lang="en-GB" b="1" dirty="0"/>
              <a:t>Most children and young people are familiar with a wide range of Articles of the CRC. </a:t>
            </a:r>
          </a:p>
          <a:p>
            <a:pPr>
              <a:buFont typeface="Wingdings" panose="05000000000000000000" pitchFamily="2" charset="2"/>
              <a:buChar char="§"/>
            </a:pPr>
            <a:r>
              <a:rPr lang="en-GB" dirty="0" smtClean="0"/>
              <a:t>We teach the wider Articles cross curricular where appropriate. (see curriculum overview) </a:t>
            </a:r>
          </a:p>
          <a:p>
            <a:pPr>
              <a:buFont typeface="Wingdings" panose="05000000000000000000" pitchFamily="2" charset="2"/>
              <a:buChar char="§"/>
            </a:pPr>
            <a:endParaRPr lang="en-GB" dirty="0" smtClean="0"/>
          </a:p>
          <a:p>
            <a:endParaRPr lang="en-GB" dirty="0"/>
          </a:p>
          <a:p>
            <a:endParaRPr lang="en-GB" dirty="0" smtClean="0"/>
          </a:p>
          <a:p>
            <a:endParaRPr lang="en-GB" dirty="0"/>
          </a:p>
          <a:p>
            <a:endParaRPr lang="en-GB" dirty="0" smtClean="0"/>
          </a:p>
          <a:p>
            <a:r>
              <a:rPr lang="en-GB" dirty="0"/>
              <a:t> </a:t>
            </a:r>
            <a:r>
              <a:rPr lang="en-GB" dirty="0" smtClean="0"/>
              <a:t>                                                                                     </a:t>
            </a:r>
            <a:endParaRPr lang="en-GB" dirty="0"/>
          </a:p>
        </p:txBody>
      </p:sp>
      <p:pic>
        <p:nvPicPr>
          <p:cNvPr id="4" name="Picture 3"/>
          <p:cNvPicPr/>
          <p:nvPr/>
        </p:nvPicPr>
        <p:blipFill rotWithShape="1">
          <a:blip r:embed="rId2"/>
          <a:srcRect l="13856" t="8217" r="15192" b="5150"/>
          <a:stretch/>
        </p:blipFill>
        <p:spPr bwMode="auto">
          <a:xfrm>
            <a:off x="3004457" y="3261496"/>
            <a:ext cx="4954043" cy="34266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270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a:t/>
            </a:r>
            <a:br>
              <a:rPr lang="en-GB" b="1" dirty="0"/>
            </a:br>
            <a:r>
              <a:rPr lang="en-GB" b="1" dirty="0" smtClean="0">
                <a:solidFill>
                  <a:schemeClr val="accent2"/>
                </a:solidFill>
              </a:rPr>
              <a:t>Strand </a:t>
            </a:r>
            <a:r>
              <a:rPr lang="en-GB" b="1" dirty="0">
                <a:solidFill>
                  <a:schemeClr val="accent2"/>
                </a:solidFill>
              </a:rPr>
              <a:t>a: Teaching and learning about </a:t>
            </a:r>
            <a:r>
              <a:rPr lang="en-GB" b="1" dirty="0" smtClean="0">
                <a:solidFill>
                  <a:schemeClr val="accent2"/>
                </a:solidFill>
              </a:rPr>
              <a:t>rights evidence for outcome 1 </a:t>
            </a:r>
            <a:r>
              <a:rPr lang="en-GB" b="1" dirty="0"/>
              <a:t/>
            </a:r>
            <a:br>
              <a:rPr lang="en-GB" b="1" dirty="0"/>
            </a:br>
            <a:endParaRPr lang="en-GB" dirty="0"/>
          </a:p>
        </p:txBody>
      </p:sp>
      <p:sp>
        <p:nvSpPr>
          <p:cNvPr id="3" name="Content Placeholder 2"/>
          <p:cNvSpPr>
            <a:spLocks noGrp="1"/>
          </p:cNvSpPr>
          <p:nvPr>
            <p:ph idx="1"/>
          </p:nvPr>
        </p:nvSpPr>
        <p:spPr>
          <a:xfrm>
            <a:off x="1024127" y="2084832"/>
            <a:ext cx="9720073" cy="4773168"/>
          </a:xfrm>
        </p:spPr>
        <p:txBody>
          <a:bodyPr>
            <a:normAutofit/>
          </a:bodyPr>
          <a:lstStyle/>
          <a:p>
            <a:r>
              <a:rPr lang="en-GB" dirty="0"/>
              <a:t>Most children and young people are familiar with a wide range of Articles of the CRC. </a:t>
            </a:r>
          </a:p>
          <a:p>
            <a:r>
              <a:rPr lang="en-GB" dirty="0" smtClean="0"/>
              <a:t>Children are taught about a wide range of Articles. We have done Article of the Week activities during Lockdown. See below : </a:t>
            </a:r>
          </a:p>
          <a:p>
            <a:r>
              <a:rPr lang="en-GB" dirty="0" smtClean="0"/>
              <a:t>Article 28 : an ideal day in school</a:t>
            </a:r>
            <a:endParaRPr lang="en-GB" dirty="0"/>
          </a:p>
          <a:p>
            <a:endParaRPr lang="en-GB" dirty="0" smtClean="0"/>
          </a:p>
          <a:p>
            <a:endParaRPr lang="en-GB" dirty="0"/>
          </a:p>
          <a:p>
            <a:endParaRPr lang="en-GB" dirty="0" smtClean="0"/>
          </a:p>
          <a:p>
            <a:r>
              <a:rPr lang="en-GB" dirty="0"/>
              <a:t> </a:t>
            </a:r>
            <a:r>
              <a:rPr lang="en-GB" dirty="0" smtClean="0"/>
              <a:t>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027" y="4379397"/>
            <a:ext cx="2694473" cy="1886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163" y="4009136"/>
            <a:ext cx="1692294" cy="2256392"/>
          </a:xfrm>
          <a:prstGeom prst="rect">
            <a:avLst/>
          </a:prstGeom>
        </p:spPr>
      </p:pic>
    </p:spTree>
    <p:extLst>
      <p:ext uri="{BB962C8B-B14F-4D97-AF65-F5344CB8AC3E}">
        <p14:creationId xmlns:p14="http://schemas.microsoft.com/office/powerpoint/2010/main" val="421539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accent2"/>
                </a:solidFill>
              </a:rPr>
              <a:t>Strand a: Teaching and learning about rights evidence for outcome 1</a:t>
            </a:r>
            <a:endParaRPr lang="en-GB" dirty="0"/>
          </a:p>
        </p:txBody>
      </p:sp>
      <p:pic>
        <p:nvPicPr>
          <p:cNvPr id="4" name="Content Placeholder 3"/>
          <p:cNvPicPr>
            <a:picLocks noGrp="1" noChangeAspect="1"/>
          </p:cNvPicPr>
          <p:nvPr>
            <p:ph idx="1"/>
          </p:nvPr>
        </p:nvPicPr>
        <p:blipFill>
          <a:blip r:embed="rId2"/>
          <a:stretch>
            <a:fillRect/>
          </a:stretch>
        </p:blipFill>
        <p:spPr>
          <a:xfrm>
            <a:off x="558590" y="4585287"/>
            <a:ext cx="1487553" cy="1981372"/>
          </a:xfrm>
          <a:prstGeom prst="rect">
            <a:avLst/>
          </a:prstGeom>
        </p:spPr>
      </p:pic>
      <p:sp>
        <p:nvSpPr>
          <p:cNvPr id="5" name="TextBox 4"/>
          <p:cNvSpPr txBox="1"/>
          <p:nvPr/>
        </p:nvSpPr>
        <p:spPr>
          <a:xfrm>
            <a:off x="849087" y="1974825"/>
            <a:ext cx="9895114" cy="2677656"/>
          </a:xfrm>
          <a:prstGeom prst="rect">
            <a:avLst/>
          </a:prstGeom>
          <a:noFill/>
        </p:spPr>
        <p:txBody>
          <a:bodyPr wrap="square" rtlCol="0">
            <a:spAutoFit/>
          </a:bodyPr>
          <a:lstStyle/>
          <a:p>
            <a:r>
              <a:rPr lang="en-GB" sz="2400" dirty="0" smtClean="0"/>
              <a:t>Children learnt about healthy food and good quality food (Article 30). </a:t>
            </a:r>
          </a:p>
          <a:p>
            <a:r>
              <a:rPr lang="en-GB" sz="2400" dirty="0" smtClean="0"/>
              <a:t>During lockdown, they had a go at making home made recipes such as pizza, spaghetti, sandwiches. </a:t>
            </a:r>
          </a:p>
          <a:p>
            <a:r>
              <a:rPr lang="en-GB" sz="2400" dirty="0" smtClean="0"/>
              <a:t>They also made fruit kebabs. </a:t>
            </a:r>
          </a:p>
          <a:p>
            <a:r>
              <a:rPr lang="en-GB" sz="2400" dirty="0" smtClean="0"/>
              <a:t>To link to SDG the children learnt about where the food came from and talked about sustainable food. We linked this to the story “There’s a Rang tan in my bedroom.” </a:t>
            </a:r>
            <a:endParaRPr lang="en-GB"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52263" y="4679017"/>
            <a:ext cx="2319177" cy="17393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6434" y="4341958"/>
            <a:ext cx="1774754" cy="2366339"/>
          </a:xfrm>
          <a:prstGeom prst="rect">
            <a:avLst/>
          </a:prstGeom>
        </p:spPr>
      </p:pic>
    </p:spTree>
    <p:extLst>
      <p:ext uri="{BB962C8B-B14F-4D97-AF65-F5344CB8AC3E}">
        <p14:creationId xmlns:p14="http://schemas.microsoft.com/office/powerpoint/2010/main" val="1981396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accent2"/>
                </a:solidFill>
              </a:rPr>
              <a:t>Strand a: Teaching and learning about rights evidence for outcome 1</a:t>
            </a:r>
            <a:endParaRPr lang="en-GB" dirty="0"/>
          </a:p>
        </p:txBody>
      </p:sp>
      <p:sp>
        <p:nvSpPr>
          <p:cNvPr id="5" name="TextBox 4"/>
          <p:cNvSpPr txBox="1"/>
          <p:nvPr/>
        </p:nvSpPr>
        <p:spPr>
          <a:xfrm>
            <a:off x="849087" y="1974825"/>
            <a:ext cx="9895114" cy="2677656"/>
          </a:xfrm>
          <a:prstGeom prst="rect">
            <a:avLst/>
          </a:prstGeom>
          <a:noFill/>
        </p:spPr>
        <p:txBody>
          <a:bodyPr wrap="square" rtlCol="0">
            <a:spAutoFit/>
          </a:bodyPr>
          <a:lstStyle/>
          <a:p>
            <a:r>
              <a:rPr lang="en-GB" sz="2400" dirty="0" smtClean="0"/>
              <a:t>For Article 7 the children completed some work on their identity. They made shields, first paper shields and then an image of themselves for our display.– these all went home before we got chance to take a picture! </a:t>
            </a:r>
          </a:p>
          <a:p>
            <a:r>
              <a:rPr lang="en-GB" sz="2400" dirty="0" smtClean="0"/>
              <a:t>With clay, the children made images of themselves. </a:t>
            </a:r>
          </a:p>
          <a:p>
            <a:r>
              <a:rPr lang="en-GB" sz="2400" dirty="0" smtClean="0"/>
              <a:t>They were able to discuss children all around the world and how some children may not have a right to a name or know their identity, especially when fleeing the war. </a:t>
            </a:r>
            <a:endParaRPr lang="en-GB" sz="2400" dirty="0"/>
          </a:p>
        </p:txBody>
      </p:sp>
      <p:pic>
        <p:nvPicPr>
          <p:cNvPr id="8" name="Content Placeholder 7"/>
          <p:cNvPicPr>
            <a:picLocks noGrp="1" noChangeAspect="1"/>
          </p:cNvPicPr>
          <p:nvPr>
            <p:ph idx="1"/>
          </p:nvPr>
        </p:nvPicPr>
        <p:blipFill>
          <a:blip r:embed="rId2"/>
          <a:stretch>
            <a:fillRect/>
          </a:stretch>
        </p:blipFill>
        <p:spPr>
          <a:xfrm>
            <a:off x="1893605" y="4426994"/>
            <a:ext cx="1450486" cy="1933982"/>
          </a:xfrm>
          <a:prstGeom prst="rect">
            <a:avLst/>
          </a:prstGeom>
        </p:spPr>
      </p:pic>
      <p:pic>
        <p:nvPicPr>
          <p:cNvPr id="9" name="Picture 8"/>
          <p:cNvPicPr>
            <a:picLocks noChangeAspect="1"/>
          </p:cNvPicPr>
          <p:nvPr/>
        </p:nvPicPr>
        <p:blipFill>
          <a:blip r:embed="rId3"/>
          <a:stretch>
            <a:fillRect/>
          </a:stretch>
        </p:blipFill>
        <p:spPr>
          <a:xfrm>
            <a:off x="4254138" y="4426994"/>
            <a:ext cx="2940691" cy="2205519"/>
          </a:xfrm>
          <a:prstGeom prst="rect">
            <a:avLst/>
          </a:prstGeom>
        </p:spPr>
      </p:pic>
      <p:pic>
        <p:nvPicPr>
          <p:cNvPr id="10" name="Picture 9"/>
          <p:cNvPicPr>
            <a:picLocks noChangeAspect="1"/>
          </p:cNvPicPr>
          <p:nvPr/>
        </p:nvPicPr>
        <p:blipFill>
          <a:blip r:embed="rId4"/>
          <a:stretch>
            <a:fillRect/>
          </a:stretch>
        </p:blipFill>
        <p:spPr>
          <a:xfrm>
            <a:off x="8500947" y="4426994"/>
            <a:ext cx="1638135" cy="2184179"/>
          </a:xfrm>
          <a:prstGeom prst="rect">
            <a:avLst/>
          </a:prstGeom>
        </p:spPr>
      </p:pic>
    </p:spTree>
    <p:extLst>
      <p:ext uri="{BB962C8B-B14F-4D97-AF65-F5344CB8AC3E}">
        <p14:creationId xmlns:p14="http://schemas.microsoft.com/office/powerpoint/2010/main" val="81436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a:r>
            <a:br>
              <a:rPr lang="en-GB" dirty="0"/>
            </a:br>
            <a:endParaRPr lang="en-GB" dirty="0"/>
          </a:p>
        </p:txBody>
      </p:sp>
      <p:sp>
        <p:nvSpPr>
          <p:cNvPr id="3" name="Content Placeholder 2"/>
          <p:cNvSpPr>
            <a:spLocks noGrp="1"/>
          </p:cNvSpPr>
          <p:nvPr>
            <p:ph idx="1"/>
          </p:nvPr>
        </p:nvSpPr>
        <p:spPr/>
        <p:txBody>
          <a:bodyPr/>
          <a:lstStyle/>
          <a:p>
            <a:r>
              <a:rPr lang="en-GB" dirty="0"/>
              <a:t>They understand the concept of duty bearers and the concepts of rights being inherent, inalienable, indivisible, universal and </a:t>
            </a:r>
            <a:r>
              <a:rPr lang="en-GB" dirty="0" smtClean="0"/>
              <a:t>unconditional</a:t>
            </a:r>
          </a:p>
          <a:p>
            <a:endParaRPr lang="en-GB" dirty="0"/>
          </a:p>
          <a:p>
            <a:r>
              <a:rPr lang="en-GB" dirty="0" smtClean="0"/>
              <a:t>Children have made posters. Article 12 Squad made a video about ABCDE of Rights. The ABCDE of Rights are displayed in each classroom. </a:t>
            </a:r>
          </a:p>
          <a:p>
            <a:endParaRPr lang="en-GB" dirty="0" smtClean="0"/>
          </a:p>
          <a:p>
            <a:endParaRPr lang="en-GB" dirty="0"/>
          </a:p>
        </p:txBody>
      </p:sp>
      <p:sp>
        <p:nvSpPr>
          <p:cNvPr id="4" name="Rectangle 3"/>
          <p:cNvSpPr/>
          <p:nvPr/>
        </p:nvSpPr>
        <p:spPr>
          <a:xfrm>
            <a:off x="1206136" y="585216"/>
            <a:ext cx="8760823" cy="1323439"/>
          </a:xfrm>
          <a:prstGeom prst="rect">
            <a:avLst/>
          </a:prstGeom>
        </p:spPr>
        <p:txBody>
          <a:bodyPr wrap="square">
            <a:spAutoFit/>
          </a:bodyPr>
          <a:lstStyle/>
          <a:p>
            <a:r>
              <a:rPr lang="en-GB" sz="4000" b="1" dirty="0">
                <a:solidFill>
                  <a:schemeClr val="accent2"/>
                </a:solidFill>
              </a:rPr>
              <a:t>Strand </a:t>
            </a:r>
            <a:r>
              <a:rPr lang="en-GB" sz="4000" b="1" dirty="0" smtClean="0">
                <a:solidFill>
                  <a:schemeClr val="accent2"/>
                </a:solidFill>
              </a:rPr>
              <a:t>A: </a:t>
            </a:r>
            <a:r>
              <a:rPr lang="en-GB" sz="4000" b="1" dirty="0">
                <a:solidFill>
                  <a:schemeClr val="accent2"/>
                </a:solidFill>
              </a:rPr>
              <a:t>Teaching and learning about rights evidence for outcome 1 </a:t>
            </a:r>
            <a:endParaRPr lang="en-GB" sz="4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831" y="4211137"/>
            <a:ext cx="3193871" cy="2395403"/>
          </a:xfrm>
          <a:prstGeom prst="rect">
            <a:avLst/>
          </a:prstGeom>
        </p:spPr>
      </p:pic>
      <p:pic>
        <p:nvPicPr>
          <p:cNvPr id="6" name="Picture 5"/>
          <p:cNvPicPr/>
          <p:nvPr/>
        </p:nvPicPr>
        <p:blipFill rotWithShape="1">
          <a:blip r:embed="rId3"/>
          <a:srcRect l="36675" t="24700" r="38464" b="12614"/>
          <a:stretch/>
        </p:blipFill>
        <p:spPr bwMode="auto">
          <a:xfrm>
            <a:off x="1595935" y="4211137"/>
            <a:ext cx="2218419" cy="25031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7621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5400" b="1" dirty="0">
                <a:solidFill>
                  <a:schemeClr val="accent2"/>
                </a:solidFill>
              </a:rPr>
              <a:t>Strand A: Teaching and learning about rights evidence for outcome 1 </a:t>
            </a:r>
            <a:r>
              <a:rPr lang="en-GB" sz="5400" dirty="0"/>
              <a:t/>
            </a:r>
            <a:br>
              <a:rPr lang="en-GB" sz="5400" dirty="0"/>
            </a:br>
            <a:endParaRPr lang="en-GB" dirty="0"/>
          </a:p>
        </p:txBody>
      </p:sp>
      <p:pic>
        <p:nvPicPr>
          <p:cNvPr id="4" name="Content Placeholder 3"/>
          <p:cNvPicPr>
            <a:picLocks noGrp="1"/>
          </p:cNvPicPr>
          <p:nvPr>
            <p:ph idx="1"/>
          </p:nvPr>
        </p:nvPicPr>
        <p:blipFill rotWithShape="1">
          <a:blip r:embed="rId2"/>
          <a:srcRect l="42062" t="35017" r="31419" b="14102"/>
          <a:stretch/>
        </p:blipFill>
        <p:spPr bwMode="auto">
          <a:xfrm>
            <a:off x="3592287" y="1789611"/>
            <a:ext cx="4493622" cy="44283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4294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8509</TotalTime>
  <Words>431</Words>
  <Application>Microsoft Office PowerPoint</Application>
  <PresentationFormat>Widescreen</PresentationFormat>
  <Paragraphs>47</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Tw Cen MT</vt:lpstr>
      <vt:lpstr>Tw Cen MT Condensed</vt:lpstr>
      <vt:lpstr>Wingdings</vt:lpstr>
      <vt:lpstr>Wingdings 3</vt:lpstr>
      <vt:lpstr>Integral</vt:lpstr>
      <vt:lpstr>Bridgelea primary school gold evidence </vt:lpstr>
      <vt:lpstr>  Strand a: Teaching and learning about rights evidence for outcome 1  </vt:lpstr>
      <vt:lpstr>  Strand a: Teaching and learning about rights evidence for outcome 1  </vt:lpstr>
      <vt:lpstr>  Strand a: Teaching and learning about rights evidence for outcome 1  </vt:lpstr>
      <vt:lpstr>Strand a: Teaching and learning about rights evidence for outcome 1</vt:lpstr>
      <vt:lpstr>Strand a: Teaching and learning about rights evidence for outcome 1</vt:lpstr>
      <vt:lpstr> </vt:lpstr>
      <vt:lpstr>Strand A: Teaching and learning about rights evidence for outcome 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Bridgelea primary school gold evidence</dc:title>
  <dc:creator>C Cassidy</dc:creator>
  <cp:lastModifiedBy>C Cassidy</cp:lastModifiedBy>
  <cp:revision>14</cp:revision>
  <dcterms:created xsi:type="dcterms:W3CDTF">2020-10-02T13:57:40Z</dcterms:created>
  <dcterms:modified xsi:type="dcterms:W3CDTF">2020-12-10T14:55:10Z</dcterms:modified>
</cp:coreProperties>
</file>